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8"/>
  </p:notesMasterIdLst>
  <p:handoutMasterIdLst>
    <p:handoutMasterId r:id="rId49"/>
  </p:handoutMasterIdLst>
  <p:sldIdLst>
    <p:sldId id="291" r:id="rId2"/>
    <p:sldId id="371" r:id="rId3"/>
    <p:sldId id="3718" r:id="rId4"/>
    <p:sldId id="3719" r:id="rId5"/>
    <p:sldId id="3709" r:id="rId6"/>
    <p:sldId id="3697" r:id="rId7"/>
    <p:sldId id="3696" r:id="rId8"/>
    <p:sldId id="3710" r:id="rId9"/>
    <p:sldId id="3691" r:id="rId10"/>
    <p:sldId id="3711" r:id="rId11"/>
    <p:sldId id="3698" r:id="rId12"/>
    <p:sldId id="3699" r:id="rId13"/>
    <p:sldId id="3700" r:id="rId14"/>
    <p:sldId id="3740" r:id="rId15"/>
    <p:sldId id="3712" r:id="rId16"/>
    <p:sldId id="3741" r:id="rId17"/>
    <p:sldId id="3746" r:id="rId18"/>
    <p:sldId id="3717" r:id="rId19"/>
    <p:sldId id="3724" r:id="rId20"/>
    <p:sldId id="3725" r:id="rId21"/>
    <p:sldId id="3736" r:id="rId22"/>
    <p:sldId id="3745" r:id="rId23"/>
    <p:sldId id="3747" r:id="rId24"/>
    <p:sldId id="3758" r:id="rId25"/>
    <p:sldId id="3716" r:id="rId26"/>
    <p:sldId id="3760" r:id="rId27"/>
    <p:sldId id="3757" r:id="rId28"/>
    <p:sldId id="3750" r:id="rId29"/>
    <p:sldId id="3751" r:id="rId30"/>
    <p:sldId id="3731" r:id="rId31"/>
    <p:sldId id="3754" r:id="rId32"/>
    <p:sldId id="3755" r:id="rId33"/>
    <p:sldId id="3756" r:id="rId34"/>
    <p:sldId id="3759" r:id="rId35"/>
    <p:sldId id="3739" r:id="rId36"/>
    <p:sldId id="3694" r:id="rId37"/>
    <p:sldId id="3701" r:id="rId38"/>
    <p:sldId id="3702" r:id="rId39"/>
    <p:sldId id="3703" r:id="rId40"/>
    <p:sldId id="3695" r:id="rId41"/>
    <p:sldId id="3733" r:id="rId42"/>
    <p:sldId id="3753" r:id="rId43"/>
    <p:sldId id="3752" r:id="rId44"/>
    <p:sldId id="3728" r:id="rId45"/>
    <p:sldId id="3730" r:id="rId46"/>
    <p:sldId id="3729" r:id="rId47"/>
  </p:sldIdLst>
  <p:sldSz cx="9144000" cy="6858000" type="screen4x3"/>
  <p:notesSz cx="6799263" cy="99298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nish" initials="t" lastIdx="2" clrIdx="0">
    <p:extLst>
      <p:ext uri="{19B8F6BF-5375-455C-9EA6-DF929625EA0E}">
        <p15:presenceInfo xmlns:p15="http://schemas.microsoft.com/office/powerpoint/2012/main" userId="tnis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99"/>
    <a:srgbClr val="CC99FF"/>
    <a:srgbClr val="FC4122"/>
    <a:srgbClr val="FFFFCC"/>
    <a:srgbClr val="FF44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50" autoAdjust="0"/>
    <p:restoredTop sz="87046" autoAdjust="0"/>
  </p:normalViewPr>
  <p:slideViewPr>
    <p:cSldViewPr>
      <p:cViewPr varScale="1">
        <p:scale>
          <a:sx n="82" d="100"/>
          <a:sy n="82" d="100"/>
        </p:scale>
        <p:origin x="1373" y="48"/>
      </p:cViewPr>
      <p:guideLst>
        <p:guide orient="horz" pos="2160"/>
        <p:guide pos="2880"/>
      </p:guideLst>
    </p:cSldViewPr>
  </p:slideViewPr>
  <p:outlineViewPr>
    <p:cViewPr>
      <p:scale>
        <a:sx n="100" d="100"/>
        <a:sy n="100"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6348" cy="496491"/>
          </a:xfrm>
          <a:prstGeom prst="rect">
            <a:avLst/>
          </a:prstGeom>
        </p:spPr>
        <p:txBody>
          <a:bodyPr vert="horz" lIns="92135" tIns="46067" rIns="92135" bIns="4606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1343" y="1"/>
            <a:ext cx="2946348" cy="496491"/>
          </a:xfrm>
          <a:prstGeom prst="rect">
            <a:avLst/>
          </a:prstGeom>
        </p:spPr>
        <p:txBody>
          <a:bodyPr vert="horz" lIns="92135" tIns="46067" rIns="92135" bIns="46067" rtlCol="0"/>
          <a:lstStyle>
            <a:lvl1pPr algn="r">
              <a:defRPr sz="1200"/>
            </a:lvl1pPr>
          </a:lstStyle>
          <a:p>
            <a:fld id="{17B06EDE-DFFD-446A-9538-4C3F915924A2}" type="datetimeFigureOut">
              <a:rPr kumimoji="1" lang="ja-JP" altLang="en-US" smtClean="0"/>
              <a:t>2024/7/24</a:t>
            </a:fld>
            <a:endParaRPr kumimoji="1" lang="ja-JP" altLang="en-US"/>
          </a:p>
        </p:txBody>
      </p:sp>
      <p:sp>
        <p:nvSpPr>
          <p:cNvPr id="4" name="フッター プレースホルダー 3"/>
          <p:cNvSpPr>
            <a:spLocks noGrp="1"/>
          </p:cNvSpPr>
          <p:nvPr>
            <p:ph type="ftr" sz="quarter" idx="2"/>
          </p:nvPr>
        </p:nvSpPr>
        <p:spPr>
          <a:xfrm>
            <a:off x="1" y="9431600"/>
            <a:ext cx="2946348" cy="496491"/>
          </a:xfrm>
          <a:prstGeom prst="rect">
            <a:avLst/>
          </a:prstGeom>
        </p:spPr>
        <p:txBody>
          <a:bodyPr vert="horz" lIns="92135" tIns="46067" rIns="92135" bIns="4606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1343" y="9431600"/>
            <a:ext cx="2946348" cy="496491"/>
          </a:xfrm>
          <a:prstGeom prst="rect">
            <a:avLst/>
          </a:prstGeom>
        </p:spPr>
        <p:txBody>
          <a:bodyPr vert="horz" lIns="92135" tIns="46067" rIns="92135" bIns="46067" rtlCol="0" anchor="b"/>
          <a:lstStyle>
            <a:lvl1pPr algn="r">
              <a:defRPr sz="1200"/>
            </a:lvl1pPr>
          </a:lstStyle>
          <a:p>
            <a:fld id="{381AA269-0DC7-4E74-A8DC-4B42EC68320D}" type="slidenum">
              <a:rPr kumimoji="1" lang="ja-JP" altLang="en-US" smtClean="0"/>
              <a:t>‹#›</a:t>
            </a:fld>
            <a:endParaRPr kumimoji="1" lang="ja-JP" altLang="en-US"/>
          </a:p>
        </p:txBody>
      </p:sp>
    </p:spTree>
    <p:extLst>
      <p:ext uri="{BB962C8B-B14F-4D97-AF65-F5344CB8AC3E}">
        <p14:creationId xmlns:p14="http://schemas.microsoft.com/office/powerpoint/2010/main" val="3384667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6935" cy="498488"/>
          </a:xfrm>
          <a:prstGeom prst="rect">
            <a:avLst/>
          </a:prstGeom>
        </p:spPr>
        <p:txBody>
          <a:bodyPr vert="horz" lIns="92135" tIns="46067" rIns="92135" bIns="4606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726" y="1"/>
            <a:ext cx="2946934" cy="498488"/>
          </a:xfrm>
          <a:prstGeom prst="rect">
            <a:avLst/>
          </a:prstGeom>
        </p:spPr>
        <p:txBody>
          <a:bodyPr vert="horz" lIns="92135" tIns="46067" rIns="92135" bIns="46067" rtlCol="0"/>
          <a:lstStyle>
            <a:lvl1pPr algn="r">
              <a:defRPr sz="1200"/>
            </a:lvl1pPr>
          </a:lstStyle>
          <a:p>
            <a:fld id="{6CF632A7-ADFF-4717-ABDC-FECC57704E2A}" type="datetimeFigureOut">
              <a:rPr kumimoji="1" lang="ja-JP" altLang="en-US" smtClean="0"/>
              <a:t>2024/7/24</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5637" cy="3349625"/>
          </a:xfrm>
          <a:prstGeom prst="rect">
            <a:avLst/>
          </a:prstGeom>
          <a:noFill/>
          <a:ln w="12700">
            <a:solidFill>
              <a:prstClr val="black"/>
            </a:solidFill>
          </a:ln>
        </p:spPr>
        <p:txBody>
          <a:bodyPr vert="horz" lIns="92135" tIns="46067" rIns="92135" bIns="46067" rtlCol="0" anchor="ctr"/>
          <a:lstStyle/>
          <a:p>
            <a:endParaRPr lang="ja-JP" altLang="en-US"/>
          </a:p>
        </p:txBody>
      </p:sp>
      <p:sp>
        <p:nvSpPr>
          <p:cNvPr id="5" name="ノート プレースホルダー 4"/>
          <p:cNvSpPr>
            <a:spLocks noGrp="1"/>
          </p:cNvSpPr>
          <p:nvPr>
            <p:ph type="body" sz="quarter" idx="3"/>
          </p:nvPr>
        </p:nvSpPr>
        <p:spPr>
          <a:xfrm>
            <a:off x="679446" y="4778772"/>
            <a:ext cx="5440372" cy="3909614"/>
          </a:xfrm>
          <a:prstGeom prst="rect">
            <a:avLst/>
          </a:prstGeom>
        </p:spPr>
        <p:txBody>
          <a:bodyPr vert="horz" lIns="92135" tIns="46067" rIns="92135" bIns="4606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31325"/>
            <a:ext cx="2946935" cy="498488"/>
          </a:xfrm>
          <a:prstGeom prst="rect">
            <a:avLst/>
          </a:prstGeom>
        </p:spPr>
        <p:txBody>
          <a:bodyPr vert="horz" lIns="92135" tIns="46067" rIns="92135" bIns="4606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726" y="9431325"/>
            <a:ext cx="2946934" cy="498488"/>
          </a:xfrm>
          <a:prstGeom prst="rect">
            <a:avLst/>
          </a:prstGeom>
        </p:spPr>
        <p:txBody>
          <a:bodyPr vert="horz" lIns="92135" tIns="46067" rIns="92135" bIns="46067" rtlCol="0" anchor="b"/>
          <a:lstStyle>
            <a:lvl1pPr algn="r">
              <a:defRPr sz="1200"/>
            </a:lvl1pPr>
          </a:lstStyle>
          <a:p>
            <a:fld id="{FC151A14-B1EF-4B3B-872B-A2FEDF844119}" type="slidenum">
              <a:rPr kumimoji="1" lang="ja-JP" altLang="en-US" smtClean="0"/>
              <a:t>‹#›</a:t>
            </a:fld>
            <a:endParaRPr kumimoji="1" lang="ja-JP" altLang="en-US"/>
          </a:p>
        </p:txBody>
      </p:sp>
    </p:spTree>
    <p:extLst>
      <p:ext uri="{BB962C8B-B14F-4D97-AF65-F5344CB8AC3E}">
        <p14:creationId xmlns:p14="http://schemas.microsoft.com/office/powerpoint/2010/main" val="8979111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C151A14-B1EF-4B3B-872B-A2FEDF844119}" type="slidenum">
              <a:rPr kumimoji="1" lang="ja-JP" altLang="en-US" smtClean="0"/>
              <a:t>3</a:t>
            </a:fld>
            <a:endParaRPr kumimoji="1" lang="ja-JP" altLang="en-US"/>
          </a:p>
        </p:txBody>
      </p:sp>
    </p:spTree>
    <p:extLst>
      <p:ext uri="{BB962C8B-B14F-4D97-AF65-F5344CB8AC3E}">
        <p14:creationId xmlns:p14="http://schemas.microsoft.com/office/powerpoint/2010/main" val="611195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C151A14-B1EF-4B3B-872B-A2FEDF844119}" type="slidenum">
              <a:rPr kumimoji="1" lang="ja-JP" altLang="en-US" smtClean="0"/>
              <a:t>10</a:t>
            </a:fld>
            <a:endParaRPr kumimoji="1" lang="ja-JP" altLang="en-US"/>
          </a:p>
        </p:txBody>
      </p:sp>
    </p:spTree>
    <p:extLst>
      <p:ext uri="{BB962C8B-B14F-4D97-AF65-F5344CB8AC3E}">
        <p14:creationId xmlns:p14="http://schemas.microsoft.com/office/powerpoint/2010/main" val="88337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57A4A5-DAC1-0175-BD9C-0777EC0F0E82}"/>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9288D5-698F-9037-6D70-276B1555E66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A10C0A6-6F9C-7AE2-3C50-36B4F441E038}"/>
              </a:ext>
            </a:extLst>
          </p:cNvPr>
          <p:cNvSpPr>
            <a:spLocks noGrp="1"/>
          </p:cNvSpPr>
          <p:nvPr>
            <p:ph type="dt" sz="half" idx="10"/>
          </p:nvPr>
        </p:nvSpPr>
        <p:spPr/>
        <p:txBody>
          <a:bodyPr/>
          <a:lstStyle/>
          <a:p>
            <a:fld id="{8D69C593-C62C-4610-A9D5-7D1456039DB5}" type="datetime1">
              <a:rPr kumimoji="1" lang="ja-JP" altLang="en-US" smtClean="0"/>
              <a:t>2024/7/24</a:t>
            </a:fld>
            <a:endParaRPr kumimoji="1" lang="ja-JP" altLang="en-US"/>
          </a:p>
        </p:txBody>
      </p:sp>
      <p:sp>
        <p:nvSpPr>
          <p:cNvPr id="5" name="フッター プレースホルダー 4">
            <a:extLst>
              <a:ext uri="{FF2B5EF4-FFF2-40B4-BE49-F238E27FC236}">
                <a16:creationId xmlns:a16="http://schemas.microsoft.com/office/drawing/2014/main" id="{A9FCA45F-66C0-9089-190D-64D9BE9A0E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C0646A-8242-9CB1-C1BE-B571F824329C}"/>
              </a:ext>
            </a:extLst>
          </p:cNvPr>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cxnSp>
        <p:nvCxnSpPr>
          <p:cNvPr id="7" name="直線コネクタ 6">
            <a:extLst>
              <a:ext uri="{FF2B5EF4-FFF2-40B4-BE49-F238E27FC236}">
                <a16:creationId xmlns:a16="http://schemas.microsoft.com/office/drawing/2014/main" id="{1B45D328-D982-C958-23C0-3A64B44363F1}"/>
              </a:ext>
            </a:extLst>
          </p:cNvPr>
          <p:cNvCxnSpPr/>
          <p:nvPr userDrawn="1"/>
        </p:nvCxnSpPr>
        <p:spPr>
          <a:xfrm>
            <a:off x="0" y="666936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0CACFC8D-D4A6-91C6-AAF8-9D2A48EE5976}"/>
              </a:ext>
            </a:extLst>
          </p:cNvPr>
          <p:cNvCxnSpPr/>
          <p:nvPr userDrawn="1"/>
        </p:nvCxnSpPr>
        <p:spPr>
          <a:xfrm>
            <a:off x="0" y="692696"/>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90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A7383D-B56C-31A6-471A-82F39BA1DC0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6ACE968-AD16-FE94-28C1-CC8B12E39C9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63B9A07-3409-3F5B-266D-207D93DF3D56}"/>
              </a:ext>
            </a:extLst>
          </p:cNvPr>
          <p:cNvSpPr>
            <a:spLocks noGrp="1"/>
          </p:cNvSpPr>
          <p:nvPr>
            <p:ph type="dt" sz="half" idx="10"/>
          </p:nvPr>
        </p:nvSpPr>
        <p:spPr/>
        <p:txBody>
          <a:bodyPr/>
          <a:lstStyle/>
          <a:p>
            <a:fld id="{6AD6B106-02B5-4C7E-A03F-45CE41D17CCF}" type="datetime1">
              <a:rPr kumimoji="1" lang="ja-JP" altLang="en-US" smtClean="0"/>
              <a:t>2024/7/24</a:t>
            </a:fld>
            <a:endParaRPr kumimoji="1" lang="ja-JP" altLang="en-US"/>
          </a:p>
        </p:txBody>
      </p:sp>
      <p:sp>
        <p:nvSpPr>
          <p:cNvPr id="5" name="フッター プレースホルダー 4">
            <a:extLst>
              <a:ext uri="{FF2B5EF4-FFF2-40B4-BE49-F238E27FC236}">
                <a16:creationId xmlns:a16="http://schemas.microsoft.com/office/drawing/2014/main" id="{B605E94C-90CA-7E46-D1BD-D8CA7337BA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7271AF-7570-3D33-B9DE-5694D19DDF1B}"/>
              </a:ext>
            </a:extLst>
          </p:cNvPr>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8135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B67D9B9-D8D1-B494-55C9-081012721500}"/>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3C58D45-461C-6994-FD23-5EEB222BF696}"/>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E02EB09-F770-C603-2396-586E85BFD80B}"/>
              </a:ext>
            </a:extLst>
          </p:cNvPr>
          <p:cNvSpPr>
            <a:spLocks noGrp="1"/>
          </p:cNvSpPr>
          <p:nvPr>
            <p:ph type="dt" sz="half" idx="10"/>
          </p:nvPr>
        </p:nvSpPr>
        <p:spPr/>
        <p:txBody>
          <a:bodyPr/>
          <a:lstStyle/>
          <a:p>
            <a:fld id="{6007F6EC-99D3-4D62-BAE2-2C5D419EA985}" type="datetime1">
              <a:rPr kumimoji="1" lang="ja-JP" altLang="en-US" smtClean="0"/>
              <a:t>2024/7/24</a:t>
            </a:fld>
            <a:endParaRPr kumimoji="1" lang="ja-JP" altLang="en-US"/>
          </a:p>
        </p:txBody>
      </p:sp>
      <p:sp>
        <p:nvSpPr>
          <p:cNvPr id="5" name="フッター プレースホルダー 4">
            <a:extLst>
              <a:ext uri="{FF2B5EF4-FFF2-40B4-BE49-F238E27FC236}">
                <a16:creationId xmlns:a16="http://schemas.microsoft.com/office/drawing/2014/main" id="{1DCC3CE2-423A-E516-911C-77F57BB09A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0C24E8E-A9B3-95A1-4173-E530A2BA4124}"/>
              </a:ext>
            </a:extLst>
          </p:cNvPr>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79923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1BC99710-C7AE-4E29-B012-EAB8428709E3}" type="datetime1">
              <a:rPr kumimoji="1" lang="ja-JP" altLang="en-US" smtClean="0"/>
              <a:t>2024/7/24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1164964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CAB1FB-B11F-44C1-2881-2496B19483B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458DC8F-75B8-237C-8F75-AADD769DD26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4D10C8E-1756-D7E6-CFEB-6275E8659C7A}"/>
              </a:ext>
            </a:extLst>
          </p:cNvPr>
          <p:cNvSpPr>
            <a:spLocks noGrp="1"/>
          </p:cNvSpPr>
          <p:nvPr>
            <p:ph type="dt" sz="half" idx="10"/>
          </p:nvPr>
        </p:nvSpPr>
        <p:spPr/>
        <p:txBody>
          <a:bodyPr/>
          <a:lstStyle/>
          <a:p>
            <a:fld id="{31539F21-4803-4B6C-954C-0AF9C0340CE9}" type="datetime1">
              <a:rPr kumimoji="1" lang="ja-JP" altLang="en-US" smtClean="0"/>
              <a:t>2024/7/24</a:t>
            </a:fld>
            <a:endParaRPr kumimoji="1" lang="ja-JP" altLang="en-US"/>
          </a:p>
        </p:txBody>
      </p:sp>
      <p:sp>
        <p:nvSpPr>
          <p:cNvPr id="5" name="フッター プレースホルダー 4">
            <a:extLst>
              <a:ext uri="{FF2B5EF4-FFF2-40B4-BE49-F238E27FC236}">
                <a16:creationId xmlns:a16="http://schemas.microsoft.com/office/drawing/2014/main" id="{9B4C3739-45B3-40ED-C988-C3A2A268BF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528F3E-EA7F-0B7E-164F-81330DFCF79D}"/>
              </a:ext>
            </a:extLst>
          </p:cNvPr>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166904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B11494-951A-991F-6FAA-A966FC67F546}"/>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D0EC66-B4DE-7E2E-C278-6D4373BE4E4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351C33D-A4C2-ECBB-73F7-39FEF8430785}"/>
              </a:ext>
            </a:extLst>
          </p:cNvPr>
          <p:cNvSpPr>
            <a:spLocks noGrp="1"/>
          </p:cNvSpPr>
          <p:nvPr>
            <p:ph type="dt" sz="half" idx="10"/>
          </p:nvPr>
        </p:nvSpPr>
        <p:spPr/>
        <p:txBody>
          <a:bodyPr/>
          <a:lstStyle/>
          <a:p>
            <a:fld id="{A22F2CE2-5598-4CD1-9143-FD7E8BA4AE1A}" type="datetime1">
              <a:rPr kumimoji="1" lang="ja-JP" altLang="en-US" smtClean="0"/>
              <a:t>2024/7/24</a:t>
            </a:fld>
            <a:endParaRPr kumimoji="1" lang="ja-JP" altLang="en-US"/>
          </a:p>
        </p:txBody>
      </p:sp>
      <p:sp>
        <p:nvSpPr>
          <p:cNvPr id="5" name="フッター プレースホルダー 4">
            <a:extLst>
              <a:ext uri="{FF2B5EF4-FFF2-40B4-BE49-F238E27FC236}">
                <a16:creationId xmlns:a16="http://schemas.microsoft.com/office/drawing/2014/main" id="{1EB4CD99-5682-B5EF-B783-AB67EAF421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EF27AAA-F0CC-B85C-364D-B6C71D0EF035}"/>
              </a:ext>
            </a:extLst>
          </p:cNvPr>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113173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8C585-F145-BFCB-8860-792A609E512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7D895AB-A2EE-63E2-C243-181EBF2E8B1E}"/>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3BB0ED9-8C9C-28AC-C9D0-9F4308A74FFC}"/>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883D496-A002-ACE1-CFB8-A016E0AA4247}"/>
              </a:ext>
            </a:extLst>
          </p:cNvPr>
          <p:cNvSpPr>
            <a:spLocks noGrp="1"/>
          </p:cNvSpPr>
          <p:nvPr>
            <p:ph type="dt" sz="half" idx="10"/>
          </p:nvPr>
        </p:nvSpPr>
        <p:spPr/>
        <p:txBody>
          <a:bodyPr/>
          <a:lstStyle/>
          <a:p>
            <a:fld id="{11785B19-A737-4D31-9E28-370E2A4F505D}" type="datetime1">
              <a:rPr kumimoji="1" lang="ja-JP" altLang="en-US" smtClean="0"/>
              <a:t>2024/7/24</a:t>
            </a:fld>
            <a:endParaRPr kumimoji="1" lang="ja-JP" altLang="en-US"/>
          </a:p>
        </p:txBody>
      </p:sp>
      <p:sp>
        <p:nvSpPr>
          <p:cNvPr id="6" name="フッター プレースホルダー 5">
            <a:extLst>
              <a:ext uri="{FF2B5EF4-FFF2-40B4-BE49-F238E27FC236}">
                <a16:creationId xmlns:a16="http://schemas.microsoft.com/office/drawing/2014/main" id="{73CE236F-81E5-17C4-D27F-70882EB76A8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A4724F-30F2-D545-948A-13E0F19F2C3D}"/>
              </a:ext>
            </a:extLst>
          </p:cNvPr>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269597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16541F-1D39-AF3E-FAFF-0F345EAB264E}"/>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EA64F6B-7118-CBE6-97BC-C7F587FF560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31F6CA9-B3F3-8BE1-7E13-6A2742E6CFE5}"/>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BD1ECEC-E745-792D-8AD7-E85EF466203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4CEBD72-ABF1-1132-943F-370A55E60D30}"/>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78FAF3B-351A-0A53-6E1A-CBAC0E324FDF}"/>
              </a:ext>
            </a:extLst>
          </p:cNvPr>
          <p:cNvSpPr>
            <a:spLocks noGrp="1"/>
          </p:cNvSpPr>
          <p:nvPr>
            <p:ph type="dt" sz="half" idx="10"/>
          </p:nvPr>
        </p:nvSpPr>
        <p:spPr/>
        <p:txBody>
          <a:bodyPr/>
          <a:lstStyle/>
          <a:p>
            <a:fld id="{FF4843E5-8A40-4467-A32C-03B573D67ECF}" type="datetime1">
              <a:rPr kumimoji="1" lang="ja-JP" altLang="en-US" smtClean="0"/>
              <a:t>2024/7/24</a:t>
            </a:fld>
            <a:endParaRPr kumimoji="1" lang="ja-JP" altLang="en-US"/>
          </a:p>
        </p:txBody>
      </p:sp>
      <p:sp>
        <p:nvSpPr>
          <p:cNvPr id="8" name="フッター プレースホルダー 7">
            <a:extLst>
              <a:ext uri="{FF2B5EF4-FFF2-40B4-BE49-F238E27FC236}">
                <a16:creationId xmlns:a16="http://schemas.microsoft.com/office/drawing/2014/main" id="{72585447-3A1A-81E5-2DB8-612810E9EF9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93B1EAF-00EF-2460-2B2F-ED27BB10CE2B}"/>
              </a:ext>
            </a:extLst>
          </p:cNvPr>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273996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8CB658-CCFC-622B-00B4-3E104BFADDB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9D46649-2DFE-4EB0-D423-1DAFBC72BFD4}"/>
              </a:ext>
            </a:extLst>
          </p:cNvPr>
          <p:cNvSpPr>
            <a:spLocks noGrp="1"/>
          </p:cNvSpPr>
          <p:nvPr>
            <p:ph type="dt" sz="half" idx="10"/>
          </p:nvPr>
        </p:nvSpPr>
        <p:spPr/>
        <p:txBody>
          <a:bodyPr/>
          <a:lstStyle/>
          <a:p>
            <a:fld id="{CC2BB816-2D93-45F5-8DAF-8F61D8FF70D5}" type="datetime1">
              <a:rPr kumimoji="1" lang="ja-JP" altLang="en-US" smtClean="0"/>
              <a:t>2024/7/24</a:t>
            </a:fld>
            <a:endParaRPr kumimoji="1" lang="ja-JP" altLang="en-US"/>
          </a:p>
        </p:txBody>
      </p:sp>
      <p:sp>
        <p:nvSpPr>
          <p:cNvPr id="4" name="フッター プレースホルダー 3">
            <a:extLst>
              <a:ext uri="{FF2B5EF4-FFF2-40B4-BE49-F238E27FC236}">
                <a16:creationId xmlns:a16="http://schemas.microsoft.com/office/drawing/2014/main" id="{FAD6D4D6-D3D1-3964-3EC2-A7843A81DF2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E130D9F-54CB-F83C-4DB8-F8E45910EF8E}"/>
              </a:ext>
            </a:extLst>
          </p:cNvPr>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334035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EEAB2CD-F60C-BA05-FD13-8B09A440CAC0}"/>
              </a:ext>
            </a:extLst>
          </p:cNvPr>
          <p:cNvSpPr>
            <a:spLocks noGrp="1"/>
          </p:cNvSpPr>
          <p:nvPr>
            <p:ph type="dt" sz="half" idx="10"/>
          </p:nvPr>
        </p:nvSpPr>
        <p:spPr/>
        <p:txBody>
          <a:bodyPr/>
          <a:lstStyle/>
          <a:p>
            <a:fld id="{0CAE055E-F437-4D04-B728-78A0936E1156}" type="datetime1">
              <a:rPr kumimoji="1" lang="ja-JP" altLang="en-US" smtClean="0"/>
              <a:t>2024/7/24</a:t>
            </a:fld>
            <a:endParaRPr kumimoji="1" lang="ja-JP" altLang="en-US"/>
          </a:p>
        </p:txBody>
      </p:sp>
      <p:sp>
        <p:nvSpPr>
          <p:cNvPr id="3" name="フッター プレースホルダー 2">
            <a:extLst>
              <a:ext uri="{FF2B5EF4-FFF2-40B4-BE49-F238E27FC236}">
                <a16:creationId xmlns:a16="http://schemas.microsoft.com/office/drawing/2014/main" id="{87174BFD-71E9-18F9-01A3-7E62A6942B5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633005E-D42D-81AE-1AF3-ECF4DB4C054D}"/>
              </a:ext>
            </a:extLst>
          </p:cNvPr>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1215097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08772-5C53-477A-8FA0-506D78BF04BB}"/>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73D3016-0041-0E36-FF98-488A98FA779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EB57F7B-665F-872F-3A46-2E32440E2B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0D91CDA-F590-A849-57D8-376BB991C0CD}"/>
              </a:ext>
            </a:extLst>
          </p:cNvPr>
          <p:cNvSpPr>
            <a:spLocks noGrp="1"/>
          </p:cNvSpPr>
          <p:nvPr>
            <p:ph type="dt" sz="half" idx="10"/>
          </p:nvPr>
        </p:nvSpPr>
        <p:spPr/>
        <p:txBody>
          <a:bodyPr/>
          <a:lstStyle/>
          <a:p>
            <a:fld id="{AFC5B58E-68BF-4384-92AE-4A0624372BC3}" type="datetime1">
              <a:rPr kumimoji="1" lang="ja-JP" altLang="en-US" smtClean="0"/>
              <a:t>2024/7/24</a:t>
            </a:fld>
            <a:endParaRPr kumimoji="1" lang="ja-JP" altLang="en-US"/>
          </a:p>
        </p:txBody>
      </p:sp>
      <p:sp>
        <p:nvSpPr>
          <p:cNvPr id="6" name="フッター プレースホルダー 5">
            <a:extLst>
              <a:ext uri="{FF2B5EF4-FFF2-40B4-BE49-F238E27FC236}">
                <a16:creationId xmlns:a16="http://schemas.microsoft.com/office/drawing/2014/main" id="{CE26DF2E-0213-1390-4CCB-929A10AC5DE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B32CEC1-CBBC-1ADB-8D89-16172524C2AE}"/>
              </a:ext>
            </a:extLst>
          </p:cNvPr>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1661663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4BA8E4-BF8B-9C49-8F8C-AA69CDB2B15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9CD316C-B1AC-4A7C-F35D-2CA269EB1AD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6077678F-7E59-CCC4-FA2C-A9D3C5BB179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3ACAA9-B0B6-2A11-A346-2420EED9C594}"/>
              </a:ext>
            </a:extLst>
          </p:cNvPr>
          <p:cNvSpPr>
            <a:spLocks noGrp="1"/>
          </p:cNvSpPr>
          <p:nvPr>
            <p:ph type="dt" sz="half" idx="10"/>
          </p:nvPr>
        </p:nvSpPr>
        <p:spPr/>
        <p:txBody>
          <a:bodyPr/>
          <a:lstStyle/>
          <a:p>
            <a:fld id="{1738CAD6-1A59-4846-B4FB-3FAEBFFFCB7C}" type="datetime1">
              <a:rPr kumimoji="1" lang="ja-JP" altLang="en-US" smtClean="0"/>
              <a:t>2024/7/24</a:t>
            </a:fld>
            <a:endParaRPr kumimoji="1" lang="ja-JP" altLang="en-US"/>
          </a:p>
        </p:txBody>
      </p:sp>
      <p:sp>
        <p:nvSpPr>
          <p:cNvPr id="6" name="フッター プレースホルダー 5">
            <a:extLst>
              <a:ext uri="{FF2B5EF4-FFF2-40B4-BE49-F238E27FC236}">
                <a16:creationId xmlns:a16="http://schemas.microsoft.com/office/drawing/2014/main" id="{EF59E97E-BAE5-CB59-9BFA-1AD213D631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66EA481-2D74-3D15-DC97-1C23A224726F}"/>
              </a:ext>
            </a:extLst>
          </p:cNvPr>
          <p:cNvSpPr>
            <a:spLocks noGrp="1"/>
          </p:cNvSpPr>
          <p:nvPr>
            <p:ph type="sldNum" sz="quarter" idx="12"/>
          </p:nvPr>
        </p:nvSpPr>
        <p:spPr/>
        <p:txBody>
          <a:body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462073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437E843-1B31-6B3E-09E4-A766AB9E5B8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B11C63E-D426-61B1-F643-2287C389FA4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8EB75E-5327-CB59-5AC7-53EB11E3B01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6B8C97-E7DD-443A-BF34-E439583F0147}" type="datetime1">
              <a:rPr kumimoji="1" lang="ja-JP" altLang="en-US" smtClean="0"/>
              <a:t>2024/7/24</a:t>
            </a:fld>
            <a:endParaRPr kumimoji="1" lang="ja-JP" altLang="en-US"/>
          </a:p>
        </p:txBody>
      </p:sp>
      <p:sp>
        <p:nvSpPr>
          <p:cNvPr id="5" name="フッター プレースホルダー 4">
            <a:extLst>
              <a:ext uri="{FF2B5EF4-FFF2-40B4-BE49-F238E27FC236}">
                <a16:creationId xmlns:a16="http://schemas.microsoft.com/office/drawing/2014/main" id="{8098A41E-F9CA-8D29-9DB5-614856B9D30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42488A8-4B6B-0E82-2E8D-33774BD2185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86A5EC8-DED8-4501-B4E3-7C7D0EBF1D96}" type="slidenum">
              <a:rPr kumimoji="1" lang="ja-JP" altLang="en-US" smtClean="0"/>
              <a:t>‹#›</a:t>
            </a:fld>
            <a:endParaRPr kumimoji="1" lang="ja-JP" altLang="en-US"/>
          </a:p>
        </p:txBody>
      </p:sp>
    </p:spTree>
    <p:extLst>
      <p:ext uri="{BB962C8B-B14F-4D97-AF65-F5344CB8AC3E}">
        <p14:creationId xmlns:p14="http://schemas.microsoft.com/office/powerpoint/2010/main" val="191414889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61.bin"/><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43.jpeg"/><Relationship Id="rId9" Type="http://schemas.openxmlformats.org/officeDocument/2006/relationships/image" Target="../media/image64.jpeg"/></Relationships>
</file>

<file path=ppt/slides/_rels/slide1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8.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5.emf"/><Relationship Id="rId2" Type="http://schemas.openxmlformats.org/officeDocument/2006/relationships/image" Target="../media/image80.emf"/><Relationship Id="rId1" Type="http://schemas.openxmlformats.org/officeDocument/2006/relationships/slideLayout" Target="../slideLayouts/slideLayout1.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19.xml.rels><?xml version="1.0" encoding="UTF-8" standalone="yes"?>
<Relationships xmlns="http://schemas.openxmlformats.org/package/2006/relationships"><Relationship Id="rId3" Type="http://schemas.openxmlformats.org/officeDocument/2006/relationships/image" Target="../media/image87.emf"/><Relationship Id="rId7" Type="http://schemas.openxmlformats.org/officeDocument/2006/relationships/image" Target="../media/image91.emf"/><Relationship Id="rId2" Type="http://schemas.openxmlformats.org/officeDocument/2006/relationships/image" Target="../media/image86.emf"/><Relationship Id="rId1" Type="http://schemas.openxmlformats.org/officeDocument/2006/relationships/slideLayout" Target="../slideLayouts/slideLayout1.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3.emf"/><Relationship Id="rId7" Type="http://schemas.openxmlformats.org/officeDocument/2006/relationships/image" Target="../media/image97.emf"/><Relationship Id="rId2" Type="http://schemas.openxmlformats.org/officeDocument/2006/relationships/image" Target="../media/image92.emf"/><Relationship Id="rId1" Type="http://schemas.openxmlformats.org/officeDocument/2006/relationships/slideLayout" Target="../slideLayouts/slideLayout1.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8.emf"/><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22.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3.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108.jpeg"/><Relationship Id="rId11" Type="http://schemas.openxmlformats.org/officeDocument/2006/relationships/image" Target="../media/image70.pn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2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25.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122.bin"/><Relationship Id="rId5" Type="http://schemas.openxmlformats.org/officeDocument/2006/relationships/image" Target="../media/image121.jpeg"/><Relationship Id="rId4" Type="http://schemas.openxmlformats.org/officeDocument/2006/relationships/image" Target="../media/image120.jpeg"/></Relationships>
</file>

<file path=ppt/slides/_rels/slide2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6.jpeg"/><Relationship Id="rId7" Type="http://schemas.openxmlformats.org/officeDocument/2006/relationships/image" Target="../media/image129.jpeg"/><Relationship Id="rId2" Type="http://schemas.openxmlformats.org/officeDocument/2006/relationships/image" Target="../media/image125.jpeg"/><Relationship Id="rId1" Type="http://schemas.openxmlformats.org/officeDocument/2006/relationships/slideLayout" Target="../slideLayouts/slideLayout1.xml"/><Relationship Id="rId6" Type="http://schemas.openxmlformats.org/officeDocument/2006/relationships/image" Target="../media/image128.jpeg"/><Relationship Id="rId5" Type="http://schemas.openxmlformats.org/officeDocument/2006/relationships/image" Target="../media/image58.emf"/><Relationship Id="rId4" Type="http://schemas.openxmlformats.org/officeDocument/2006/relationships/image" Target="../media/image127.jpeg"/></Relationships>
</file>

<file path=ppt/slides/_rels/slide27.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137.jpeg"/></Relationships>
</file>

<file path=ppt/slides/_rels/slide28.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jpeg"/></Relationships>
</file>

<file path=ppt/slides/_rels/slide29.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58.emf"/><Relationship Id="rId7" Type="http://schemas.openxmlformats.org/officeDocument/2006/relationships/image" Target="../media/image151.jpeg"/><Relationship Id="rId2" Type="http://schemas.openxmlformats.org/officeDocument/2006/relationships/image" Target="../media/image147.emf"/><Relationship Id="rId1" Type="http://schemas.openxmlformats.org/officeDocument/2006/relationships/slideLayout" Target="../slideLayouts/slideLayout1.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png"/><Relationship Id="rId9" Type="http://schemas.openxmlformats.org/officeDocument/2006/relationships/image" Target="../media/image15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58.emf"/><Relationship Id="rId1" Type="http://schemas.openxmlformats.org/officeDocument/2006/relationships/slideLayout" Target="../slideLayouts/slideLayout1.xml"/><Relationship Id="rId5" Type="http://schemas.openxmlformats.org/officeDocument/2006/relationships/image" Target="../media/image160.jpeg"/><Relationship Id="rId4" Type="http://schemas.openxmlformats.org/officeDocument/2006/relationships/image" Target="../media/image159.jpeg"/></Relationships>
</file>

<file path=ppt/slides/_rels/slide32.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58.emf"/><Relationship Id="rId1" Type="http://schemas.openxmlformats.org/officeDocument/2006/relationships/slideLayout" Target="../slideLayouts/slideLayout1.xml"/><Relationship Id="rId5" Type="http://schemas.openxmlformats.org/officeDocument/2006/relationships/image" Target="../media/image163.jpeg"/><Relationship Id="rId4" Type="http://schemas.openxmlformats.org/officeDocument/2006/relationships/image" Target="../media/image162.jpeg"/></Relationships>
</file>

<file path=ppt/slides/_rels/slide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58.emf"/><Relationship Id="rId1" Type="http://schemas.openxmlformats.org/officeDocument/2006/relationships/slideLayout" Target="../slideLayouts/slideLayout1.xml"/><Relationship Id="rId5" Type="http://schemas.openxmlformats.org/officeDocument/2006/relationships/image" Target="../media/image166.jpg"/><Relationship Id="rId4" Type="http://schemas.openxmlformats.org/officeDocument/2006/relationships/image" Target="../media/image165.jpeg"/></Relationships>
</file>

<file path=ppt/slides/_rels/slide34.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35.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 Id="rId9" Type="http://schemas.openxmlformats.org/officeDocument/2006/relationships/image" Target="../media/image178.jpeg"/></Relationships>
</file>

<file path=ppt/slides/_rels/slide36.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emf"/><Relationship Id="rId7" Type="http://schemas.openxmlformats.org/officeDocument/2006/relationships/image" Target="../media/image184.jpeg"/><Relationship Id="rId2"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2.jpeg"/><Relationship Id="rId4" Type="http://schemas.openxmlformats.org/officeDocument/2006/relationships/image" Target="../media/image181.jpg"/><Relationship Id="rId9" Type="http://schemas.openxmlformats.org/officeDocument/2006/relationships/image" Target="../media/image186.jpeg"/></Relationships>
</file>

<file path=ppt/slides/_rels/slide37.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image" Target="../media/image187.emf"/><Relationship Id="rId1" Type="http://schemas.openxmlformats.org/officeDocument/2006/relationships/slideLayout" Target="../slideLayouts/slideLayout1.xml"/><Relationship Id="rId5" Type="http://schemas.openxmlformats.org/officeDocument/2006/relationships/image" Target="../media/image190.emf"/><Relationship Id="rId4" Type="http://schemas.openxmlformats.org/officeDocument/2006/relationships/image" Target="../media/image18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201.png"/><Relationship Id="rId3" Type="http://schemas.openxmlformats.org/officeDocument/2006/relationships/image" Target="../media/image192.jpg"/><Relationship Id="rId7" Type="http://schemas.openxmlformats.org/officeDocument/2006/relationships/image" Target="../media/image196.jpeg"/><Relationship Id="rId12" Type="http://schemas.openxmlformats.org/officeDocument/2006/relationships/image" Target="../media/image200.png"/><Relationship Id="rId2" Type="http://schemas.openxmlformats.org/officeDocument/2006/relationships/image" Target="../media/image191.jpg"/><Relationship Id="rId1" Type="http://schemas.openxmlformats.org/officeDocument/2006/relationships/slideLayout" Target="../slideLayouts/slideLayout1.xml"/><Relationship Id="rId6" Type="http://schemas.openxmlformats.org/officeDocument/2006/relationships/image" Target="../media/image195.jpeg"/><Relationship Id="rId11" Type="http://schemas.openxmlformats.org/officeDocument/2006/relationships/image" Target="../media/image199.png"/><Relationship Id="rId5" Type="http://schemas.openxmlformats.org/officeDocument/2006/relationships/image" Target="../media/image194.jpeg"/><Relationship Id="rId10" Type="http://schemas.openxmlformats.org/officeDocument/2006/relationships/image" Target="../media/image198.jpeg"/><Relationship Id="rId4" Type="http://schemas.openxmlformats.org/officeDocument/2006/relationships/image" Target="../media/image193.jpg"/><Relationship Id="rId9" Type="http://schemas.openxmlformats.org/officeDocument/2006/relationships/image" Target="../media/image197.jpeg"/></Relationships>
</file>

<file path=ppt/slides/_rels/slide41.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202.jpeg"/><Relationship Id="rId7" Type="http://schemas.openxmlformats.org/officeDocument/2006/relationships/image" Target="../media/image206.jpeg"/><Relationship Id="rId12" Type="http://schemas.openxmlformats.org/officeDocument/2006/relationships/image" Target="../media/image211.jpeg"/><Relationship Id="rId2" Type="http://schemas.openxmlformats.org/officeDocument/2006/relationships/image" Target="../media/image162.jpeg"/><Relationship Id="rId1" Type="http://schemas.openxmlformats.org/officeDocument/2006/relationships/slideLayout" Target="../slideLayouts/slideLayout1.xml"/><Relationship Id="rId6" Type="http://schemas.openxmlformats.org/officeDocument/2006/relationships/image" Target="../media/image205.jpeg"/><Relationship Id="rId11" Type="http://schemas.openxmlformats.org/officeDocument/2006/relationships/image" Target="../media/image210.jpeg"/><Relationship Id="rId5" Type="http://schemas.openxmlformats.org/officeDocument/2006/relationships/image" Target="../media/image204.jpeg"/><Relationship Id="rId10" Type="http://schemas.openxmlformats.org/officeDocument/2006/relationships/image" Target="../media/image209.jpeg"/><Relationship Id="rId4" Type="http://schemas.openxmlformats.org/officeDocument/2006/relationships/image" Target="../media/image203.jpeg"/><Relationship Id="rId9" Type="http://schemas.openxmlformats.org/officeDocument/2006/relationships/image" Target="../media/image208.jpeg"/></Relationships>
</file>

<file path=ppt/slides/_rels/slide42.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image" Target="../media/image212.jpeg"/><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 Id="rId9" Type="http://schemas.openxmlformats.org/officeDocument/2006/relationships/image" Target="../media/image219.png"/></Relationships>
</file>

<file path=ppt/slides/_rels/slide43.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25.jpeg"/><Relationship Id="rId2" Type="http://schemas.openxmlformats.org/officeDocument/2006/relationships/image" Target="../media/image220.png"/><Relationship Id="rId1" Type="http://schemas.openxmlformats.org/officeDocument/2006/relationships/slideLayout" Target="../slideLayouts/slideLayout1.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4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7.jpg"/><Relationship Id="rId7" Type="http://schemas.openxmlformats.org/officeDocument/2006/relationships/image" Target="../media/image229.png"/><Relationship Id="rId2" Type="http://schemas.openxmlformats.org/officeDocument/2006/relationships/image" Target="../media/image2.gif"/><Relationship Id="rId1" Type="http://schemas.openxmlformats.org/officeDocument/2006/relationships/slideLayout" Target="../slideLayouts/slideLayout12.xml"/><Relationship Id="rId6" Type="http://schemas.openxmlformats.org/officeDocument/2006/relationships/image" Target="../media/image228.png"/><Relationship Id="rId5" Type="http://schemas.openxmlformats.org/officeDocument/2006/relationships/hyperlink" Target="mailto:info@kyotango.gr.jp"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4.png"/><Relationship Id="rId7" Type="http://schemas.openxmlformats.org/officeDocument/2006/relationships/image" Target="../media/image17.svg"/><Relationship Id="rId12" Type="http://schemas.openxmlformats.org/officeDocument/2006/relationships/image" Target="../media/image24.jpeg"/><Relationship Id="rId17" Type="http://schemas.openxmlformats.org/officeDocument/2006/relationships/image" Target="../media/image29.png"/><Relationship Id="rId2" Type="http://schemas.openxmlformats.org/officeDocument/2006/relationships/image" Target="../media/image20.jpe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9.svg"/><Relationship Id="rId5" Type="http://schemas.openxmlformats.org/officeDocument/2006/relationships/image" Target="../media/image21.jpeg"/><Relationship Id="rId15" Type="http://schemas.openxmlformats.org/officeDocument/2006/relationships/image" Target="../media/image27.png"/><Relationship Id="rId10" Type="http://schemas.openxmlformats.org/officeDocument/2006/relationships/image" Target="../media/image18.png"/><Relationship Id="rId19" Type="http://schemas.openxmlformats.org/officeDocument/2006/relationships/image" Target="../media/image31.png"/><Relationship Id="rId4" Type="http://schemas.openxmlformats.org/officeDocument/2006/relationships/image" Target="../media/image15.svg"/><Relationship Id="rId9" Type="http://schemas.openxmlformats.org/officeDocument/2006/relationships/image" Target="../media/image23.jpeg"/><Relationship Id="rId1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xml"/><Relationship Id="rId4"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DDA9115-0052-F5EB-D7A7-E19B9AE8B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422"/>
            <a:ext cx="9144000" cy="5141626"/>
          </a:xfrm>
          <a:prstGeom prst="rect">
            <a:avLst/>
          </a:prstGeom>
        </p:spPr>
      </p:pic>
      <p:pic>
        <p:nvPicPr>
          <p:cNvPr id="4" name="Picture 2" descr="00034066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24F446C-A2BC-023E-4EB8-1F7E76AEA5F2}"/>
              </a:ext>
            </a:extLst>
          </p:cNvPr>
          <p:cNvSpPr txBox="1"/>
          <p:nvPr/>
        </p:nvSpPr>
        <p:spPr>
          <a:xfrm>
            <a:off x="-23852" y="6099785"/>
            <a:ext cx="9178378" cy="692497"/>
          </a:xfrm>
          <a:prstGeom prst="rect">
            <a:avLst/>
          </a:prstGeom>
          <a:noFill/>
        </p:spPr>
        <p:txBody>
          <a:bodyPr wrap="square" rtlCol="0">
            <a:spAutoFit/>
          </a:bodyPr>
          <a:lstStyle/>
          <a:p>
            <a:pPr algn="ctr"/>
            <a:r>
              <a:rPr kumimoji="1" lang="ja-JP" altLang="en-US" sz="1600" b="1" dirty="0">
                <a:solidFill>
                  <a:srgbClr val="002060"/>
                </a:solidFill>
                <a:latin typeface="Meiryo UI" panose="020B0604030504040204" pitchFamily="50" charset="-128"/>
                <a:ea typeface="Meiryo UI" panose="020B0604030504040204" pitchFamily="50" charset="-128"/>
              </a:rPr>
              <a:t>企画・販売：京丹後市観光公社</a:t>
            </a:r>
            <a:r>
              <a:rPr lang="ja-JP" altLang="en-US" sz="1400" b="1" dirty="0">
                <a:solidFill>
                  <a:srgbClr val="002060"/>
                </a:solidFill>
                <a:latin typeface="Meiryo UI" panose="020B0604030504040204" pitchFamily="50" charset="-128"/>
                <a:ea typeface="Meiryo UI" panose="020B0604030504040204" pitchFamily="50" charset="-128"/>
              </a:rPr>
              <a:t>（一般社団法人 海の京都</a:t>
            </a:r>
            <a:r>
              <a:rPr lang="en-US" altLang="ja-JP" sz="1400" b="1" dirty="0">
                <a:solidFill>
                  <a:srgbClr val="002060"/>
                </a:solidFill>
                <a:latin typeface="Meiryo UI" panose="020B0604030504040204" pitchFamily="50" charset="-128"/>
                <a:ea typeface="Meiryo UI" panose="020B0604030504040204" pitchFamily="50" charset="-128"/>
              </a:rPr>
              <a:t>DMO</a:t>
            </a:r>
            <a:r>
              <a:rPr kumimoji="1" lang="ja-JP" altLang="en-US" sz="1400" b="1" dirty="0">
                <a:solidFill>
                  <a:srgbClr val="002060"/>
                </a:solidFill>
                <a:latin typeface="Meiryo UI" panose="020B0604030504040204" pitchFamily="50" charset="-128"/>
                <a:ea typeface="Meiryo UI" panose="020B0604030504040204" pitchFamily="50" charset="-128"/>
              </a:rPr>
              <a:t> 京丹後</a:t>
            </a:r>
            <a:r>
              <a:rPr lang="ja-JP" altLang="en-US" sz="1400" b="1" dirty="0">
                <a:solidFill>
                  <a:srgbClr val="002060"/>
                </a:solidFill>
                <a:latin typeface="Meiryo UI" panose="020B0604030504040204" pitchFamily="50" charset="-128"/>
                <a:ea typeface="Meiryo UI" panose="020B0604030504040204" pitchFamily="50" charset="-128"/>
              </a:rPr>
              <a:t>地域本部）</a:t>
            </a:r>
            <a:endParaRPr kumimoji="1" lang="en-US" altLang="ja-JP" sz="1400" b="1" dirty="0">
              <a:solidFill>
                <a:srgbClr val="002060"/>
              </a:solidFill>
              <a:latin typeface="Meiryo UI" panose="020B0604030504040204" pitchFamily="50" charset="-128"/>
              <a:ea typeface="Meiryo UI" panose="020B0604030504040204" pitchFamily="50" charset="-128"/>
            </a:endParaRPr>
          </a:p>
          <a:p>
            <a:pPr algn="ctr"/>
            <a:r>
              <a:rPr kumimoji="1" lang="ja-JP" altLang="en-US" sz="1400" b="1" dirty="0">
                <a:solidFill>
                  <a:srgbClr val="002060"/>
                </a:solidFill>
                <a:latin typeface="Meiryo UI" panose="020B0604030504040204" pitchFamily="50" charset="-128"/>
                <a:ea typeface="Meiryo UI" panose="020B0604030504040204" pitchFamily="50" charset="-128"/>
              </a:rPr>
              <a:t>企画支援：特定非営利活動法人 日本ヘルスツーリズム振興機構</a:t>
            </a:r>
            <a:endParaRPr kumimoji="1" lang="en-US" altLang="ja-JP" sz="1400" b="1" dirty="0">
              <a:solidFill>
                <a:srgbClr val="002060"/>
              </a:solidFill>
              <a:latin typeface="Meiryo UI" panose="020B0604030504040204" pitchFamily="50" charset="-128"/>
              <a:ea typeface="Meiryo UI" panose="020B0604030504040204" pitchFamily="50" charset="-128"/>
            </a:endParaRPr>
          </a:p>
          <a:p>
            <a:pPr algn="ctr"/>
            <a:endParaRPr kumimoji="1" lang="ja-JP" altLang="en-US" sz="900" b="1" dirty="0">
              <a:solidFill>
                <a:srgbClr val="00206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0861B79E-9E00-F024-4D11-6B35CC51D3BC}"/>
              </a:ext>
            </a:extLst>
          </p:cNvPr>
          <p:cNvSpPr txBox="1"/>
          <p:nvPr/>
        </p:nvSpPr>
        <p:spPr>
          <a:xfrm>
            <a:off x="-64742" y="786151"/>
            <a:ext cx="9121828" cy="646331"/>
          </a:xfrm>
          <a:prstGeom prst="rect">
            <a:avLst/>
          </a:prstGeom>
          <a:noFill/>
        </p:spPr>
        <p:txBody>
          <a:bodyPr wrap="square">
            <a:spAutoFit/>
          </a:bodyPr>
          <a:lstStyle/>
          <a:p>
            <a:pPr algn="ctr" fontAlgn="base"/>
            <a:r>
              <a:rPr lang="ja-JP" altLang="en-US" sz="3600" b="1" dirty="0">
                <a:solidFill>
                  <a:srgbClr val="002060"/>
                </a:solidFill>
                <a:latin typeface="Meiryo UI" panose="020B0604030504040204" pitchFamily="50" charset="-128"/>
                <a:ea typeface="Meiryo UI" panose="020B0604030504040204" pitchFamily="50" charset="-128"/>
              </a:rPr>
              <a:t>～</a:t>
            </a:r>
            <a:r>
              <a:rPr lang="ja-JP" altLang="en-US" sz="3600" b="1" i="0" dirty="0">
                <a:solidFill>
                  <a:srgbClr val="002060"/>
                </a:solidFill>
                <a:effectLst/>
                <a:latin typeface="Meiryo UI" panose="020B0604030504040204" pitchFamily="50" charset="-128"/>
                <a:ea typeface="Meiryo UI" panose="020B0604030504040204" pitchFamily="50" charset="-128"/>
              </a:rPr>
              <a:t> </a:t>
            </a:r>
            <a:r>
              <a:rPr lang="en-US" altLang="ja-JP" sz="3600" b="1" i="0" dirty="0">
                <a:solidFill>
                  <a:srgbClr val="002060"/>
                </a:solidFill>
                <a:effectLst/>
                <a:latin typeface="Meiryo UI" panose="020B0604030504040204" pitchFamily="50" charset="-128"/>
                <a:ea typeface="Meiryo UI" panose="020B0604030504040204" pitchFamily="50" charset="-128"/>
              </a:rPr>
              <a:t>Kyoto</a:t>
            </a:r>
            <a:r>
              <a:rPr lang="ja-JP" altLang="en-US" sz="3600" b="1" dirty="0">
                <a:solidFill>
                  <a:srgbClr val="002060"/>
                </a:solidFill>
                <a:latin typeface="Meiryo UI" panose="020B0604030504040204" pitchFamily="50" charset="-128"/>
                <a:ea typeface="Meiryo UI" panose="020B0604030504040204" pitchFamily="50" charset="-128"/>
              </a:rPr>
              <a:t> </a:t>
            </a:r>
            <a:r>
              <a:rPr lang="en-US" altLang="ja-JP" sz="3600" b="1" dirty="0">
                <a:solidFill>
                  <a:srgbClr val="002060"/>
                </a:solidFill>
                <a:latin typeface="Meiryo UI" panose="020B0604030504040204" pitchFamily="50" charset="-128"/>
                <a:ea typeface="Meiryo UI" panose="020B0604030504040204" pitchFamily="50" charset="-128"/>
              </a:rPr>
              <a:t>Health Resort </a:t>
            </a:r>
            <a:r>
              <a:rPr lang="ja-JP" altLang="en-US" sz="3600" b="1" i="0" dirty="0">
                <a:solidFill>
                  <a:srgbClr val="002060"/>
                </a:solidFill>
                <a:effectLst/>
                <a:latin typeface="Meiryo UI" panose="020B0604030504040204" pitchFamily="50" charset="-128"/>
                <a:ea typeface="Meiryo UI" panose="020B0604030504040204" pitchFamily="50" charset="-128"/>
              </a:rPr>
              <a:t>京丹後～</a:t>
            </a:r>
            <a:endParaRPr lang="en-US" altLang="ja-JP" sz="3600" b="1" i="0" dirty="0">
              <a:solidFill>
                <a:srgbClr val="002060"/>
              </a:solidFill>
              <a:effectLst/>
              <a:latin typeface="Meiryo UI" panose="020B0604030504040204" pitchFamily="50" charset="-128"/>
              <a:ea typeface="Meiryo UI" panose="020B0604030504040204" pitchFamily="50" charset="-128"/>
            </a:endParaRPr>
          </a:p>
        </p:txBody>
      </p:sp>
      <p:grpSp>
        <p:nvGrpSpPr>
          <p:cNvPr id="14" name="グループ化 13">
            <a:extLst>
              <a:ext uri="{FF2B5EF4-FFF2-40B4-BE49-F238E27FC236}">
                <a16:creationId xmlns:a16="http://schemas.microsoft.com/office/drawing/2014/main" id="{7504A263-18D8-EBB5-3705-54584735D746}"/>
              </a:ext>
            </a:extLst>
          </p:cNvPr>
          <p:cNvGrpSpPr/>
          <p:nvPr/>
        </p:nvGrpSpPr>
        <p:grpSpPr>
          <a:xfrm>
            <a:off x="47513" y="1811623"/>
            <a:ext cx="9179648" cy="984885"/>
            <a:chOff x="7901" y="-2677020"/>
            <a:chExt cx="9179648" cy="984885"/>
          </a:xfrm>
        </p:grpSpPr>
        <p:sp>
          <p:nvSpPr>
            <p:cNvPr id="9" name="テキスト ボックス 8">
              <a:extLst>
                <a:ext uri="{FF2B5EF4-FFF2-40B4-BE49-F238E27FC236}">
                  <a16:creationId xmlns:a16="http://schemas.microsoft.com/office/drawing/2014/main" id="{EAB60928-88AC-D82F-C59D-3ED982E97DCD}"/>
                </a:ext>
              </a:extLst>
            </p:cNvPr>
            <p:cNvSpPr txBox="1"/>
            <p:nvPr/>
          </p:nvSpPr>
          <p:spPr>
            <a:xfrm>
              <a:off x="27107" y="-2666513"/>
              <a:ext cx="9160442" cy="954107"/>
            </a:xfrm>
            <a:prstGeom prst="rect">
              <a:avLst/>
            </a:prstGeom>
            <a:noFill/>
          </p:spPr>
          <p:txBody>
            <a:bodyPr wrap="square" rtlCol="0">
              <a:spAutoFit/>
            </a:bodyPr>
            <a:lstStyle/>
            <a:p>
              <a:pPr algn="ctr"/>
              <a:r>
                <a:rPr kumimoji="1" lang="ja-JP" altLang="en-US" sz="2800" b="1" dirty="0">
                  <a:solidFill>
                    <a:schemeClr val="bg1"/>
                  </a:solidFill>
                  <a:latin typeface="Meiryo UI" panose="020B0604030504040204" pitchFamily="50" charset="-128"/>
                  <a:ea typeface="Meiryo UI" panose="020B0604030504040204" pitchFamily="50" charset="-128"/>
                </a:rPr>
                <a:t>健康増進のための</a:t>
              </a:r>
              <a:endParaRPr kumimoji="1" lang="en-US" altLang="ja-JP" sz="2800" b="1" dirty="0">
                <a:solidFill>
                  <a:schemeClr val="bg1"/>
                </a:solidFill>
                <a:latin typeface="Meiryo UI" panose="020B0604030504040204" pitchFamily="50" charset="-128"/>
                <a:ea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rPr>
                <a:t>健康課題別ヘルスツーリズムプログラム</a:t>
              </a:r>
            </a:p>
          </p:txBody>
        </p:sp>
        <p:sp>
          <p:nvSpPr>
            <p:cNvPr id="12" name="テキスト ボックス 11">
              <a:extLst>
                <a:ext uri="{FF2B5EF4-FFF2-40B4-BE49-F238E27FC236}">
                  <a16:creationId xmlns:a16="http://schemas.microsoft.com/office/drawing/2014/main" id="{5E893B42-DE1D-2BAB-0C52-B9A51F0DE80E}"/>
                </a:ext>
              </a:extLst>
            </p:cNvPr>
            <p:cNvSpPr txBox="1"/>
            <p:nvPr/>
          </p:nvSpPr>
          <p:spPr>
            <a:xfrm>
              <a:off x="7901" y="-2677020"/>
              <a:ext cx="9144000" cy="984885"/>
            </a:xfrm>
            <a:prstGeom prst="rect">
              <a:avLst/>
            </a:prstGeom>
            <a:noFill/>
          </p:spPr>
          <p:txBody>
            <a:bodyPr wrap="square">
              <a:spAutoFit/>
            </a:bodyPr>
            <a:lstStyle/>
            <a:p>
              <a:pPr algn="ctr"/>
              <a:r>
                <a:rPr kumimoji="1" lang="ja-JP" altLang="en-US" sz="2800" b="1" dirty="0">
                  <a:solidFill>
                    <a:srgbClr val="002060"/>
                  </a:solidFill>
                  <a:latin typeface="Meiryo UI" panose="020B0604030504040204" pitchFamily="50" charset="-128"/>
                  <a:ea typeface="Meiryo UI" panose="020B0604030504040204" pitchFamily="50" charset="-128"/>
                </a:rPr>
                <a:t>健康増進のための</a:t>
              </a:r>
              <a:endParaRPr kumimoji="1" lang="en-US" altLang="ja-JP" sz="2800" b="1" dirty="0">
                <a:solidFill>
                  <a:srgbClr val="002060"/>
                </a:solidFill>
                <a:latin typeface="Meiryo UI" panose="020B0604030504040204" pitchFamily="50" charset="-128"/>
                <a:ea typeface="Meiryo UI" panose="020B0604030504040204" pitchFamily="50" charset="-128"/>
              </a:endParaRPr>
            </a:p>
            <a:p>
              <a:pPr algn="ctr"/>
              <a:r>
                <a:rPr kumimoji="1" lang="ja-JP" altLang="en-US" sz="2800" b="1" dirty="0">
                  <a:solidFill>
                    <a:srgbClr val="002060"/>
                  </a:solidFill>
                  <a:latin typeface="Meiryo UI" panose="020B0604030504040204" pitchFamily="50" charset="-128"/>
                  <a:ea typeface="Meiryo UI" panose="020B0604030504040204" pitchFamily="50" charset="-128"/>
                </a:rPr>
                <a:t>健康課題別ヘルスツーリズムプログラム　</a:t>
              </a:r>
            </a:p>
          </p:txBody>
        </p:sp>
      </p:grpSp>
      <p:pic>
        <p:nvPicPr>
          <p:cNvPr id="10" name="図 9">
            <a:extLst>
              <a:ext uri="{FF2B5EF4-FFF2-40B4-BE49-F238E27FC236}">
                <a16:creationId xmlns:a16="http://schemas.microsoft.com/office/drawing/2014/main" id="{5C2DE1ED-EBC2-146E-FED1-CD31ACCD32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18" y="5453613"/>
            <a:ext cx="942969" cy="1109995"/>
          </a:xfrm>
          <a:prstGeom prst="rect">
            <a:avLst/>
          </a:prstGeom>
        </p:spPr>
      </p:pic>
      <p:pic>
        <p:nvPicPr>
          <p:cNvPr id="16" name="図 15">
            <a:extLst>
              <a:ext uri="{FF2B5EF4-FFF2-40B4-BE49-F238E27FC236}">
                <a16:creationId xmlns:a16="http://schemas.microsoft.com/office/drawing/2014/main" id="{0F305F9B-D095-8EF6-C32C-560914DCED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1209" y="5361352"/>
            <a:ext cx="1303008" cy="1303008"/>
          </a:xfrm>
          <a:prstGeom prst="rect">
            <a:avLst/>
          </a:prstGeom>
        </p:spPr>
      </p:pic>
      <p:sp>
        <p:nvSpPr>
          <p:cNvPr id="7" name="テキスト ボックス 6">
            <a:extLst>
              <a:ext uri="{FF2B5EF4-FFF2-40B4-BE49-F238E27FC236}">
                <a16:creationId xmlns:a16="http://schemas.microsoft.com/office/drawing/2014/main" id="{21708683-740B-2D62-41DE-C09F803B8AAD}"/>
              </a:ext>
            </a:extLst>
          </p:cNvPr>
          <p:cNvSpPr txBox="1"/>
          <p:nvPr/>
        </p:nvSpPr>
        <p:spPr>
          <a:xfrm>
            <a:off x="-23852" y="4503934"/>
            <a:ext cx="9154526" cy="400110"/>
          </a:xfrm>
          <a:prstGeom prst="rect">
            <a:avLst/>
          </a:prstGeom>
          <a:noFill/>
        </p:spPr>
        <p:txBody>
          <a:bodyPr wrap="square">
            <a:spAutoFit/>
          </a:bodyPr>
          <a:lstStyle/>
          <a:p>
            <a:pPr algn="ctr"/>
            <a:r>
              <a:rPr kumimoji="1" lang="en-US" altLang="ja-JP" sz="2000" b="1" dirty="0">
                <a:solidFill>
                  <a:srgbClr val="002060"/>
                </a:solidFill>
                <a:latin typeface="Meiryo UI" panose="020B0604030504040204" pitchFamily="50" charset="-128"/>
                <a:ea typeface="Meiryo UI" panose="020B0604030504040204" pitchFamily="50" charset="-128"/>
              </a:rPr>
              <a:t>2024</a:t>
            </a:r>
            <a:r>
              <a:rPr kumimoji="1" lang="ja-JP" altLang="en-US" sz="2000" b="1" dirty="0">
                <a:solidFill>
                  <a:srgbClr val="002060"/>
                </a:solidFill>
                <a:latin typeface="Meiryo UI" panose="020B0604030504040204" pitchFamily="50" charset="-128"/>
                <a:ea typeface="Meiryo UI" panose="020B0604030504040204" pitchFamily="50" charset="-128"/>
              </a:rPr>
              <a:t>年</a:t>
            </a:r>
            <a:r>
              <a:rPr kumimoji="1" lang="en-US" altLang="ja-JP" sz="2000" b="1" dirty="0">
                <a:solidFill>
                  <a:srgbClr val="002060"/>
                </a:solidFill>
                <a:latin typeface="Meiryo UI" panose="020B0604030504040204" pitchFamily="50" charset="-128"/>
                <a:ea typeface="Meiryo UI" panose="020B0604030504040204" pitchFamily="50" charset="-128"/>
              </a:rPr>
              <a:t>7</a:t>
            </a:r>
            <a:r>
              <a:rPr kumimoji="1" lang="ja-JP" altLang="en-US" sz="2000" b="1" dirty="0">
                <a:solidFill>
                  <a:srgbClr val="002060"/>
                </a:solidFill>
                <a:latin typeface="Meiryo UI" panose="020B0604030504040204" pitchFamily="50" charset="-128"/>
                <a:ea typeface="Meiryo UI" panose="020B0604030504040204" pitchFamily="50" charset="-128"/>
              </a:rPr>
              <a:t>月</a:t>
            </a:r>
          </a:p>
        </p:txBody>
      </p:sp>
      <p:pic>
        <p:nvPicPr>
          <p:cNvPr id="11" name="図 10">
            <a:extLst>
              <a:ext uri="{FF2B5EF4-FFF2-40B4-BE49-F238E27FC236}">
                <a16:creationId xmlns:a16="http://schemas.microsoft.com/office/drawing/2014/main" id="{2CCD1B18-F3FF-F256-B928-B165463C00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2991" y="5141400"/>
            <a:ext cx="1030890" cy="1030890"/>
          </a:xfrm>
          <a:prstGeom prst="rect">
            <a:avLst/>
          </a:prstGeom>
        </p:spPr>
      </p:pic>
      <p:sp>
        <p:nvSpPr>
          <p:cNvPr id="2" name="テキスト ボックス 1">
            <a:extLst>
              <a:ext uri="{FF2B5EF4-FFF2-40B4-BE49-F238E27FC236}">
                <a16:creationId xmlns:a16="http://schemas.microsoft.com/office/drawing/2014/main" id="{53599B0A-C805-AB8E-D37E-D80A1C8CA13A}"/>
              </a:ext>
            </a:extLst>
          </p:cNvPr>
          <p:cNvSpPr txBox="1"/>
          <p:nvPr/>
        </p:nvSpPr>
        <p:spPr>
          <a:xfrm>
            <a:off x="433988" y="4894327"/>
            <a:ext cx="1545724" cy="276999"/>
          </a:xfrm>
          <a:prstGeom prst="rect">
            <a:avLst/>
          </a:prstGeom>
          <a:noFill/>
        </p:spPr>
        <p:txBody>
          <a:bodyPr wrap="square" rtlCol="0">
            <a:spAutoFit/>
          </a:bodyPr>
          <a:lstStyle/>
          <a:p>
            <a:r>
              <a:rPr kumimoji="1" lang="ja-JP" altLang="en-US" sz="1200" dirty="0">
                <a:solidFill>
                  <a:schemeClr val="bg1"/>
                </a:solidFill>
                <a:latin typeface="Meiryo UI" panose="020B0604030504040204" pitchFamily="50" charset="-128"/>
                <a:ea typeface="Meiryo UI" panose="020B0604030504040204" pitchFamily="50" charset="-128"/>
              </a:rPr>
              <a:t>大成古墳群と立岩</a:t>
            </a:r>
          </a:p>
        </p:txBody>
      </p:sp>
      <p:sp>
        <p:nvSpPr>
          <p:cNvPr id="6" name="テキスト ボックス 5">
            <a:extLst>
              <a:ext uri="{FF2B5EF4-FFF2-40B4-BE49-F238E27FC236}">
                <a16:creationId xmlns:a16="http://schemas.microsoft.com/office/drawing/2014/main" id="{C8F0C75D-1517-3954-7134-88A3EE817301}"/>
              </a:ext>
            </a:extLst>
          </p:cNvPr>
          <p:cNvSpPr txBox="1"/>
          <p:nvPr/>
        </p:nvSpPr>
        <p:spPr>
          <a:xfrm>
            <a:off x="4472977" y="6653630"/>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528646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Box 23">
            <a:extLst>
              <a:ext uri="{FF2B5EF4-FFF2-40B4-BE49-F238E27FC236}">
                <a16:creationId xmlns:a16="http://schemas.microsoft.com/office/drawing/2014/main" id="{FC1E76A7-311E-EC5E-2C50-8E9ABE9D1FB6}"/>
              </a:ext>
            </a:extLst>
          </p:cNvPr>
          <p:cNvSpPr txBox="1">
            <a:spLocks noChangeArrowheads="1"/>
          </p:cNvSpPr>
          <p:nvPr/>
        </p:nvSpPr>
        <p:spPr bwMode="auto">
          <a:xfrm>
            <a:off x="17464" y="129945"/>
            <a:ext cx="9126536" cy="4308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200" b="1" dirty="0">
                <a:latin typeface="Meiryo UI" panose="020B0604030504040204" pitchFamily="50" charset="-128"/>
                <a:ea typeface="Meiryo UI" panose="020B0604030504040204" pitchFamily="50" charset="-128"/>
              </a:rPr>
              <a:t>　京丹後ヘルスツーリズムプログラムにおける健康チェック項目の事例</a:t>
            </a:r>
          </a:p>
        </p:txBody>
      </p:sp>
      <p:sp>
        <p:nvSpPr>
          <p:cNvPr id="5" name="Text Box 23">
            <a:extLst>
              <a:ext uri="{FF2B5EF4-FFF2-40B4-BE49-F238E27FC236}">
                <a16:creationId xmlns:a16="http://schemas.microsoft.com/office/drawing/2014/main" id="{05D2ABA7-47D9-FD52-2B7C-24431FB5178C}"/>
              </a:ext>
            </a:extLst>
          </p:cNvPr>
          <p:cNvSpPr txBox="1">
            <a:spLocks noChangeArrowheads="1"/>
          </p:cNvSpPr>
          <p:nvPr/>
        </p:nvSpPr>
        <p:spPr bwMode="auto">
          <a:xfrm>
            <a:off x="638175" y="979473"/>
            <a:ext cx="8064500" cy="3046988"/>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kumimoji="1" lang="ja-JP" altLang="en-US" sz="2400" dirty="0">
                <a:latin typeface="Meiryo UI" panose="020B0604030504040204" pitchFamily="50" charset="-128"/>
                <a:ea typeface="Meiryo UI" panose="020B0604030504040204" pitchFamily="50" charset="-128"/>
              </a:rPr>
              <a:t>問診票（生活習慣の確認）</a:t>
            </a:r>
            <a:endParaRPr kumimoji="1" lang="en-US" altLang="ja-JP" sz="2400" dirty="0">
              <a:latin typeface="Meiryo UI" panose="020B0604030504040204" pitchFamily="50" charset="-128"/>
              <a:ea typeface="Meiryo UI" panose="020B0604030504040204" pitchFamily="50" charset="-128"/>
            </a:endParaRPr>
          </a:p>
          <a:p>
            <a:pPr eaLnBrk="1" hangingPunct="1">
              <a:buFont typeface="Arial" panose="020B0604020202020204" pitchFamily="34" charset="0"/>
              <a:buChar char="•"/>
            </a:pPr>
            <a:r>
              <a:rPr kumimoji="1" lang="ja-JP" altLang="en-US" sz="2400" dirty="0">
                <a:latin typeface="Meiryo UI" panose="020B0604030504040204" pitchFamily="50" charset="-128"/>
                <a:ea typeface="Meiryo UI" panose="020B0604030504040204" pitchFamily="50" charset="-128"/>
              </a:rPr>
              <a:t>血圧チェック（運動可否判断）</a:t>
            </a:r>
            <a:endParaRPr kumimoji="1" lang="en-US" altLang="ja-JP" sz="2400" dirty="0">
              <a:latin typeface="Meiryo UI" panose="020B0604030504040204" pitchFamily="50" charset="-128"/>
              <a:ea typeface="Meiryo UI" panose="020B0604030504040204" pitchFamily="50" charset="-128"/>
            </a:endParaRPr>
          </a:p>
          <a:p>
            <a:pPr eaLnBrk="1" hangingPunct="1">
              <a:buFont typeface="Arial" panose="020B0604020202020204" pitchFamily="34" charset="0"/>
              <a:buChar char="•"/>
            </a:pPr>
            <a:r>
              <a:rPr kumimoji="1" lang="ja-JP" altLang="en-US" sz="2400" dirty="0">
                <a:latin typeface="Meiryo UI" panose="020B0604030504040204" pitchFamily="50" charset="-128"/>
                <a:ea typeface="Meiryo UI" panose="020B0604030504040204" pitchFamily="50" charset="-128"/>
              </a:rPr>
              <a:t>ストレスチェック（唾液アミラーゼ）</a:t>
            </a:r>
            <a:endParaRPr kumimoji="1" lang="en-US" altLang="ja-JP" sz="2400" dirty="0">
              <a:latin typeface="Meiryo UI" panose="020B0604030504040204" pitchFamily="50" charset="-128"/>
              <a:ea typeface="Meiryo UI" panose="020B0604030504040204" pitchFamily="50" charset="-128"/>
            </a:endParaRPr>
          </a:p>
          <a:p>
            <a:pPr eaLnBrk="1" hangingPunct="1">
              <a:buFont typeface="Arial" panose="020B0604020202020204" pitchFamily="34" charset="0"/>
              <a:buChar char="•"/>
            </a:pPr>
            <a:r>
              <a:rPr kumimoji="1" lang="en-US" altLang="ja-JP" sz="2400" dirty="0">
                <a:latin typeface="Meiryo UI" panose="020B0604030504040204" pitchFamily="50" charset="-128"/>
                <a:ea typeface="Meiryo UI" panose="020B0604030504040204" pitchFamily="50" charset="-128"/>
              </a:rPr>
              <a:t>POMS</a:t>
            </a:r>
            <a:r>
              <a:rPr kumimoji="1" lang="ja-JP" altLang="en-US" sz="2400" dirty="0">
                <a:latin typeface="Meiryo UI" panose="020B0604030504040204" pitchFamily="50" charset="-128"/>
                <a:ea typeface="Meiryo UI" panose="020B0604030504040204" pitchFamily="50" charset="-128"/>
              </a:rPr>
              <a:t>（ストレス・気分の調査）</a:t>
            </a:r>
            <a:endParaRPr kumimoji="1" lang="en-US" altLang="ja-JP" sz="2400" dirty="0">
              <a:latin typeface="Meiryo UI" panose="020B0604030504040204" pitchFamily="50" charset="-128"/>
              <a:ea typeface="Meiryo UI" panose="020B0604030504040204" pitchFamily="50" charset="-128"/>
            </a:endParaRPr>
          </a:p>
          <a:p>
            <a:pPr eaLnBrk="1" hangingPunct="1">
              <a:buFont typeface="Arial" panose="020B0604020202020204" pitchFamily="34" charset="0"/>
              <a:buChar char="•"/>
            </a:pPr>
            <a:r>
              <a:rPr kumimoji="1" lang="en-US" altLang="ja-JP" sz="2400" dirty="0">
                <a:latin typeface="Meiryo UI" panose="020B0604030504040204" pitchFamily="50" charset="-128"/>
                <a:ea typeface="Meiryo UI" panose="020B0604030504040204" pitchFamily="50" charset="-128"/>
              </a:rPr>
              <a:t>SE</a:t>
            </a:r>
            <a:r>
              <a:rPr kumimoji="1" lang="ja-JP" altLang="en-US" sz="2400" dirty="0">
                <a:latin typeface="Meiryo UI" panose="020B0604030504040204" pitchFamily="50" charset="-128"/>
                <a:ea typeface="Meiryo UI" panose="020B0604030504040204" pitchFamily="50" charset="-128"/>
              </a:rPr>
              <a:t>測定（自己効力感の調査）</a:t>
            </a:r>
            <a:endParaRPr kumimoji="1" lang="en-US" altLang="ja-JP" sz="2400" dirty="0">
              <a:latin typeface="Meiryo UI" panose="020B0604030504040204" pitchFamily="50" charset="-128"/>
              <a:ea typeface="Meiryo UI" panose="020B0604030504040204" pitchFamily="50" charset="-128"/>
            </a:endParaRPr>
          </a:p>
          <a:p>
            <a:pPr eaLnBrk="1" hangingPunct="1">
              <a:buFont typeface="Arial" panose="020B0604020202020204" pitchFamily="34" charset="0"/>
              <a:buChar char="•"/>
            </a:pPr>
            <a:r>
              <a:rPr kumimoji="1" lang="en-US" altLang="ja-JP" sz="2400" dirty="0">
                <a:latin typeface="Meiryo UI" panose="020B0604030504040204" pitchFamily="50" charset="-128"/>
                <a:ea typeface="Meiryo UI" panose="020B0604030504040204" pitchFamily="50" charset="-128"/>
              </a:rPr>
              <a:t>VAS</a:t>
            </a:r>
            <a:r>
              <a:rPr kumimoji="1" lang="ja-JP" altLang="en-US" sz="2400" dirty="0">
                <a:latin typeface="Meiryo UI" panose="020B0604030504040204" pitchFamily="50" charset="-128"/>
                <a:ea typeface="Meiryo UI" panose="020B0604030504040204" pitchFamily="50" charset="-128"/>
              </a:rPr>
              <a:t>（気分・心地よさ）</a:t>
            </a:r>
            <a:r>
              <a:rPr kumimoji="1" lang="en-US" altLang="ja-JP" sz="2400" dirty="0">
                <a:latin typeface="Meiryo UI" panose="020B0604030504040204" pitchFamily="50" charset="-128"/>
                <a:ea typeface="Meiryo UI" panose="020B0604030504040204" pitchFamily="50" charset="-128"/>
              </a:rPr>
              <a:t>Visual analog scale</a:t>
            </a:r>
          </a:p>
          <a:p>
            <a:pPr eaLnBrk="1" hangingPunct="1">
              <a:buFont typeface="Arial" panose="020B0604020202020204" pitchFamily="34" charset="0"/>
              <a:buChar char="•"/>
            </a:pPr>
            <a:r>
              <a:rPr kumimoji="1" lang="ja-JP" altLang="en-US" sz="2400" dirty="0">
                <a:latin typeface="Meiryo UI" panose="020B0604030504040204" pitchFamily="50" charset="-128"/>
                <a:ea typeface="Meiryo UI" panose="020B0604030504040204" pitchFamily="50" charset="-128"/>
              </a:rPr>
              <a:t>バランスチェック・・・経絡テスト</a:t>
            </a:r>
            <a:endParaRPr kumimoji="1" lang="en-US" altLang="ja-JP" sz="2400" dirty="0">
              <a:latin typeface="Meiryo UI" panose="020B0604030504040204" pitchFamily="50" charset="-128"/>
              <a:ea typeface="Meiryo UI" panose="020B0604030504040204" pitchFamily="50" charset="-128"/>
            </a:endParaRPr>
          </a:p>
          <a:p>
            <a:pPr eaLnBrk="1" hangingPunct="1">
              <a:buFont typeface="Arial" panose="020B0604020202020204" pitchFamily="34" charset="0"/>
              <a:buChar char="•"/>
            </a:pPr>
            <a:r>
              <a:rPr kumimoji="1" lang="ja-JP" altLang="en-US" sz="2400" dirty="0">
                <a:latin typeface="Meiryo UI" panose="020B0604030504040204" pitchFamily="50" charset="-128"/>
                <a:ea typeface="Meiryo UI" panose="020B0604030504040204" pitchFamily="50" charset="-128"/>
              </a:rPr>
              <a:t>経絡ストレッチ・・・腰痛・肩こり</a:t>
            </a:r>
            <a:endParaRPr kumimoji="1" lang="en-US" altLang="ja-JP" sz="24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BC5153F6-746E-F575-4D72-90B0E53CA126}"/>
              </a:ext>
            </a:extLst>
          </p:cNvPr>
          <p:cNvSpPr>
            <a:spLocks noGrp="1"/>
          </p:cNvSpPr>
          <p:nvPr>
            <p:ph type="sldNum" sz="quarter" idx="12"/>
          </p:nvPr>
        </p:nvSpPr>
        <p:spPr>
          <a:xfrm>
            <a:off x="7093049" y="6609045"/>
            <a:ext cx="2057400" cy="365125"/>
          </a:xfrm>
        </p:spPr>
        <p:txBody>
          <a:bodyPr/>
          <a:lstStyle/>
          <a:p>
            <a:fld id="{F86A5EC8-DED8-4501-B4E3-7C7D0EBF1D96}" type="slidenum">
              <a:rPr kumimoji="1" lang="ja-JP" altLang="en-US" sz="1200" smtClean="0"/>
              <a:t>10</a:t>
            </a:fld>
            <a:endParaRPr kumimoji="1" lang="ja-JP" altLang="en-US" sz="1200" dirty="0"/>
          </a:p>
        </p:txBody>
      </p:sp>
      <p:pic>
        <p:nvPicPr>
          <p:cNvPr id="6" name="図 5">
            <a:extLst>
              <a:ext uri="{FF2B5EF4-FFF2-40B4-BE49-F238E27FC236}">
                <a16:creationId xmlns:a16="http://schemas.microsoft.com/office/drawing/2014/main" id="{E6205461-91D0-B58E-4167-8545076312B6}"/>
              </a:ext>
            </a:extLst>
          </p:cNvPr>
          <p:cNvPicPr>
            <a:picLocks noChangeAspect="1"/>
          </p:cNvPicPr>
          <p:nvPr/>
        </p:nvPicPr>
        <p:blipFill>
          <a:blip r:embed="rId3"/>
          <a:stretch>
            <a:fillRect/>
          </a:stretch>
        </p:blipFill>
        <p:spPr>
          <a:xfrm>
            <a:off x="683568" y="4365104"/>
            <a:ext cx="1553614" cy="2014118"/>
          </a:xfrm>
          <a:prstGeom prst="rect">
            <a:avLst/>
          </a:prstGeom>
        </p:spPr>
      </p:pic>
      <p:pic>
        <p:nvPicPr>
          <p:cNvPr id="8" name="図 7">
            <a:extLst>
              <a:ext uri="{FF2B5EF4-FFF2-40B4-BE49-F238E27FC236}">
                <a16:creationId xmlns:a16="http://schemas.microsoft.com/office/drawing/2014/main" id="{43C29CFA-C1BD-7394-8C7D-21B2DFC5A3E1}"/>
              </a:ext>
            </a:extLst>
          </p:cNvPr>
          <p:cNvPicPr>
            <a:picLocks noChangeAspect="1"/>
          </p:cNvPicPr>
          <p:nvPr/>
        </p:nvPicPr>
        <p:blipFill>
          <a:blip r:embed="rId4"/>
          <a:stretch>
            <a:fillRect/>
          </a:stretch>
        </p:blipFill>
        <p:spPr>
          <a:xfrm>
            <a:off x="2345889" y="4365104"/>
            <a:ext cx="1545793" cy="2014118"/>
          </a:xfrm>
          <a:prstGeom prst="rect">
            <a:avLst/>
          </a:prstGeom>
        </p:spPr>
      </p:pic>
      <p:pic>
        <p:nvPicPr>
          <p:cNvPr id="10" name="図 9">
            <a:extLst>
              <a:ext uri="{FF2B5EF4-FFF2-40B4-BE49-F238E27FC236}">
                <a16:creationId xmlns:a16="http://schemas.microsoft.com/office/drawing/2014/main" id="{02D6219F-AAE6-3FB7-B836-5EEAD382B032}"/>
              </a:ext>
            </a:extLst>
          </p:cNvPr>
          <p:cNvPicPr>
            <a:picLocks noChangeAspect="1"/>
          </p:cNvPicPr>
          <p:nvPr/>
        </p:nvPicPr>
        <p:blipFill>
          <a:blip r:embed="rId5"/>
          <a:stretch>
            <a:fillRect/>
          </a:stretch>
        </p:blipFill>
        <p:spPr>
          <a:xfrm>
            <a:off x="4027227" y="4365104"/>
            <a:ext cx="1480877" cy="2014118"/>
          </a:xfrm>
          <a:prstGeom prst="rect">
            <a:avLst/>
          </a:prstGeom>
        </p:spPr>
      </p:pic>
      <p:pic>
        <p:nvPicPr>
          <p:cNvPr id="12" name="図 11">
            <a:extLst>
              <a:ext uri="{FF2B5EF4-FFF2-40B4-BE49-F238E27FC236}">
                <a16:creationId xmlns:a16="http://schemas.microsoft.com/office/drawing/2014/main" id="{E5553987-D50F-3D16-F664-DCADD4EAE886}"/>
              </a:ext>
            </a:extLst>
          </p:cNvPr>
          <p:cNvPicPr>
            <a:picLocks noChangeAspect="1"/>
          </p:cNvPicPr>
          <p:nvPr/>
        </p:nvPicPr>
        <p:blipFill>
          <a:blip r:embed="rId6"/>
          <a:stretch>
            <a:fillRect/>
          </a:stretch>
        </p:blipFill>
        <p:spPr>
          <a:xfrm>
            <a:off x="5652120" y="4365104"/>
            <a:ext cx="1398390" cy="2014117"/>
          </a:xfrm>
          <a:prstGeom prst="rect">
            <a:avLst/>
          </a:prstGeom>
        </p:spPr>
      </p:pic>
      <p:sp>
        <p:nvSpPr>
          <p:cNvPr id="13" name="四角形: 角を丸くする 12">
            <a:extLst>
              <a:ext uri="{FF2B5EF4-FFF2-40B4-BE49-F238E27FC236}">
                <a16:creationId xmlns:a16="http://schemas.microsoft.com/office/drawing/2014/main" id="{C2E4472D-DBAF-B64E-132F-941198D12411}"/>
              </a:ext>
            </a:extLst>
          </p:cNvPr>
          <p:cNvSpPr/>
          <p:nvPr/>
        </p:nvSpPr>
        <p:spPr>
          <a:xfrm rot="-1500000">
            <a:off x="734897" y="5244917"/>
            <a:ext cx="1374698" cy="31434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sample</a:t>
            </a:r>
            <a:endParaRPr kumimoji="1" lang="ja-JP" altLang="en-US" dirty="0"/>
          </a:p>
        </p:txBody>
      </p:sp>
      <p:sp>
        <p:nvSpPr>
          <p:cNvPr id="14" name="四角形: 角を丸くする 13">
            <a:extLst>
              <a:ext uri="{FF2B5EF4-FFF2-40B4-BE49-F238E27FC236}">
                <a16:creationId xmlns:a16="http://schemas.microsoft.com/office/drawing/2014/main" id="{02FB137A-6939-7604-0794-71BF54E00858}"/>
              </a:ext>
            </a:extLst>
          </p:cNvPr>
          <p:cNvSpPr/>
          <p:nvPr/>
        </p:nvSpPr>
        <p:spPr>
          <a:xfrm rot="-1500000">
            <a:off x="2410715" y="5260222"/>
            <a:ext cx="1374698" cy="31434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sample</a:t>
            </a:r>
            <a:endParaRPr kumimoji="1" lang="ja-JP" altLang="en-US" dirty="0"/>
          </a:p>
        </p:txBody>
      </p:sp>
      <p:sp>
        <p:nvSpPr>
          <p:cNvPr id="15" name="四角形: 角を丸くする 14">
            <a:extLst>
              <a:ext uri="{FF2B5EF4-FFF2-40B4-BE49-F238E27FC236}">
                <a16:creationId xmlns:a16="http://schemas.microsoft.com/office/drawing/2014/main" id="{503D4722-5A56-8AFF-3180-C8E014A0D924}"/>
              </a:ext>
            </a:extLst>
          </p:cNvPr>
          <p:cNvSpPr/>
          <p:nvPr/>
        </p:nvSpPr>
        <p:spPr>
          <a:xfrm rot="-1500000">
            <a:off x="4134451" y="5255381"/>
            <a:ext cx="1374698" cy="31434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sample</a:t>
            </a:r>
            <a:endParaRPr kumimoji="1" lang="ja-JP" altLang="en-US" dirty="0"/>
          </a:p>
        </p:txBody>
      </p:sp>
      <p:sp>
        <p:nvSpPr>
          <p:cNvPr id="16" name="四角形: 角を丸くする 15">
            <a:extLst>
              <a:ext uri="{FF2B5EF4-FFF2-40B4-BE49-F238E27FC236}">
                <a16:creationId xmlns:a16="http://schemas.microsoft.com/office/drawing/2014/main" id="{D0F813A9-E8EB-58C4-8707-2A5A5A7E5B62}"/>
              </a:ext>
            </a:extLst>
          </p:cNvPr>
          <p:cNvSpPr/>
          <p:nvPr/>
        </p:nvSpPr>
        <p:spPr>
          <a:xfrm rot="-1500000">
            <a:off x="5654145" y="5246992"/>
            <a:ext cx="1374698" cy="31434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sample</a:t>
            </a:r>
            <a:endParaRPr kumimoji="1" lang="ja-JP" altLang="en-US" dirty="0"/>
          </a:p>
        </p:txBody>
      </p:sp>
      <p:pic>
        <p:nvPicPr>
          <p:cNvPr id="18" name="図 17">
            <a:extLst>
              <a:ext uri="{FF2B5EF4-FFF2-40B4-BE49-F238E27FC236}">
                <a16:creationId xmlns:a16="http://schemas.microsoft.com/office/drawing/2014/main" id="{5B9B791C-C924-AD89-0368-C39361E694E7}"/>
              </a:ext>
            </a:extLst>
          </p:cNvPr>
          <p:cNvPicPr>
            <a:picLocks noChangeAspect="1"/>
          </p:cNvPicPr>
          <p:nvPr/>
        </p:nvPicPr>
        <p:blipFill>
          <a:blip r:embed="rId7"/>
          <a:stretch>
            <a:fillRect/>
          </a:stretch>
        </p:blipFill>
        <p:spPr>
          <a:xfrm>
            <a:off x="7224004" y="4365104"/>
            <a:ext cx="1398390" cy="1951865"/>
          </a:xfrm>
          <a:prstGeom prst="rect">
            <a:avLst/>
          </a:prstGeom>
        </p:spPr>
      </p:pic>
      <p:sp>
        <p:nvSpPr>
          <p:cNvPr id="19" name="四角形: 角を丸くする 18">
            <a:extLst>
              <a:ext uri="{FF2B5EF4-FFF2-40B4-BE49-F238E27FC236}">
                <a16:creationId xmlns:a16="http://schemas.microsoft.com/office/drawing/2014/main" id="{AA2B51DE-62CF-4011-651D-F98A5702D999}"/>
              </a:ext>
            </a:extLst>
          </p:cNvPr>
          <p:cNvSpPr/>
          <p:nvPr/>
        </p:nvSpPr>
        <p:spPr>
          <a:xfrm rot="-1500000">
            <a:off x="7280874" y="5230312"/>
            <a:ext cx="1249725" cy="28576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sample</a:t>
            </a:r>
            <a:endParaRPr kumimoji="1" lang="ja-JP" altLang="en-US" dirty="0"/>
          </a:p>
        </p:txBody>
      </p:sp>
      <p:sp>
        <p:nvSpPr>
          <p:cNvPr id="7" name="テキスト ボックス 6">
            <a:extLst>
              <a:ext uri="{FF2B5EF4-FFF2-40B4-BE49-F238E27FC236}">
                <a16:creationId xmlns:a16="http://schemas.microsoft.com/office/drawing/2014/main" id="{82E42738-B773-47F3-BEFF-300AC034AF9E}"/>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402345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1">
            <a:extLst>
              <a:ext uri="{FF2B5EF4-FFF2-40B4-BE49-F238E27FC236}">
                <a16:creationId xmlns:a16="http://schemas.microsoft.com/office/drawing/2014/main" id="{9644AC98-B3B1-5BD9-1B3E-A907307F985A}"/>
              </a:ext>
            </a:extLst>
          </p:cNvPr>
          <p:cNvSpPr txBox="1">
            <a:spLocks noChangeArrowheads="1"/>
          </p:cNvSpPr>
          <p:nvPr/>
        </p:nvSpPr>
        <p:spPr bwMode="auto">
          <a:xfrm>
            <a:off x="-89312" y="764704"/>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000" b="1">
                <a:solidFill>
                  <a:schemeClr val="tx1"/>
                </a:solidFill>
                <a:latin typeface="Times New Roman" panose="02020603050405020304" pitchFamily="18" charset="0"/>
                <a:ea typeface="ＭＳ Ｐゴシック" panose="020B0600070205080204" pitchFamily="50" charset="-128"/>
              </a:defRPr>
            </a:lvl1pPr>
            <a:lvl2pPr marL="742950" indent="-285750">
              <a:defRPr kumimoji="1" sz="1000" b="1">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1000" b="1">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1000" b="1">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10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sz="2800" dirty="0">
                <a:solidFill>
                  <a:srgbClr val="000000"/>
                </a:solidFill>
                <a:latin typeface="Meiryo UI" panose="020B0604030504040204" pitchFamily="50" charset="-128"/>
                <a:ea typeface="Meiryo UI" panose="020B0604030504040204" pitchFamily="50" charset="-128"/>
              </a:rPr>
              <a:t>メタボリックシンドローム対策プラン</a:t>
            </a:r>
            <a:endParaRPr lang="en-US" altLang="ja-JP" sz="2800" dirty="0">
              <a:latin typeface="Meiryo UI" panose="020B0604030504040204" pitchFamily="50" charset="-128"/>
              <a:ea typeface="Meiryo UI" panose="020B0604030504040204" pitchFamily="50" charset="-128"/>
            </a:endParaRPr>
          </a:p>
        </p:txBody>
      </p:sp>
      <p:pic>
        <p:nvPicPr>
          <p:cNvPr id="5" name="Picture 2">
            <a:extLst>
              <a:ext uri="{FF2B5EF4-FFF2-40B4-BE49-F238E27FC236}">
                <a16:creationId xmlns:a16="http://schemas.microsoft.com/office/drawing/2014/main" id="{92C60A85-2C56-56A6-542F-DB05D4BE47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6977" y="1381213"/>
            <a:ext cx="1393046" cy="2185169"/>
          </a:xfrm>
          <a:prstGeom prst="rect">
            <a:avLst/>
          </a:prstGeom>
          <a:noFill/>
          <a:extLst>
            <a:ext uri="{909E8E84-426E-40DD-AFC4-6F175D3DCCD1}">
              <a14:hiddenFill xmlns:a14="http://schemas.microsoft.com/office/drawing/2010/main">
                <a:solidFill>
                  <a:srgbClr val="FFFFFF"/>
                </a:solidFill>
              </a14:hiddenFill>
            </a:ext>
          </a:extLst>
        </p:spPr>
      </p:pic>
      <p:sp>
        <p:nvSpPr>
          <p:cNvPr id="8" name="四角形: 角を丸くする 7">
            <a:extLst>
              <a:ext uri="{FF2B5EF4-FFF2-40B4-BE49-F238E27FC236}">
                <a16:creationId xmlns:a16="http://schemas.microsoft.com/office/drawing/2014/main" id="{2673742E-967A-1A0F-1168-9800DE6ACFE8}"/>
              </a:ext>
            </a:extLst>
          </p:cNvPr>
          <p:cNvSpPr/>
          <p:nvPr/>
        </p:nvSpPr>
        <p:spPr>
          <a:xfrm>
            <a:off x="239065" y="1545349"/>
            <a:ext cx="1542691" cy="3203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主たる対象者</a:t>
            </a:r>
          </a:p>
        </p:txBody>
      </p:sp>
      <p:sp>
        <p:nvSpPr>
          <p:cNvPr id="9" name="四角形: 角を丸くする 8">
            <a:extLst>
              <a:ext uri="{FF2B5EF4-FFF2-40B4-BE49-F238E27FC236}">
                <a16:creationId xmlns:a16="http://schemas.microsoft.com/office/drawing/2014/main" id="{B31B6B6B-D030-0FEC-A40F-AE15DC129DD4}"/>
              </a:ext>
            </a:extLst>
          </p:cNvPr>
          <p:cNvSpPr/>
          <p:nvPr/>
        </p:nvSpPr>
        <p:spPr>
          <a:xfrm>
            <a:off x="239064" y="2145291"/>
            <a:ext cx="1542691" cy="3203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プランの内容</a:t>
            </a:r>
            <a:endParaRPr kumimoji="1" lang="ja-JP" altLang="en-US" sz="1600" dirty="0"/>
          </a:p>
        </p:txBody>
      </p:sp>
      <p:sp>
        <p:nvSpPr>
          <p:cNvPr id="10" name="四角形: 角を丸くする 9">
            <a:extLst>
              <a:ext uri="{FF2B5EF4-FFF2-40B4-BE49-F238E27FC236}">
                <a16:creationId xmlns:a16="http://schemas.microsoft.com/office/drawing/2014/main" id="{F8E2ED85-2451-BCC2-A165-1DB813DFEE97}"/>
              </a:ext>
            </a:extLst>
          </p:cNvPr>
          <p:cNvSpPr/>
          <p:nvPr/>
        </p:nvSpPr>
        <p:spPr>
          <a:xfrm>
            <a:off x="239063" y="2973083"/>
            <a:ext cx="1542691" cy="3203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ポイント</a:t>
            </a:r>
          </a:p>
        </p:txBody>
      </p:sp>
      <p:sp>
        <p:nvSpPr>
          <p:cNvPr id="11" name="テキスト ボックス 10">
            <a:extLst>
              <a:ext uri="{FF2B5EF4-FFF2-40B4-BE49-F238E27FC236}">
                <a16:creationId xmlns:a16="http://schemas.microsoft.com/office/drawing/2014/main" id="{BFAA48DA-4A56-CAB0-80CD-809C1C9E5C51}"/>
              </a:ext>
            </a:extLst>
          </p:cNvPr>
          <p:cNvSpPr txBox="1"/>
          <p:nvPr/>
        </p:nvSpPr>
        <p:spPr>
          <a:xfrm>
            <a:off x="1846274" y="2111397"/>
            <a:ext cx="4885966" cy="646331"/>
          </a:xfrm>
          <a:prstGeom prst="rect">
            <a:avLst/>
          </a:prstGeom>
          <a:noFill/>
        </p:spPr>
        <p:txBody>
          <a:bodyPr wrap="square">
            <a:spAutoFit/>
          </a:bodyPr>
          <a:lstStyle/>
          <a:p>
            <a:pPr>
              <a:spcBef>
                <a:spcPts val="600"/>
              </a:spcBef>
            </a:pPr>
            <a:r>
              <a:rPr lang="ja-JP" altLang="en-US" dirty="0">
                <a:latin typeface="Meiryo UI" panose="020B0604030504040204" pitchFamily="50" charset="-128"/>
                <a:ea typeface="Meiryo UI" panose="020B0604030504040204" pitchFamily="50" charset="-128"/>
              </a:rPr>
              <a:t>有酸素運動を中心とした運動プログラム　　　　　　地域食材を活用した栄養指導プログラム 等</a:t>
            </a:r>
            <a:endParaRPr lang="en-US" altLang="ja-JP"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6735C899-3B05-0652-DF94-3200AC43FFA0}"/>
              </a:ext>
            </a:extLst>
          </p:cNvPr>
          <p:cNvSpPr txBox="1"/>
          <p:nvPr/>
        </p:nvSpPr>
        <p:spPr>
          <a:xfrm>
            <a:off x="1846274" y="2937718"/>
            <a:ext cx="4583103" cy="1477328"/>
          </a:xfrm>
          <a:prstGeom prst="rect">
            <a:avLst/>
          </a:prstGeom>
          <a:noFill/>
        </p:spPr>
        <p:txBody>
          <a:bodyPr wrap="square">
            <a:spAutoFit/>
          </a:bodyPr>
          <a:lstStyle/>
          <a:p>
            <a:r>
              <a:rPr kumimoji="1" lang="ja-JP" altLang="en-US" dirty="0">
                <a:latin typeface="Meiryo UI" panose="020B0604030504040204" pitchFamily="50" charset="-128"/>
                <a:ea typeface="Meiryo UI" panose="020B0604030504040204" pitchFamily="50" charset="-128"/>
              </a:rPr>
              <a:t>非日常の旅先という自己効力感が高まりやすいシーンで</a:t>
            </a:r>
            <a:r>
              <a:rPr kumimoji="1" lang="ja-JP" altLang="en-US" b="1" u="sng" dirty="0">
                <a:solidFill>
                  <a:srgbClr val="FF0000"/>
                </a:solidFill>
                <a:latin typeface="Meiryo UI" panose="020B0604030504040204" pitchFamily="50" charset="-128"/>
                <a:ea typeface="Meiryo UI" panose="020B0604030504040204" pitchFamily="50" charset="-128"/>
              </a:rPr>
              <a:t>健康への気付きを与え</a:t>
            </a:r>
            <a:r>
              <a:rPr kumimoji="1" lang="ja-JP" altLang="en-US" dirty="0">
                <a:latin typeface="Meiryo UI" panose="020B0604030504040204" pitchFamily="50" charset="-128"/>
                <a:ea typeface="Meiryo UI" panose="020B0604030504040204" pitchFamily="50" charset="-128"/>
              </a:rPr>
              <a:t>、健康に無関心な人に対して</a:t>
            </a:r>
            <a:r>
              <a:rPr kumimoji="1" lang="ja-JP" altLang="en-US" b="1" u="sng" dirty="0">
                <a:solidFill>
                  <a:srgbClr val="FF0000"/>
                </a:solidFill>
                <a:latin typeface="Meiryo UI" panose="020B0604030504040204" pitchFamily="50" charset="-128"/>
                <a:ea typeface="Meiryo UI" panose="020B0604030504040204" pitchFamily="50" charset="-128"/>
              </a:rPr>
              <a:t>行動変容を促す</a:t>
            </a:r>
            <a:endParaRPr kumimoji="1" lang="en-US" altLang="ja-JP" b="1" u="sng"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a:t>
            </a:r>
            <a:endParaRPr lang="ja-JP" altLang="en-US" dirty="0"/>
          </a:p>
        </p:txBody>
      </p:sp>
      <p:sp>
        <p:nvSpPr>
          <p:cNvPr id="13" name="テキスト ボックス 12">
            <a:extLst>
              <a:ext uri="{FF2B5EF4-FFF2-40B4-BE49-F238E27FC236}">
                <a16:creationId xmlns:a16="http://schemas.microsoft.com/office/drawing/2014/main" id="{EB8B361E-B4EF-1FB6-5FDB-BB6F1718F25D}"/>
              </a:ext>
            </a:extLst>
          </p:cNvPr>
          <p:cNvSpPr txBox="1"/>
          <p:nvPr/>
        </p:nvSpPr>
        <p:spPr>
          <a:xfrm>
            <a:off x="1847247" y="1518298"/>
            <a:ext cx="1621106" cy="369332"/>
          </a:xfrm>
          <a:prstGeom prst="rect">
            <a:avLst/>
          </a:prstGeom>
          <a:noFill/>
        </p:spPr>
        <p:txBody>
          <a:bodyPr wrap="square">
            <a:spAutoFit/>
          </a:bodyPr>
          <a:lstStyle/>
          <a:p>
            <a:pPr>
              <a:spcBef>
                <a:spcPts val="600"/>
              </a:spcBef>
            </a:pPr>
            <a:r>
              <a:rPr lang="ja-JP" altLang="en-US" dirty="0">
                <a:latin typeface="Meiryo UI" panose="020B0604030504040204" pitchFamily="50" charset="-128"/>
                <a:ea typeface="Meiryo UI" panose="020B0604030504040204" pitchFamily="50" charset="-128"/>
              </a:rPr>
              <a:t>中高年</a:t>
            </a:r>
            <a:endParaRPr lang="en-US" altLang="ja-JP"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158F1754-0688-84C4-4C50-3338CBB686F6}"/>
              </a:ext>
            </a:extLst>
          </p:cNvPr>
          <p:cNvSpPr txBox="1"/>
          <p:nvPr/>
        </p:nvSpPr>
        <p:spPr>
          <a:xfrm>
            <a:off x="0" y="133704"/>
            <a:ext cx="9144000" cy="430887"/>
          </a:xfrm>
          <a:prstGeom prst="rect">
            <a:avLst/>
          </a:prstGeom>
          <a:noFill/>
        </p:spPr>
        <p:txBody>
          <a:bodyPr wrap="square">
            <a:spAutoFit/>
          </a:bodyPr>
          <a:lstStyle/>
          <a:p>
            <a:pPr eaLnBrk="1" hangingPunct="1"/>
            <a:r>
              <a:rPr lang="ja-JP" altLang="en-US" sz="2200" b="1" dirty="0">
                <a:latin typeface="Meiryo UI" panose="020B0604030504040204" pitchFamily="50" charset="-128"/>
                <a:ea typeface="Meiryo UI" panose="020B0604030504040204" pitchFamily="50" charset="-128"/>
                <a:cs typeface="Meiryo UI" panose="020B0604030504040204" pitchFamily="50" charset="-128"/>
              </a:rPr>
              <a:t>　ヘルスツーリズムが対象とする主な健康課題</a:t>
            </a:r>
            <a:endParaRPr lang="en-US" altLang="ja-JP" sz="2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6A930ABA-AEBA-9D8C-B2C6-F535C30AA972}"/>
              </a:ext>
            </a:extLst>
          </p:cNvPr>
          <p:cNvSpPr txBox="1"/>
          <p:nvPr/>
        </p:nvSpPr>
        <p:spPr>
          <a:xfrm>
            <a:off x="140171" y="4869160"/>
            <a:ext cx="8914517" cy="1577355"/>
          </a:xfrm>
          <a:prstGeom prst="rect">
            <a:avLst/>
          </a:prstGeom>
          <a:solidFill>
            <a:schemeClr val="accent3">
              <a:lumMod val="20000"/>
              <a:lumOff val="80000"/>
            </a:schemeClr>
          </a:solidFill>
        </p:spPr>
        <p:txBody>
          <a:bodyPr wrap="square">
            <a:spAutoFit/>
          </a:bodyPr>
          <a:lstStyle/>
          <a:p>
            <a:pPr marL="285750" indent="-285750">
              <a:spcBef>
                <a:spcPts val="310"/>
              </a:spcBef>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プログラム・・・個人の体力や症状、ニーズに応じた個人プログラムを設定し、無理のないプログラムと目標設定</a:t>
            </a:r>
            <a:endParaRPr kumimoji="1"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転地療法・・・日常生活と異なり、ストレスから離れ、運動・栄養・休養プログラムが無理なく実施できる</a:t>
            </a:r>
            <a:endParaRPr kumimoji="1"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自然療法・・・清浄な空気が豊富な京丹後では、保護性気候や刺激性気候による気候療法、海洋療法を実施</a:t>
            </a:r>
            <a:endParaRPr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アクティビティ・・自然豊かな海岸線や森林のウォーキング、マリンスポーツ（</a:t>
            </a:r>
            <a:r>
              <a:rPr lang="en-US" altLang="ja-JP" sz="1400" dirty="0">
                <a:latin typeface="Meiryo UI" panose="020B0604030504040204" pitchFamily="50" charset="-128"/>
                <a:ea typeface="Meiryo UI" panose="020B0604030504040204" pitchFamily="50" charset="-128"/>
              </a:rPr>
              <a:t>SUP</a:t>
            </a:r>
            <a:r>
              <a:rPr lang="ja-JP" altLang="en-US" sz="1400" dirty="0">
                <a:latin typeface="Meiryo UI" panose="020B0604030504040204" pitchFamily="50" charset="-128"/>
                <a:ea typeface="Meiryo UI" panose="020B0604030504040204" pitchFamily="50" charset="-128"/>
              </a:rPr>
              <a:t>・シーカヤック・釣り）など楽しく運動</a:t>
            </a:r>
            <a:endParaRPr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リラクゼーション・・海岸線や森林でのインハレーション（呼吸療法）、横臥外気浴、温浴プログラム（サウナ・温泉）</a:t>
            </a:r>
            <a:endParaRPr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食事療法・・・京丹後の野菜、魚介類、雑穀など百寿長寿の素材を活用した健康メニューの食事</a:t>
            </a:r>
            <a:endParaRPr lang="en-US" altLang="ja-JP" sz="1400"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6591C400-C2C1-9E84-D79B-0C12125A00EC}"/>
              </a:ext>
            </a:extLst>
          </p:cNvPr>
          <p:cNvSpPr txBox="1"/>
          <p:nvPr/>
        </p:nvSpPr>
        <p:spPr>
          <a:xfrm>
            <a:off x="301003" y="4293096"/>
            <a:ext cx="8352928" cy="369332"/>
          </a:xfrm>
          <a:prstGeom prst="rect">
            <a:avLst/>
          </a:prstGeom>
          <a:noFill/>
        </p:spPr>
        <p:txBody>
          <a:bodyPr wrap="square" rtlCol="0">
            <a:spAutoFit/>
          </a:bodyPr>
          <a:lstStyle/>
          <a:p>
            <a:r>
              <a:rPr lang="ja-JP" altLang="en-US" b="1" u="sng" dirty="0">
                <a:solidFill>
                  <a:srgbClr val="002060"/>
                </a:solidFill>
                <a:latin typeface="Meiryo UI" panose="020B0604030504040204" pitchFamily="50" charset="-128"/>
                <a:ea typeface="Meiryo UI" panose="020B0604030504040204" pitchFamily="50" charset="-128"/>
              </a:rPr>
              <a:t>「</a:t>
            </a:r>
            <a:r>
              <a:rPr lang="en-US" altLang="ja-JP" b="1" u="sng" dirty="0">
                <a:solidFill>
                  <a:srgbClr val="002060"/>
                </a:solidFill>
                <a:latin typeface="Meiryo UI" panose="020B0604030504040204" pitchFamily="50" charset="-128"/>
                <a:ea typeface="Meiryo UI" panose="020B0604030504040204" pitchFamily="50" charset="-128"/>
              </a:rPr>
              <a:t>Kyoto Health Resort </a:t>
            </a:r>
            <a:r>
              <a:rPr lang="ja-JP" altLang="en-US" b="1" u="sng" dirty="0">
                <a:solidFill>
                  <a:srgbClr val="002060"/>
                </a:solidFill>
                <a:latin typeface="Meiryo UI" panose="020B0604030504040204" pitchFamily="50" charset="-128"/>
                <a:ea typeface="Meiryo UI" panose="020B0604030504040204" pitchFamily="50" charset="-128"/>
              </a:rPr>
              <a:t>京丹後」の提供するメタボリックシンドローム対策プログラム</a:t>
            </a:r>
            <a:endParaRPr kumimoji="1" lang="en-US" altLang="ja-JP" b="1" u="sng" dirty="0">
              <a:solidFill>
                <a:srgbClr val="002060"/>
              </a:solidFill>
              <a:latin typeface="Meiryo UI" panose="020B0604030504040204" pitchFamily="50" charset="-128"/>
              <a:ea typeface="Meiryo UI" panose="020B0604030504040204" pitchFamily="50" charset="-128"/>
            </a:endParaRPr>
          </a:p>
        </p:txBody>
      </p:sp>
      <p:pic>
        <p:nvPicPr>
          <p:cNvPr id="6" name="Picture 2" descr="ひらめいた人のイラスト（男性）">
            <a:extLst>
              <a:ext uri="{FF2B5EF4-FFF2-40B4-BE49-F238E27FC236}">
                <a16:creationId xmlns:a16="http://schemas.microsoft.com/office/drawing/2014/main" id="{4BBBFA52-A01B-AEA4-186B-86B58D20BA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3" y="4949265"/>
            <a:ext cx="1043608" cy="1213984"/>
          </a:xfrm>
          <a:prstGeom prst="rect">
            <a:avLst/>
          </a:prstGeom>
          <a:noFill/>
          <a:extLst>
            <a:ext uri="{909E8E84-426E-40DD-AFC4-6F175D3DCCD1}">
              <a14:hiddenFill xmlns:a14="http://schemas.microsoft.com/office/drawing/2010/main">
                <a:solidFill>
                  <a:srgbClr val="FFFFFF"/>
                </a:solidFill>
              </a14:hiddenFill>
            </a:ext>
          </a:extLst>
        </p:spPr>
      </p:pic>
      <p:sp>
        <p:nvSpPr>
          <p:cNvPr id="15" name="スライド番号プレースホルダー 1">
            <a:extLst>
              <a:ext uri="{FF2B5EF4-FFF2-40B4-BE49-F238E27FC236}">
                <a16:creationId xmlns:a16="http://schemas.microsoft.com/office/drawing/2014/main" id="{188C2F71-654F-B87F-8F78-BFA90A165945}"/>
              </a:ext>
            </a:extLst>
          </p:cNvPr>
          <p:cNvSpPr txBox="1">
            <a:spLocks/>
          </p:cNvSpPr>
          <p:nvPr/>
        </p:nvSpPr>
        <p:spPr>
          <a:xfrm>
            <a:off x="7093049" y="6670938"/>
            <a:ext cx="2057400" cy="231224"/>
          </a:xfrm>
          <a:prstGeom prst="rect">
            <a:avLst/>
          </a:prstGeom>
        </p:spPr>
        <p:txBody>
          <a:bodyPr vert="horz" lIns="91440" tIns="45720" rIns="91440" bIns="45720" rtlCol="0" anchor="ctr"/>
          <a:lstStyle>
            <a:defPPr rtl="0">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36F066A-E813-3E45-A50D-5F86B4AD76FF}" type="slidenum">
              <a:rPr lang="ja-JP" altLang="en-US" smtClean="0">
                <a:solidFill>
                  <a:prstClr val="black">
                    <a:tint val="75000"/>
                  </a:prstClr>
                </a:solidFill>
              </a:rPr>
              <a:pPr/>
              <a:t>11</a:t>
            </a:fld>
            <a:endParaRPr lang="ja-JP" altLang="en-US" dirty="0">
              <a:solidFill>
                <a:prstClr val="black">
                  <a:tint val="75000"/>
                </a:prstClr>
              </a:solidFill>
            </a:endParaRPr>
          </a:p>
        </p:txBody>
      </p:sp>
      <p:sp>
        <p:nvSpPr>
          <p:cNvPr id="3" name="テキスト ボックス 2">
            <a:extLst>
              <a:ext uri="{FF2B5EF4-FFF2-40B4-BE49-F238E27FC236}">
                <a16:creationId xmlns:a16="http://schemas.microsoft.com/office/drawing/2014/main" id="{05975E28-53FA-02FA-DF96-A19FB29E2697}"/>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2021354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1">
            <a:extLst>
              <a:ext uri="{FF2B5EF4-FFF2-40B4-BE49-F238E27FC236}">
                <a16:creationId xmlns:a16="http://schemas.microsoft.com/office/drawing/2014/main" id="{03E7131F-FD59-03A9-D078-AF1923494302}"/>
              </a:ext>
            </a:extLst>
          </p:cNvPr>
          <p:cNvSpPr txBox="1">
            <a:spLocks noChangeArrowheads="1"/>
          </p:cNvSpPr>
          <p:nvPr/>
        </p:nvSpPr>
        <p:spPr bwMode="auto">
          <a:xfrm>
            <a:off x="0" y="74554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000" b="1">
                <a:solidFill>
                  <a:schemeClr val="tx1"/>
                </a:solidFill>
                <a:latin typeface="Times New Roman" panose="02020603050405020304" pitchFamily="18" charset="0"/>
                <a:ea typeface="ＭＳ Ｐゴシック" panose="020B0600070205080204" pitchFamily="50" charset="-128"/>
              </a:defRPr>
            </a:lvl1pPr>
            <a:lvl2pPr marL="742950" indent="-285750">
              <a:defRPr kumimoji="1" sz="1000" b="1">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1000" b="1">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1000" b="1">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10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sz="2800" dirty="0">
                <a:solidFill>
                  <a:srgbClr val="000000"/>
                </a:solidFill>
                <a:latin typeface="Meiryo UI" panose="020B0604030504040204" pitchFamily="50" charset="-128"/>
                <a:ea typeface="Meiryo UI" panose="020B0604030504040204" pitchFamily="50" charset="-128"/>
              </a:rPr>
              <a:t>メンタルヘルス・リフレッシュプログラムの場合</a:t>
            </a:r>
            <a:endParaRPr lang="en-US" altLang="ja-JP" sz="28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BF5EDAC3-DAA0-9517-4A49-1E2CE8453D17}"/>
              </a:ext>
            </a:extLst>
          </p:cNvPr>
          <p:cNvSpPr txBox="1"/>
          <p:nvPr/>
        </p:nvSpPr>
        <p:spPr>
          <a:xfrm>
            <a:off x="1887041" y="2513283"/>
            <a:ext cx="5205239" cy="64633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住まいや職場以外</a:t>
            </a:r>
            <a:r>
              <a:rPr kumimoji="1" lang="ja-JP" altLang="en-US" dirty="0">
                <a:latin typeface="Meiryo UI" panose="020B0604030504040204" pitchFamily="50" charset="-128"/>
                <a:ea typeface="Meiryo UI" panose="020B0604030504040204" pitchFamily="50" charset="-128"/>
              </a:rPr>
              <a:t>（サードプレイス）の非日常空間で、自身を見つめなおす。</a:t>
            </a:r>
          </a:p>
        </p:txBody>
      </p:sp>
      <p:pic>
        <p:nvPicPr>
          <p:cNvPr id="6" name="Picture 2">
            <a:extLst>
              <a:ext uri="{FF2B5EF4-FFF2-40B4-BE49-F238E27FC236}">
                <a16:creationId xmlns:a16="http://schemas.microsoft.com/office/drawing/2014/main" id="{0F868890-71C0-D002-A37F-4E68004F27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0138" y="1442060"/>
            <a:ext cx="1401684" cy="1805925"/>
          </a:xfrm>
          <a:prstGeom prst="rect">
            <a:avLst/>
          </a:prstGeom>
          <a:noFill/>
          <a:extLst>
            <a:ext uri="{909E8E84-426E-40DD-AFC4-6F175D3DCCD1}">
              <a14:hiddenFill xmlns:a14="http://schemas.microsoft.com/office/drawing/2010/main">
                <a:solidFill>
                  <a:srgbClr val="FFFFFF"/>
                </a:solidFill>
              </a14:hiddenFill>
            </a:ext>
          </a:extLst>
        </p:spPr>
      </p:pic>
      <p:sp>
        <p:nvSpPr>
          <p:cNvPr id="9" name="四角形: 角を丸くする 8">
            <a:extLst>
              <a:ext uri="{FF2B5EF4-FFF2-40B4-BE49-F238E27FC236}">
                <a16:creationId xmlns:a16="http://schemas.microsoft.com/office/drawing/2014/main" id="{3722BCBF-F625-0A73-467F-168B97764FC7}"/>
              </a:ext>
            </a:extLst>
          </p:cNvPr>
          <p:cNvSpPr/>
          <p:nvPr/>
        </p:nvSpPr>
        <p:spPr>
          <a:xfrm>
            <a:off x="239065" y="1382271"/>
            <a:ext cx="1542691" cy="3203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主たる対象者</a:t>
            </a:r>
          </a:p>
        </p:txBody>
      </p:sp>
      <p:sp>
        <p:nvSpPr>
          <p:cNvPr id="10" name="テキスト ボックス 9">
            <a:extLst>
              <a:ext uri="{FF2B5EF4-FFF2-40B4-BE49-F238E27FC236}">
                <a16:creationId xmlns:a16="http://schemas.microsoft.com/office/drawing/2014/main" id="{7ADEA373-4684-43AE-10F6-F41005160AC7}"/>
              </a:ext>
            </a:extLst>
          </p:cNvPr>
          <p:cNvSpPr txBox="1"/>
          <p:nvPr/>
        </p:nvSpPr>
        <p:spPr>
          <a:xfrm>
            <a:off x="1887042" y="1374324"/>
            <a:ext cx="2818915" cy="369332"/>
          </a:xfrm>
          <a:prstGeom prst="rect">
            <a:avLst/>
          </a:prstGeom>
          <a:noFill/>
        </p:spPr>
        <p:txBody>
          <a:bodyPr wrap="square">
            <a:spAutoFit/>
          </a:bodyPr>
          <a:lstStyle/>
          <a:p>
            <a:r>
              <a:rPr kumimoji="1" lang="ja-JP" altLang="en-US" dirty="0">
                <a:latin typeface="Meiryo UI" panose="020B0604030504040204" pitchFamily="50" charset="-128"/>
                <a:ea typeface="Meiryo UI" panose="020B0604030504040204" pitchFamily="50" charset="-128"/>
              </a:rPr>
              <a:t>若年層～中高年</a:t>
            </a:r>
            <a:endParaRPr lang="ja-JP" altLang="en-US" dirty="0">
              <a:latin typeface="Meiryo UI" panose="020B0604030504040204" pitchFamily="50" charset="-128"/>
              <a:ea typeface="Meiryo UI" panose="020B0604030504040204" pitchFamily="50" charset="-128"/>
            </a:endParaRPr>
          </a:p>
        </p:txBody>
      </p:sp>
      <p:sp>
        <p:nvSpPr>
          <p:cNvPr id="11" name="四角形: 角を丸くする 10">
            <a:extLst>
              <a:ext uri="{FF2B5EF4-FFF2-40B4-BE49-F238E27FC236}">
                <a16:creationId xmlns:a16="http://schemas.microsoft.com/office/drawing/2014/main" id="{5EC0535F-EBF0-2162-4714-8F093917043E}"/>
              </a:ext>
            </a:extLst>
          </p:cNvPr>
          <p:cNvSpPr/>
          <p:nvPr/>
        </p:nvSpPr>
        <p:spPr>
          <a:xfrm>
            <a:off x="239064" y="1982213"/>
            <a:ext cx="1542691" cy="3203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eiryo UI" panose="020B0604030504040204" pitchFamily="50" charset="-128"/>
                <a:ea typeface="Meiryo UI" panose="020B0604030504040204" pitchFamily="50" charset="-128"/>
              </a:rPr>
              <a:t>プランの内容</a:t>
            </a:r>
            <a:endParaRPr kumimoji="1" lang="ja-JP" altLang="en-US" dirty="0">
              <a:latin typeface="Meiryo UI" panose="020B0604030504040204" pitchFamily="50" charset="-128"/>
              <a:ea typeface="Meiryo UI" panose="020B0604030504040204" pitchFamily="50" charset="-128"/>
            </a:endParaRPr>
          </a:p>
        </p:txBody>
      </p:sp>
      <p:sp>
        <p:nvSpPr>
          <p:cNvPr id="12" name="四角形: 角を丸くする 11">
            <a:extLst>
              <a:ext uri="{FF2B5EF4-FFF2-40B4-BE49-F238E27FC236}">
                <a16:creationId xmlns:a16="http://schemas.microsoft.com/office/drawing/2014/main" id="{5768F753-6912-E7D5-B8E1-BB665F493993}"/>
              </a:ext>
            </a:extLst>
          </p:cNvPr>
          <p:cNvSpPr/>
          <p:nvPr/>
        </p:nvSpPr>
        <p:spPr>
          <a:xfrm>
            <a:off x="239063" y="2553742"/>
            <a:ext cx="1542691" cy="3203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ポイント</a:t>
            </a:r>
          </a:p>
        </p:txBody>
      </p:sp>
      <p:sp>
        <p:nvSpPr>
          <p:cNvPr id="13" name="テキスト ボックス 12">
            <a:extLst>
              <a:ext uri="{FF2B5EF4-FFF2-40B4-BE49-F238E27FC236}">
                <a16:creationId xmlns:a16="http://schemas.microsoft.com/office/drawing/2014/main" id="{DF544EE0-247C-25A6-68E1-B1E1D302F039}"/>
              </a:ext>
            </a:extLst>
          </p:cNvPr>
          <p:cNvSpPr txBox="1"/>
          <p:nvPr/>
        </p:nvSpPr>
        <p:spPr>
          <a:xfrm>
            <a:off x="1895781" y="1974220"/>
            <a:ext cx="4630242" cy="36933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ウェルネスツーリズム、リフレッシュ</a:t>
            </a:r>
          </a:p>
        </p:txBody>
      </p:sp>
      <p:pic>
        <p:nvPicPr>
          <p:cNvPr id="18" name="Picture 2">
            <a:extLst>
              <a:ext uri="{FF2B5EF4-FFF2-40B4-BE49-F238E27FC236}">
                <a16:creationId xmlns:a16="http://schemas.microsoft.com/office/drawing/2014/main" id="{95BB9250-0DB2-3E2A-5757-C62A208877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4772" y="3674731"/>
            <a:ext cx="1476094" cy="1986517"/>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D4EECA85-0F4C-91BA-F301-E0770841C448}"/>
              </a:ext>
            </a:extLst>
          </p:cNvPr>
          <p:cNvSpPr txBox="1"/>
          <p:nvPr/>
        </p:nvSpPr>
        <p:spPr>
          <a:xfrm>
            <a:off x="17464" y="132068"/>
            <a:ext cx="9126536" cy="430887"/>
          </a:xfrm>
          <a:prstGeom prst="rect">
            <a:avLst/>
          </a:prstGeom>
          <a:noFill/>
        </p:spPr>
        <p:txBody>
          <a:bodyPr wrap="square">
            <a:spAutoFit/>
          </a:bodyPr>
          <a:lstStyle/>
          <a:p>
            <a:pPr eaLnBrk="1" hangingPunct="1"/>
            <a:r>
              <a:rPr lang="ja-JP" altLang="en-US" sz="2200" b="1" dirty="0">
                <a:latin typeface="Meiryo UI" panose="020B0604030504040204" pitchFamily="50" charset="-128"/>
                <a:ea typeface="Meiryo UI" panose="020B0604030504040204" pitchFamily="50" charset="-128"/>
                <a:cs typeface="Meiryo UI" panose="020B0604030504040204" pitchFamily="50" charset="-128"/>
              </a:rPr>
              <a:t>　ヘルスツーリズムが対象とする主な健康課題</a:t>
            </a:r>
            <a:endParaRPr lang="en-US" altLang="ja-JP" sz="2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B002BD3F-9732-4977-44D7-DE096E5A5FC3}"/>
              </a:ext>
            </a:extLst>
          </p:cNvPr>
          <p:cNvSpPr>
            <a:spLocks noGrp="1"/>
          </p:cNvSpPr>
          <p:nvPr>
            <p:ph type="sldNum" sz="quarter" idx="12"/>
          </p:nvPr>
        </p:nvSpPr>
        <p:spPr>
          <a:xfrm>
            <a:off x="7092280" y="6605741"/>
            <a:ext cx="2057400" cy="365125"/>
          </a:xfrm>
        </p:spPr>
        <p:txBody>
          <a:bodyPr/>
          <a:lstStyle/>
          <a:p>
            <a:fld id="{F86A5EC8-DED8-4501-B4E3-7C7D0EBF1D96}" type="slidenum">
              <a:rPr kumimoji="1" lang="ja-JP" altLang="en-US" sz="1200" smtClean="0"/>
              <a:t>12</a:t>
            </a:fld>
            <a:endParaRPr kumimoji="1" lang="ja-JP" altLang="en-US" sz="1200" dirty="0"/>
          </a:p>
        </p:txBody>
      </p:sp>
      <p:sp>
        <p:nvSpPr>
          <p:cNvPr id="16" name="テキスト ボックス 15">
            <a:extLst>
              <a:ext uri="{FF2B5EF4-FFF2-40B4-BE49-F238E27FC236}">
                <a16:creationId xmlns:a16="http://schemas.microsoft.com/office/drawing/2014/main" id="{0B1CFDD2-E4EB-4DB0-B9FD-5FB000DC6663}"/>
              </a:ext>
            </a:extLst>
          </p:cNvPr>
          <p:cNvSpPr txBox="1"/>
          <p:nvPr/>
        </p:nvSpPr>
        <p:spPr>
          <a:xfrm>
            <a:off x="359527" y="3722732"/>
            <a:ext cx="7020272" cy="369332"/>
          </a:xfrm>
          <a:prstGeom prst="rect">
            <a:avLst/>
          </a:prstGeom>
          <a:noFill/>
        </p:spPr>
        <p:txBody>
          <a:bodyPr wrap="square" rtlCol="0">
            <a:spAutoFit/>
          </a:bodyPr>
          <a:lstStyle/>
          <a:p>
            <a:r>
              <a:rPr lang="ja-JP" altLang="en-US" b="1" u="sng" dirty="0">
                <a:solidFill>
                  <a:srgbClr val="002060"/>
                </a:solidFill>
                <a:latin typeface="Meiryo UI" panose="020B0604030504040204" pitchFamily="50" charset="-128"/>
                <a:ea typeface="Meiryo UI" panose="020B0604030504040204" pitchFamily="50" charset="-128"/>
              </a:rPr>
              <a:t>「</a:t>
            </a:r>
            <a:r>
              <a:rPr lang="en-US" altLang="ja-JP" b="1" u="sng" dirty="0">
                <a:solidFill>
                  <a:srgbClr val="002060"/>
                </a:solidFill>
                <a:latin typeface="Meiryo UI" panose="020B0604030504040204" pitchFamily="50" charset="-128"/>
                <a:ea typeface="Meiryo UI" panose="020B0604030504040204" pitchFamily="50" charset="-128"/>
              </a:rPr>
              <a:t>Kyoto Health Resort </a:t>
            </a:r>
            <a:r>
              <a:rPr lang="ja-JP" altLang="en-US" b="1" u="sng" dirty="0">
                <a:solidFill>
                  <a:srgbClr val="002060"/>
                </a:solidFill>
                <a:latin typeface="Meiryo UI" panose="020B0604030504040204" pitchFamily="50" charset="-128"/>
                <a:ea typeface="Meiryo UI" panose="020B0604030504040204" pitchFamily="50" charset="-128"/>
              </a:rPr>
              <a:t>京丹後」の提供するリフレッシュプログラム</a:t>
            </a:r>
            <a:endParaRPr kumimoji="1" lang="en-US" altLang="ja-JP" b="1" u="sng" dirty="0">
              <a:solidFill>
                <a:srgbClr val="00206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7E53DBEF-E0E0-CECD-AC48-C49C638435E5}"/>
              </a:ext>
            </a:extLst>
          </p:cNvPr>
          <p:cNvSpPr txBox="1"/>
          <p:nvPr/>
        </p:nvSpPr>
        <p:spPr>
          <a:xfrm>
            <a:off x="179512" y="4231684"/>
            <a:ext cx="6709767" cy="1069524"/>
          </a:xfrm>
          <a:prstGeom prst="rect">
            <a:avLst/>
          </a:prstGeom>
          <a:solidFill>
            <a:schemeClr val="accent3">
              <a:lumMod val="20000"/>
              <a:lumOff val="80000"/>
            </a:schemeClr>
          </a:solidFill>
        </p:spPr>
        <p:txBody>
          <a:bodyPr wrap="square">
            <a:spAutoFit/>
          </a:bodyPr>
          <a:lstStyle/>
          <a:p>
            <a:pPr marL="285750" indent="-285750">
              <a:spcBef>
                <a:spcPts val="310"/>
              </a:spcBef>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現状のストレス状態を問診票や唾液アミラーゼ</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POMS</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VAS</a:t>
            </a:r>
            <a:r>
              <a:rPr lang="ja-JP" altLang="en-US" sz="1400" dirty="0">
                <a:latin typeface="Meiryo UI" panose="020B0604030504040204" pitchFamily="50" charset="-128"/>
                <a:ea typeface="Meiryo UI" panose="020B0604030504040204" pitchFamily="50" charset="-128"/>
              </a:rPr>
              <a:t>（質問紙）を使って確認</a:t>
            </a:r>
            <a:endParaRPr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アクティビティやリラクゼーションなどメンタルヘルスに有効なプログラムを実施</a:t>
            </a:r>
            <a:endParaRPr kumimoji="1"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ご希望により一定期間後のストレス度もチェック</a:t>
            </a:r>
            <a:endParaRPr kumimoji="1"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マインドフルネスの手法を使ったプログラムで、ストレスコントロールの仕方を体得します</a:t>
            </a:r>
            <a:endParaRPr kumimoji="1" lang="en-US" altLang="ja-JP" sz="14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8C362CB7-E0C9-43F5-8B91-110C322D88A8}"/>
              </a:ext>
            </a:extLst>
          </p:cNvPr>
          <p:cNvSpPr txBox="1"/>
          <p:nvPr/>
        </p:nvSpPr>
        <p:spPr>
          <a:xfrm>
            <a:off x="3491170" y="5708089"/>
            <a:ext cx="5630619"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★職種の特性に応じ、アンチエイジングビューティープログラムなどへのアレンジも</a:t>
            </a:r>
            <a:r>
              <a:rPr lang="ja-JP" altLang="en-US" sz="1200" dirty="0">
                <a:latin typeface="Meiryo UI" panose="020B0604030504040204" pitchFamily="50" charset="-128"/>
                <a:ea typeface="Meiryo UI" panose="020B0604030504040204" pitchFamily="50" charset="-128"/>
              </a:rPr>
              <a:t>可能です。</a:t>
            </a:r>
            <a:endParaRPr kumimoji="1" lang="ja-JP" altLang="en-US" sz="1200"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F47CE861-F814-231B-F1F5-BA3FC208050F}"/>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147410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A57BC624-7837-746A-8B11-99FA1BFD57C1}"/>
              </a:ext>
            </a:extLst>
          </p:cNvPr>
          <p:cNvSpPr txBox="1"/>
          <p:nvPr/>
        </p:nvSpPr>
        <p:spPr>
          <a:xfrm>
            <a:off x="114742" y="4554994"/>
            <a:ext cx="7121554" cy="1754326"/>
          </a:xfrm>
          <a:prstGeom prst="rect">
            <a:avLst/>
          </a:prstGeom>
          <a:solidFill>
            <a:schemeClr val="accent3">
              <a:lumMod val="20000"/>
              <a:lumOff val="80000"/>
            </a:schemeClr>
          </a:solidFill>
        </p:spPr>
        <p:txBody>
          <a:bodyPr wrap="square">
            <a:spAutoFit/>
          </a:bodyPr>
          <a:lstStyle/>
          <a:p>
            <a:pPr marL="285750" indent="-285750">
              <a:spcBef>
                <a:spcPts val="310"/>
              </a:spcBef>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プログラム・・・健康づくりが筋刺激や脳活性に重要であることの気づきを促すプログラム</a:t>
            </a:r>
            <a:endParaRPr kumimoji="1"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筋刺激</a:t>
            </a:r>
            <a:r>
              <a:rPr lang="ja-JP" altLang="en-US" sz="1400" dirty="0">
                <a:latin typeface="Meiryo UI" panose="020B0604030504040204" pitchFamily="50" charset="-128"/>
                <a:ea typeface="Meiryo UI" panose="020B0604030504040204" pitchFamily="50" charset="-128"/>
              </a:rPr>
              <a:t>・・・自然の中で、大筋群はじめ様々な部位の筋刺激を楽しく実施。凸凹道、自重、　　　　　　ロープなどを使った運動</a:t>
            </a:r>
            <a:endParaRPr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脳活性・・・脳活性や認知症予防に、有酸素運動や筋トレで脳の海馬や</a:t>
            </a:r>
            <a:r>
              <a:rPr kumimoji="1" lang="en-US" altLang="ja-JP" sz="1400" dirty="0">
                <a:latin typeface="Meiryo UI" panose="020B0604030504040204" pitchFamily="50" charset="-128"/>
                <a:ea typeface="Meiryo UI" panose="020B0604030504040204" pitchFamily="50" charset="-128"/>
              </a:rPr>
              <a:t>BDNF</a:t>
            </a:r>
            <a:r>
              <a:rPr kumimoji="1" lang="ja-JP" altLang="en-US" sz="1400" dirty="0">
                <a:latin typeface="Meiryo UI" panose="020B0604030504040204" pitchFamily="50" charset="-128"/>
                <a:ea typeface="Meiryo UI" panose="020B0604030504040204" pitchFamily="50" charset="-128"/>
              </a:rPr>
              <a:t>（脳由来神経栄養因子）など脳細胞や神経細胞の成長や再生を促すプログラムを実施</a:t>
            </a:r>
            <a:endParaRPr kumimoji="1"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自然療法・・・気候療法や海洋療法を活用。ビタミン</a:t>
            </a:r>
            <a:r>
              <a:rPr kumimoji="1" lang="en-US" altLang="ja-JP" sz="1400" dirty="0">
                <a:latin typeface="Meiryo UI" panose="020B0604030504040204" pitchFamily="50" charset="-128"/>
                <a:ea typeface="Meiryo UI" panose="020B0604030504040204" pitchFamily="50" charset="-128"/>
              </a:rPr>
              <a:t>D</a:t>
            </a:r>
            <a:r>
              <a:rPr kumimoji="1" lang="ja-JP" altLang="en-US" sz="1400" dirty="0">
                <a:latin typeface="Meiryo UI" panose="020B0604030504040204" pitchFamily="50" charset="-128"/>
                <a:ea typeface="Meiryo UI" panose="020B0604030504040204" pitchFamily="50" charset="-128"/>
              </a:rPr>
              <a:t>活性による骨形成、筋刺激、脳トレ効果</a:t>
            </a:r>
            <a:endParaRPr kumimoji="1" lang="en-US" altLang="ja-JP" sz="1400" dirty="0">
              <a:latin typeface="Meiryo UI" panose="020B0604030504040204" pitchFamily="50" charset="-128"/>
              <a:ea typeface="Meiryo UI" panose="020B0604030504040204" pitchFamily="50" charset="-128"/>
            </a:endParaRPr>
          </a:p>
          <a:p>
            <a:pPr marL="285750" indent="-285750">
              <a:spcBef>
                <a:spcPts val="31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食事・・・地元食材や調理法で筋や骨、身体づくりに必要なたんぱく質やカルシウムの摂取</a:t>
            </a:r>
            <a:endParaRPr kumimoji="1" lang="en-US" altLang="ja-JP" sz="1400" dirty="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1BE0F179-90A0-D7B8-EB13-9D12C7B3DDD6}"/>
              </a:ext>
            </a:extLst>
          </p:cNvPr>
          <p:cNvSpPr txBox="1">
            <a:spLocks noChangeArrowheads="1"/>
          </p:cNvSpPr>
          <p:nvPr/>
        </p:nvSpPr>
        <p:spPr bwMode="auto">
          <a:xfrm>
            <a:off x="-130260" y="81754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000" b="1">
                <a:solidFill>
                  <a:schemeClr val="tx1"/>
                </a:solidFill>
                <a:latin typeface="Times New Roman" panose="02020603050405020304" pitchFamily="18" charset="0"/>
                <a:ea typeface="ＭＳ Ｐゴシック" panose="020B0600070205080204" pitchFamily="50" charset="-128"/>
              </a:defRPr>
            </a:lvl1pPr>
            <a:lvl2pPr marL="742950" indent="-285750">
              <a:defRPr kumimoji="1" sz="1000" b="1">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1000" b="1">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1000" b="1">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10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sz="2800" dirty="0">
                <a:solidFill>
                  <a:srgbClr val="000000"/>
                </a:solidFill>
                <a:latin typeface="Meiryo UI" panose="020B0604030504040204" pitchFamily="50" charset="-128"/>
                <a:ea typeface="Meiryo UI" panose="020B0604030504040204" pitchFamily="50" charset="-128"/>
              </a:rPr>
              <a:t>ロコモ・フレイル対策の場合</a:t>
            </a:r>
            <a:endParaRPr lang="en-US" altLang="ja-JP" sz="2800" dirty="0">
              <a:latin typeface="Meiryo UI" panose="020B0604030504040204" pitchFamily="50" charset="-128"/>
              <a:ea typeface="Meiryo UI" panose="020B0604030504040204" pitchFamily="50" charset="-128"/>
            </a:endParaRPr>
          </a:p>
        </p:txBody>
      </p:sp>
      <p:pic>
        <p:nvPicPr>
          <p:cNvPr id="6" name="Picture 2">
            <a:extLst>
              <a:ext uri="{FF2B5EF4-FFF2-40B4-BE49-F238E27FC236}">
                <a16:creationId xmlns:a16="http://schemas.microsoft.com/office/drawing/2014/main" id="{A40BD1F5-D0B1-5722-2903-420EFF8F4B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4373" y="1007839"/>
            <a:ext cx="1982325" cy="242116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1F65658-7B2D-37F1-1497-2FC834CE7356}"/>
              </a:ext>
            </a:extLst>
          </p:cNvPr>
          <p:cNvSpPr txBox="1"/>
          <p:nvPr/>
        </p:nvSpPr>
        <p:spPr>
          <a:xfrm>
            <a:off x="7020272" y="3471092"/>
            <a:ext cx="1936548" cy="215444"/>
          </a:xfrm>
          <a:prstGeom prst="rect">
            <a:avLst/>
          </a:prstGeom>
          <a:noFill/>
        </p:spPr>
        <p:txBody>
          <a:bodyPr wrap="square">
            <a:spAutoFit/>
          </a:bodyPr>
          <a:lstStyle/>
          <a:p>
            <a:pPr algn="ctr"/>
            <a:r>
              <a:rPr lang="ja-JP" altLang="en-US" sz="800" b="0" i="0" dirty="0">
                <a:solidFill>
                  <a:srgbClr val="333333"/>
                </a:solidFill>
                <a:effectLst/>
                <a:latin typeface="Meiryo" panose="020B0604030504040204" pitchFamily="50" charset="-128"/>
                <a:ea typeface="Meiryo" panose="020B0604030504040204" pitchFamily="50" charset="-128"/>
              </a:rPr>
              <a:t>「いらすとや」</a:t>
            </a:r>
            <a:endParaRPr lang="ja-JP" altLang="en-US" sz="800" dirty="0"/>
          </a:p>
        </p:txBody>
      </p:sp>
      <p:sp>
        <p:nvSpPr>
          <p:cNvPr id="8" name="四角形: 角を丸くする 7">
            <a:extLst>
              <a:ext uri="{FF2B5EF4-FFF2-40B4-BE49-F238E27FC236}">
                <a16:creationId xmlns:a16="http://schemas.microsoft.com/office/drawing/2014/main" id="{E3E8CF5A-5B2D-815A-A173-4E33ADA99E58}"/>
              </a:ext>
            </a:extLst>
          </p:cNvPr>
          <p:cNvSpPr/>
          <p:nvPr/>
        </p:nvSpPr>
        <p:spPr>
          <a:xfrm>
            <a:off x="239065" y="1711882"/>
            <a:ext cx="1542691" cy="3203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主たる対象者</a:t>
            </a:r>
          </a:p>
        </p:txBody>
      </p:sp>
      <p:sp>
        <p:nvSpPr>
          <p:cNvPr id="9" name="四角形: 角を丸くする 8">
            <a:extLst>
              <a:ext uri="{FF2B5EF4-FFF2-40B4-BE49-F238E27FC236}">
                <a16:creationId xmlns:a16="http://schemas.microsoft.com/office/drawing/2014/main" id="{2DDC515A-4673-F992-F71E-BBFB57EF66B5}"/>
              </a:ext>
            </a:extLst>
          </p:cNvPr>
          <p:cNvSpPr/>
          <p:nvPr/>
        </p:nvSpPr>
        <p:spPr>
          <a:xfrm>
            <a:off x="239064" y="2311824"/>
            <a:ext cx="1542691" cy="3203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eiryo UI" panose="020B0604030504040204" pitchFamily="50" charset="-128"/>
                <a:ea typeface="Meiryo UI" panose="020B0604030504040204" pitchFamily="50" charset="-128"/>
              </a:rPr>
              <a:t>プランの内容</a:t>
            </a:r>
            <a:endParaRPr kumimoji="1" lang="ja-JP" altLang="en-US" dirty="0">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AEB30646-E6EB-82CE-ED69-DC575CBC7543}"/>
              </a:ext>
            </a:extLst>
          </p:cNvPr>
          <p:cNvSpPr/>
          <p:nvPr/>
        </p:nvSpPr>
        <p:spPr>
          <a:xfrm>
            <a:off x="239063" y="2883353"/>
            <a:ext cx="1542691" cy="3203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ポイント</a:t>
            </a:r>
          </a:p>
        </p:txBody>
      </p:sp>
      <p:sp>
        <p:nvSpPr>
          <p:cNvPr id="11" name="テキスト ボックス 10">
            <a:extLst>
              <a:ext uri="{FF2B5EF4-FFF2-40B4-BE49-F238E27FC236}">
                <a16:creationId xmlns:a16="http://schemas.microsoft.com/office/drawing/2014/main" id="{C572E767-2A62-CDC2-9F99-4D0C9C7E0FB3}"/>
              </a:ext>
            </a:extLst>
          </p:cNvPr>
          <p:cNvSpPr txBox="1"/>
          <p:nvPr/>
        </p:nvSpPr>
        <p:spPr>
          <a:xfrm>
            <a:off x="1913251" y="1700234"/>
            <a:ext cx="2530617" cy="36933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高齢者・中高年</a:t>
            </a:r>
          </a:p>
        </p:txBody>
      </p:sp>
      <p:sp>
        <p:nvSpPr>
          <p:cNvPr id="12" name="テキスト ボックス 11">
            <a:extLst>
              <a:ext uri="{FF2B5EF4-FFF2-40B4-BE49-F238E27FC236}">
                <a16:creationId xmlns:a16="http://schemas.microsoft.com/office/drawing/2014/main" id="{7EF9F7BA-9133-FF39-8C9F-8D596EC5A872}"/>
              </a:ext>
            </a:extLst>
          </p:cNvPr>
          <p:cNvSpPr txBox="1"/>
          <p:nvPr/>
        </p:nvSpPr>
        <p:spPr>
          <a:xfrm>
            <a:off x="1913251" y="2295948"/>
            <a:ext cx="4630242" cy="36933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筋刺激や脳活性を目的としたプラン</a:t>
            </a:r>
          </a:p>
        </p:txBody>
      </p:sp>
      <p:sp>
        <p:nvSpPr>
          <p:cNvPr id="16" name="テキスト ボックス 15">
            <a:extLst>
              <a:ext uri="{FF2B5EF4-FFF2-40B4-BE49-F238E27FC236}">
                <a16:creationId xmlns:a16="http://schemas.microsoft.com/office/drawing/2014/main" id="{B6D29814-B56D-0B01-F354-ECFD945ACCAD}"/>
              </a:ext>
            </a:extLst>
          </p:cNvPr>
          <p:cNvSpPr txBox="1"/>
          <p:nvPr/>
        </p:nvSpPr>
        <p:spPr>
          <a:xfrm>
            <a:off x="1883159" y="2843644"/>
            <a:ext cx="4962060" cy="369332"/>
          </a:xfrm>
          <a:prstGeom prst="rect">
            <a:avLst/>
          </a:prstGeom>
          <a:noFill/>
          <a:ln>
            <a:noFill/>
            <a:prstDash val="sysDash"/>
          </a:ln>
        </p:spPr>
        <p:txBody>
          <a:bodyPr wrap="square" rtlCol="0">
            <a:spAutoFit/>
          </a:bodyPr>
          <a:lstStyle/>
          <a:p>
            <a:r>
              <a:rPr kumimoji="1" lang="ja-JP" altLang="en-US" dirty="0">
                <a:solidFill>
                  <a:srgbClr val="002060"/>
                </a:solidFill>
                <a:latin typeface="Meiryo UI" panose="020B0604030504040204" pitchFamily="50" charset="-128"/>
                <a:ea typeface="Meiryo UI" panose="020B0604030504040204" pitchFamily="50" charset="-128"/>
              </a:rPr>
              <a:t>中高年の現役世代には、行動変容を促すきっかけに</a:t>
            </a:r>
          </a:p>
        </p:txBody>
      </p:sp>
      <p:sp>
        <p:nvSpPr>
          <p:cNvPr id="21" name="テキスト ボックス 20">
            <a:extLst>
              <a:ext uri="{FF2B5EF4-FFF2-40B4-BE49-F238E27FC236}">
                <a16:creationId xmlns:a16="http://schemas.microsoft.com/office/drawing/2014/main" id="{55018152-3BF2-3812-8370-955B71E60DA0}"/>
              </a:ext>
            </a:extLst>
          </p:cNvPr>
          <p:cNvSpPr txBox="1"/>
          <p:nvPr/>
        </p:nvSpPr>
        <p:spPr>
          <a:xfrm>
            <a:off x="13217" y="128603"/>
            <a:ext cx="9130783" cy="430887"/>
          </a:xfrm>
          <a:prstGeom prst="rect">
            <a:avLst/>
          </a:prstGeom>
          <a:noFill/>
        </p:spPr>
        <p:txBody>
          <a:bodyPr wrap="square">
            <a:spAutoFit/>
          </a:bodyPr>
          <a:lstStyle/>
          <a:p>
            <a:pPr eaLnBrk="1" hangingPunct="1"/>
            <a:r>
              <a:rPr lang="ja-JP" altLang="en-US" sz="2200" b="1" dirty="0">
                <a:latin typeface="Meiryo UI" panose="020B0604030504040204" pitchFamily="50" charset="-128"/>
                <a:ea typeface="Meiryo UI" panose="020B0604030504040204" pitchFamily="50" charset="-128"/>
                <a:cs typeface="Meiryo UI" panose="020B0604030504040204" pitchFamily="50" charset="-128"/>
              </a:rPr>
              <a:t>　ヘルスツーリズムが対象とする主な健康課題</a:t>
            </a:r>
            <a:endParaRPr lang="en-US" altLang="ja-JP" sz="2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0DF6EFC8-D3E5-CF18-0E03-7A13D0960970}"/>
              </a:ext>
            </a:extLst>
          </p:cNvPr>
          <p:cNvSpPr txBox="1"/>
          <p:nvPr/>
        </p:nvSpPr>
        <p:spPr>
          <a:xfrm>
            <a:off x="360039" y="3827701"/>
            <a:ext cx="7020272" cy="369332"/>
          </a:xfrm>
          <a:prstGeom prst="rect">
            <a:avLst/>
          </a:prstGeom>
          <a:noFill/>
        </p:spPr>
        <p:txBody>
          <a:bodyPr wrap="square" rtlCol="0">
            <a:spAutoFit/>
          </a:bodyPr>
          <a:lstStyle/>
          <a:p>
            <a:r>
              <a:rPr lang="ja-JP" altLang="en-US" b="1" u="sng" dirty="0">
                <a:solidFill>
                  <a:srgbClr val="002060"/>
                </a:solidFill>
                <a:latin typeface="Meiryo UI" panose="020B0604030504040204" pitchFamily="50" charset="-128"/>
                <a:ea typeface="Meiryo UI" panose="020B0604030504040204" pitchFamily="50" charset="-128"/>
              </a:rPr>
              <a:t>「</a:t>
            </a:r>
            <a:r>
              <a:rPr lang="en-US" altLang="ja-JP" b="1" u="sng" dirty="0">
                <a:solidFill>
                  <a:srgbClr val="002060"/>
                </a:solidFill>
                <a:latin typeface="Meiryo UI" panose="020B0604030504040204" pitchFamily="50" charset="-128"/>
                <a:ea typeface="Meiryo UI" panose="020B0604030504040204" pitchFamily="50" charset="-128"/>
              </a:rPr>
              <a:t>Kyoto Health Resort </a:t>
            </a:r>
            <a:r>
              <a:rPr lang="ja-JP" altLang="en-US" b="1" u="sng" dirty="0">
                <a:solidFill>
                  <a:srgbClr val="002060"/>
                </a:solidFill>
                <a:latin typeface="Meiryo UI" panose="020B0604030504040204" pitchFamily="50" charset="-128"/>
                <a:ea typeface="Meiryo UI" panose="020B0604030504040204" pitchFamily="50" charset="-128"/>
              </a:rPr>
              <a:t>京丹後」の提供する筋トレ・脳活性プログラム</a:t>
            </a:r>
            <a:endParaRPr kumimoji="1" lang="en-US" altLang="ja-JP" b="1" u="sng" dirty="0">
              <a:solidFill>
                <a:srgbClr val="002060"/>
              </a:solidFill>
              <a:latin typeface="Meiryo UI" panose="020B0604030504040204" pitchFamily="50" charset="-128"/>
              <a:ea typeface="Meiryo UI" panose="020B0604030504040204" pitchFamily="50" charset="-128"/>
            </a:endParaRPr>
          </a:p>
        </p:txBody>
      </p:sp>
      <p:pic>
        <p:nvPicPr>
          <p:cNvPr id="24" name="図 23">
            <a:extLst>
              <a:ext uri="{FF2B5EF4-FFF2-40B4-BE49-F238E27FC236}">
                <a16:creationId xmlns:a16="http://schemas.microsoft.com/office/drawing/2014/main" id="{6658435B-30CB-4751-6E27-B3F2AA4A93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595" t="9135" r="14973" b="14973"/>
          <a:stretch/>
        </p:blipFill>
        <p:spPr>
          <a:xfrm>
            <a:off x="7324915" y="4546238"/>
            <a:ext cx="1724184" cy="1318491"/>
          </a:xfrm>
          <a:prstGeom prst="rect">
            <a:avLst/>
          </a:prstGeom>
        </p:spPr>
      </p:pic>
      <p:sp>
        <p:nvSpPr>
          <p:cNvPr id="14" name="スライド番号プレースホルダー 7">
            <a:extLst>
              <a:ext uri="{FF2B5EF4-FFF2-40B4-BE49-F238E27FC236}">
                <a16:creationId xmlns:a16="http://schemas.microsoft.com/office/drawing/2014/main" id="{8ACA1D00-95AE-A355-A5B2-226946150A78}"/>
              </a:ext>
            </a:extLst>
          </p:cNvPr>
          <p:cNvSpPr>
            <a:spLocks noGrp="1"/>
          </p:cNvSpPr>
          <p:nvPr>
            <p:ph type="sldNum" sz="quarter" idx="12"/>
          </p:nvPr>
        </p:nvSpPr>
        <p:spPr>
          <a:xfrm>
            <a:off x="7092280" y="6600656"/>
            <a:ext cx="2057400" cy="365125"/>
          </a:xfrm>
        </p:spPr>
        <p:txBody>
          <a:bodyPr/>
          <a:lstStyle/>
          <a:p>
            <a:fld id="{F86A5EC8-DED8-4501-B4E3-7C7D0EBF1D96}" type="slidenum">
              <a:rPr kumimoji="1" lang="ja-JP" altLang="en-US" sz="1200" smtClean="0"/>
              <a:t>13</a:t>
            </a:fld>
            <a:endParaRPr kumimoji="1" lang="ja-JP" altLang="en-US" sz="1200" dirty="0"/>
          </a:p>
        </p:txBody>
      </p:sp>
      <p:sp>
        <p:nvSpPr>
          <p:cNvPr id="3" name="テキスト ボックス 2">
            <a:extLst>
              <a:ext uri="{FF2B5EF4-FFF2-40B4-BE49-F238E27FC236}">
                <a16:creationId xmlns:a16="http://schemas.microsoft.com/office/drawing/2014/main" id="{10A55D27-BD84-554A-CA85-48D013BB6EAE}"/>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2" name="テキスト ボックス 1">
            <a:extLst>
              <a:ext uri="{FF2B5EF4-FFF2-40B4-BE49-F238E27FC236}">
                <a16:creationId xmlns:a16="http://schemas.microsoft.com/office/drawing/2014/main" id="{3EBE3380-48D6-2F75-18A9-444CDC26D5FC}"/>
              </a:ext>
            </a:extLst>
          </p:cNvPr>
          <p:cNvSpPr txBox="1"/>
          <p:nvPr/>
        </p:nvSpPr>
        <p:spPr>
          <a:xfrm>
            <a:off x="7324915" y="5877852"/>
            <a:ext cx="1704343"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脳活性プログラム（イメージ）</a:t>
            </a:r>
            <a:endParaRPr kumimoji="1"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80526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descr="企画書パーツ緑">
            <a:extLst>
              <a:ext uri="{FF2B5EF4-FFF2-40B4-BE49-F238E27FC236}">
                <a16:creationId xmlns:a16="http://schemas.microsoft.com/office/drawing/2014/main" id="{4C8B25BA-6B6C-683A-04E3-78E2CD41C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0" y="729633"/>
            <a:ext cx="9091040" cy="584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58D3E22F-522A-FF21-0E23-3ACC167BD8FB}"/>
              </a:ext>
            </a:extLst>
          </p:cNvPr>
          <p:cNvSpPr txBox="1"/>
          <p:nvPr/>
        </p:nvSpPr>
        <p:spPr>
          <a:xfrm>
            <a:off x="27107" y="116632"/>
            <a:ext cx="9108504"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a:t>
            </a:r>
            <a:r>
              <a:rPr lang="en-US" altLang="ja-JP" sz="2200" b="1" dirty="0">
                <a:latin typeface="Meiryo UI" panose="020B0604030504040204" pitchFamily="50" charset="-128"/>
                <a:ea typeface="Meiryo UI" panose="020B0604030504040204" pitchFamily="50" charset="-128"/>
              </a:rPr>
              <a:t>Kyoto Health Resort </a:t>
            </a:r>
            <a:r>
              <a:rPr lang="ja-JP" altLang="en-US" sz="2200" b="1" dirty="0">
                <a:latin typeface="Meiryo UI" panose="020B0604030504040204" pitchFamily="50" charset="-128"/>
                <a:ea typeface="Meiryo UI" panose="020B0604030504040204" pitchFamily="50" charset="-128"/>
              </a:rPr>
              <a:t>京丹後」の提供するヘルスツーリズムラインアップ</a:t>
            </a:r>
            <a:endParaRPr kumimoji="1" lang="en-US" altLang="ja-JP" sz="2200" b="1" dirty="0">
              <a:latin typeface="Meiryo UI" panose="020B0604030504040204" pitchFamily="50" charset="-128"/>
              <a:ea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F5BACE00-E55A-09AC-43D4-B99F7BB0DC70}"/>
              </a:ext>
            </a:extLst>
          </p:cNvPr>
          <p:cNvSpPr>
            <a:spLocks noGrp="1"/>
          </p:cNvSpPr>
          <p:nvPr>
            <p:ph type="sldNum" sz="quarter" idx="12"/>
          </p:nvPr>
        </p:nvSpPr>
        <p:spPr>
          <a:xfrm>
            <a:off x="7084660" y="6609045"/>
            <a:ext cx="2057400" cy="365125"/>
          </a:xfrm>
        </p:spPr>
        <p:txBody>
          <a:bodyPr/>
          <a:lstStyle/>
          <a:p>
            <a:fld id="{F86A5EC8-DED8-4501-B4E3-7C7D0EBF1D96}" type="slidenum">
              <a:rPr kumimoji="1" lang="ja-JP" altLang="en-US" sz="1200" smtClean="0"/>
              <a:t>14</a:t>
            </a:fld>
            <a:endParaRPr kumimoji="1" lang="ja-JP" altLang="en-US" sz="1200" dirty="0"/>
          </a:p>
        </p:txBody>
      </p:sp>
      <p:sp>
        <p:nvSpPr>
          <p:cNvPr id="5" name="テキスト ボックス 4">
            <a:extLst>
              <a:ext uri="{FF2B5EF4-FFF2-40B4-BE49-F238E27FC236}">
                <a16:creationId xmlns:a16="http://schemas.microsoft.com/office/drawing/2014/main" id="{FF4F841F-79DC-B2D7-F9FA-6F1377FFC7AA}"/>
              </a:ext>
            </a:extLst>
          </p:cNvPr>
          <p:cNvSpPr txBox="1"/>
          <p:nvPr/>
        </p:nvSpPr>
        <p:spPr>
          <a:xfrm>
            <a:off x="2914875" y="733336"/>
            <a:ext cx="3204916" cy="338554"/>
          </a:xfrm>
          <a:prstGeom prst="rect">
            <a:avLst/>
          </a:prstGeom>
          <a:solidFill>
            <a:schemeClr val="accent5">
              <a:lumMod val="40000"/>
              <a:lumOff val="60000"/>
            </a:schemeClr>
          </a:solidFill>
          <a:scene3d>
            <a:camera prst="orthographicFront"/>
            <a:lightRig rig="threePt" dir="t"/>
          </a:scene3d>
          <a:sp3d>
            <a:bevelT/>
          </a:sp3d>
        </p:spPr>
        <p:txBody>
          <a:bodyPr wrap="square" rtlCol="0">
            <a:spAutoFit/>
          </a:bodyPr>
          <a:lstStyle/>
          <a:p>
            <a:pPr algn="ctr"/>
            <a:r>
              <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健康講座（全コース共通）</a:t>
            </a:r>
            <a:r>
              <a:rPr kumimoji="1" lang="en-US" altLang="ja-JP" sz="1400" b="1" dirty="0">
                <a:solidFill>
                  <a:schemeClr val="tx1">
                    <a:lumMod val="75000"/>
                    <a:lumOff val="25000"/>
                  </a:schemeClr>
                </a:solidFill>
                <a:latin typeface="Meiryo UI" panose="020B0604030504040204" pitchFamily="50" charset="-128"/>
                <a:ea typeface="Meiryo UI" panose="020B0604030504040204" pitchFamily="50" charset="-128"/>
              </a:rPr>
              <a:t>P15</a:t>
            </a:r>
            <a:endParaRPr kumimoji="1"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A7663386-099E-71A0-2694-B32A37C093BF}"/>
              </a:ext>
            </a:extLst>
          </p:cNvPr>
          <p:cNvSpPr/>
          <p:nvPr/>
        </p:nvSpPr>
        <p:spPr>
          <a:xfrm>
            <a:off x="4184345" y="836712"/>
            <a:ext cx="64807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Aharoni" panose="02010803020104030203" pitchFamily="2" charset="-79"/>
              </a:rPr>
              <a:t>＋</a:t>
            </a:r>
          </a:p>
        </p:txBody>
      </p:sp>
      <p:pic>
        <p:nvPicPr>
          <p:cNvPr id="11" name="図 10">
            <a:extLst>
              <a:ext uri="{FF2B5EF4-FFF2-40B4-BE49-F238E27FC236}">
                <a16:creationId xmlns:a16="http://schemas.microsoft.com/office/drawing/2014/main" id="{D1C47AFC-8A54-42B5-55B9-E02A92FA3F62}"/>
              </a:ext>
            </a:extLst>
          </p:cNvPr>
          <p:cNvPicPr>
            <a:picLocks noChangeAspect="1"/>
          </p:cNvPicPr>
          <p:nvPr/>
        </p:nvPicPr>
        <p:blipFill rotWithShape="1">
          <a:blip r:embed="rId3"/>
          <a:srcRect r="34074" b="-10251"/>
          <a:stretch/>
        </p:blipFill>
        <p:spPr>
          <a:xfrm>
            <a:off x="2627784" y="6381328"/>
            <a:ext cx="2490724" cy="334542"/>
          </a:xfrm>
          <a:prstGeom prst="rect">
            <a:avLst/>
          </a:prstGeom>
        </p:spPr>
      </p:pic>
      <p:sp>
        <p:nvSpPr>
          <p:cNvPr id="9" name="テキスト ボックス 8">
            <a:extLst>
              <a:ext uri="{FF2B5EF4-FFF2-40B4-BE49-F238E27FC236}">
                <a16:creationId xmlns:a16="http://schemas.microsoft.com/office/drawing/2014/main" id="{AF700820-ADA7-1B2C-BF90-774DE0CEE9F8}"/>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pic>
        <p:nvPicPr>
          <p:cNvPr id="17" name="図 16">
            <a:extLst>
              <a:ext uri="{FF2B5EF4-FFF2-40B4-BE49-F238E27FC236}">
                <a16:creationId xmlns:a16="http://schemas.microsoft.com/office/drawing/2014/main" id="{25BDCB9B-1086-B9AE-892B-22223F660FF6}"/>
              </a:ext>
            </a:extLst>
          </p:cNvPr>
          <p:cNvPicPr>
            <a:picLocks noChangeAspect="1"/>
          </p:cNvPicPr>
          <p:nvPr/>
        </p:nvPicPr>
        <p:blipFill rotWithShape="1">
          <a:blip r:embed="rId3"/>
          <a:srcRect l="63353" t="1" b="-20330"/>
          <a:stretch/>
        </p:blipFill>
        <p:spPr>
          <a:xfrm>
            <a:off x="4987656" y="6381328"/>
            <a:ext cx="1384544" cy="365125"/>
          </a:xfrm>
          <a:prstGeom prst="rect">
            <a:avLst/>
          </a:prstGeom>
        </p:spPr>
      </p:pic>
      <p:pic>
        <p:nvPicPr>
          <p:cNvPr id="25" name="図 24">
            <a:extLst>
              <a:ext uri="{FF2B5EF4-FFF2-40B4-BE49-F238E27FC236}">
                <a16:creationId xmlns:a16="http://schemas.microsoft.com/office/drawing/2014/main" id="{0E973F00-C6F0-FC0E-ADC9-FE591FC31E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315" y="6385083"/>
            <a:ext cx="284277" cy="284277"/>
          </a:xfrm>
          <a:prstGeom prst="rect">
            <a:avLst/>
          </a:prstGeom>
        </p:spPr>
      </p:pic>
      <p:sp>
        <p:nvSpPr>
          <p:cNvPr id="26" name="テキスト ボックス 25">
            <a:extLst>
              <a:ext uri="{FF2B5EF4-FFF2-40B4-BE49-F238E27FC236}">
                <a16:creationId xmlns:a16="http://schemas.microsoft.com/office/drawing/2014/main" id="{E6B3A3A0-5FB6-1017-7F1B-645D3F6F4921}"/>
              </a:ext>
            </a:extLst>
          </p:cNvPr>
          <p:cNvSpPr txBox="1"/>
          <p:nvPr/>
        </p:nvSpPr>
        <p:spPr>
          <a:xfrm>
            <a:off x="854862" y="6416118"/>
            <a:ext cx="2497201" cy="215444"/>
          </a:xfrm>
          <a:prstGeom prst="rect">
            <a:avLst/>
          </a:prstGeom>
          <a:noFill/>
        </p:spPr>
        <p:txBody>
          <a:bodyPr wrap="square" rtlCol="0">
            <a:spAutoFit/>
          </a:bodyPr>
          <a:lstStyle/>
          <a:p>
            <a:r>
              <a:rPr kumimoji="1" lang="ja-JP" altLang="en-US" sz="800" b="1" dirty="0">
                <a:solidFill>
                  <a:srgbClr val="0070C0"/>
                </a:solidFill>
                <a:latin typeface="Meiryo UI" panose="020B0604030504040204" pitchFamily="50" charset="-128"/>
                <a:ea typeface="Meiryo UI" panose="020B0604030504040204" pitchFamily="50" charset="-128"/>
              </a:rPr>
              <a:t>ヘルスツーリズム認証取得プログラム</a:t>
            </a:r>
          </a:p>
        </p:txBody>
      </p:sp>
      <p:pic>
        <p:nvPicPr>
          <p:cNvPr id="8" name="図 7">
            <a:extLst>
              <a:ext uri="{FF2B5EF4-FFF2-40B4-BE49-F238E27FC236}">
                <a16:creationId xmlns:a16="http://schemas.microsoft.com/office/drawing/2014/main" id="{F926A662-559B-6B65-F156-D546FA93AED5}"/>
              </a:ext>
            </a:extLst>
          </p:cNvPr>
          <p:cNvPicPr>
            <a:picLocks noChangeAspect="1"/>
          </p:cNvPicPr>
          <p:nvPr/>
        </p:nvPicPr>
        <p:blipFill>
          <a:blip r:embed="rId5"/>
          <a:stretch>
            <a:fillRect/>
          </a:stretch>
        </p:blipFill>
        <p:spPr>
          <a:xfrm>
            <a:off x="559014" y="1340768"/>
            <a:ext cx="8078932" cy="4982288"/>
          </a:xfrm>
          <a:prstGeom prst="rect">
            <a:avLst/>
          </a:prstGeom>
        </p:spPr>
      </p:pic>
    </p:spTree>
    <p:extLst>
      <p:ext uri="{BB962C8B-B14F-4D97-AF65-F5344CB8AC3E}">
        <p14:creationId xmlns:p14="http://schemas.microsoft.com/office/powerpoint/2010/main" val="3403701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D82A0DF-196C-F797-49C1-127CE054966F}"/>
              </a:ext>
            </a:extLst>
          </p:cNvPr>
          <p:cNvPicPr>
            <a:picLocks noChangeAspect="1"/>
          </p:cNvPicPr>
          <p:nvPr/>
        </p:nvPicPr>
        <p:blipFill>
          <a:blip r:embed="rId2"/>
          <a:stretch>
            <a:fillRect/>
          </a:stretch>
        </p:blipFill>
        <p:spPr>
          <a:xfrm>
            <a:off x="5940152" y="879669"/>
            <a:ext cx="2877395" cy="1093478"/>
          </a:xfrm>
          <a:prstGeom prst="rect">
            <a:avLst/>
          </a:prstGeom>
        </p:spPr>
      </p:pic>
      <p:sp>
        <p:nvSpPr>
          <p:cNvPr id="8" name="六角形 7">
            <a:extLst>
              <a:ext uri="{FF2B5EF4-FFF2-40B4-BE49-F238E27FC236}">
                <a16:creationId xmlns:a16="http://schemas.microsoft.com/office/drawing/2014/main" id="{1583943D-3902-5C66-3D4F-FA7A41341D4C}"/>
              </a:ext>
            </a:extLst>
          </p:cNvPr>
          <p:cNvSpPr/>
          <p:nvPr/>
        </p:nvSpPr>
        <p:spPr>
          <a:xfrm>
            <a:off x="107504" y="116632"/>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F159576-2B0A-4DBE-8A92-C1DA1B6B2D20}"/>
              </a:ext>
            </a:extLst>
          </p:cNvPr>
          <p:cNvSpPr txBox="1"/>
          <p:nvPr/>
        </p:nvSpPr>
        <p:spPr>
          <a:xfrm>
            <a:off x="203445" y="153850"/>
            <a:ext cx="344496" cy="369332"/>
          </a:xfrm>
          <a:prstGeom prst="rect">
            <a:avLst/>
          </a:prstGeom>
          <a:noFill/>
        </p:spPr>
        <p:txBody>
          <a:bodyPr wrap="square" rtlCol="0">
            <a:spAutoFit/>
          </a:bodyPr>
          <a:lstStyle/>
          <a:p>
            <a:r>
              <a:rPr lang="en-US" altLang="ja-JP" b="1" dirty="0">
                <a:solidFill>
                  <a:schemeClr val="bg1"/>
                </a:solidFill>
                <a:latin typeface="Meiryo UI" panose="020B0604030504040204" pitchFamily="50" charset="-128"/>
                <a:ea typeface="Meiryo UI" panose="020B0604030504040204" pitchFamily="50" charset="-128"/>
              </a:rPr>
              <a:t>1</a:t>
            </a:r>
          </a:p>
        </p:txBody>
      </p:sp>
      <p:sp>
        <p:nvSpPr>
          <p:cNvPr id="10" name="テキスト ボックス 9">
            <a:extLst>
              <a:ext uri="{FF2B5EF4-FFF2-40B4-BE49-F238E27FC236}">
                <a16:creationId xmlns:a16="http://schemas.microsoft.com/office/drawing/2014/main" id="{F16813D1-973B-F9B8-9A69-E7C7E177E229}"/>
              </a:ext>
            </a:extLst>
          </p:cNvPr>
          <p:cNvSpPr txBox="1"/>
          <p:nvPr/>
        </p:nvSpPr>
        <p:spPr>
          <a:xfrm>
            <a:off x="611560" y="120294"/>
            <a:ext cx="8532440"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a:t>
            </a:r>
            <a:r>
              <a:rPr lang="en-US" altLang="ja-JP" sz="2200" b="1" dirty="0">
                <a:latin typeface="Meiryo UI" panose="020B0604030504040204" pitchFamily="50" charset="-128"/>
                <a:ea typeface="Meiryo UI" panose="020B0604030504040204" pitchFamily="50" charset="-128"/>
              </a:rPr>
              <a:t>Kyoto Health Resort </a:t>
            </a:r>
            <a:r>
              <a:rPr lang="ja-JP" altLang="en-US" sz="2200" b="1" dirty="0">
                <a:latin typeface="Meiryo UI" panose="020B0604030504040204" pitchFamily="50" charset="-128"/>
                <a:ea typeface="Meiryo UI" panose="020B0604030504040204" pitchFamily="50" charset="-128"/>
              </a:rPr>
              <a:t>京丹後」　健康講座（各コース共通）</a:t>
            </a:r>
            <a:r>
              <a:rPr kumimoji="1" lang="ja-JP" altLang="en-US" sz="2200" b="1" dirty="0">
                <a:latin typeface="Meiryo UI" panose="020B0604030504040204" pitchFamily="50" charset="-128"/>
                <a:ea typeface="Meiryo UI" panose="020B0604030504040204" pitchFamily="50" charset="-128"/>
              </a:rPr>
              <a:t>　　　</a:t>
            </a:r>
          </a:p>
        </p:txBody>
      </p:sp>
      <p:sp>
        <p:nvSpPr>
          <p:cNvPr id="11" name="正方形/長方形 10">
            <a:extLst>
              <a:ext uri="{FF2B5EF4-FFF2-40B4-BE49-F238E27FC236}">
                <a16:creationId xmlns:a16="http://schemas.microsoft.com/office/drawing/2014/main" id="{13E470C0-205C-4F5C-1E6F-26AA54AAD43F}"/>
              </a:ext>
            </a:extLst>
          </p:cNvPr>
          <p:cNvSpPr/>
          <p:nvPr/>
        </p:nvSpPr>
        <p:spPr>
          <a:xfrm>
            <a:off x="3247" y="1911861"/>
            <a:ext cx="5459835" cy="259725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70AA41CC-270A-328D-76F0-B6A916528179}"/>
              </a:ext>
            </a:extLst>
          </p:cNvPr>
          <p:cNvSpPr/>
          <p:nvPr/>
        </p:nvSpPr>
        <p:spPr>
          <a:xfrm>
            <a:off x="3248" y="1628800"/>
            <a:ext cx="1728192" cy="2880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　プログラムのイメージ</a:t>
            </a:r>
            <a:endParaRPr kumimoji="1" lang="ja-JP" altLang="en-US" sz="1200" dirty="0">
              <a:latin typeface="Meiryo UI" panose="020B0604030504040204" pitchFamily="50" charset="-128"/>
              <a:ea typeface="Meiryo UI" panose="020B0604030504040204" pitchFamily="50" charset="-128"/>
            </a:endParaRPr>
          </a:p>
        </p:txBody>
      </p:sp>
      <p:pic>
        <p:nvPicPr>
          <p:cNvPr id="21" name="Picture 13" descr="C:\Users\JPH40\AppData\Local\Microsoft\Windows\INetCache\Content.Word\DSC_0154.jpg">
            <a:extLst>
              <a:ext uri="{FF2B5EF4-FFF2-40B4-BE49-F238E27FC236}">
                <a16:creationId xmlns:a16="http://schemas.microsoft.com/office/drawing/2014/main" id="{ED73B361-69D5-FC21-6AAF-CD86D582D260}"/>
              </a:ext>
            </a:extLst>
          </p:cNvPr>
          <p:cNvPicPr/>
          <p:nvPr/>
        </p:nvPicPr>
        <p:blipFill rotWithShape="1">
          <a:blip r:embed="rId3"/>
          <a:srcRect l="25996" t="23198" r="29996" b="14076"/>
          <a:stretch/>
        </p:blipFill>
        <p:spPr>
          <a:xfrm>
            <a:off x="42158" y="2005766"/>
            <a:ext cx="1301942" cy="1245954"/>
          </a:xfrm>
          <a:prstGeom prst="rect">
            <a:avLst/>
          </a:prstGeom>
          <a:noFill/>
          <a:ln>
            <a:noFill/>
          </a:ln>
        </p:spPr>
      </p:pic>
      <p:sp>
        <p:nvSpPr>
          <p:cNvPr id="7" name="テキスト ボックス 6">
            <a:extLst>
              <a:ext uri="{FF2B5EF4-FFF2-40B4-BE49-F238E27FC236}">
                <a16:creationId xmlns:a16="http://schemas.microsoft.com/office/drawing/2014/main" id="{755DFBED-4DEB-01F2-A0C7-34E23A904C0F}"/>
              </a:ext>
            </a:extLst>
          </p:cNvPr>
          <p:cNvSpPr txBox="1"/>
          <p:nvPr/>
        </p:nvSpPr>
        <p:spPr>
          <a:xfrm>
            <a:off x="22908" y="764704"/>
            <a:ext cx="6026747" cy="738664"/>
          </a:xfrm>
          <a:prstGeom prst="rect">
            <a:avLst/>
          </a:prstGeom>
          <a:noFill/>
        </p:spPr>
        <p:txBody>
          <a:bodyPr wrap="square">
            <a:spAutoFit/>
          </a:bodyPr>
          <a:lstStyle/>
          <a:p>
            <a:pPr algn="l" fontAlgn="base" latinLnBrk="1"/>
            <a:r>
              <a:rPr lang="ja-JP" altLang="en-US" sz="1400" b="0" i="0" dirty="0">
                <a:effectLst/>
                <a:latin typeface="Meiryo UI" panose="020B0604030504040204" pitchFamily="50" charset="-128"/>
                <a:ea typeface="Meiryo UI" panose="020B0604030504040204" pitchFamily="50" charset="-128"/>
              </a:rPr>
              <a:t>各プログラム体験前にオリエンテーションとして健康講座をセットいたします。</a:t>
            </a:r>
            <a:endParaRPr lang="en-US" altLang="ja-JP" sz="1400" b="0" i="0" dirty="0">
              <a:effectLst/>
              <a:latin typeface="Meiryo UI" panose="020B0604030504040204" pitchFamily="50" charset="-128"/>
              <a:ea typeface="Meiryo UI" panose="020B0604030504040204" pitchFamily="50" charset="-128"/>
            </a:endParaRPr>
          </a:p>
          <a:p>
            <a:pPr algn="l" fontAlgn="base" latinLnBrk="1"/>
            <a:r>
              <a:rPr lang="ja-JP" altLang="en-US" sz="1400" dirty="0">
                <a:latin typeface="Meiryo UI" panose="020B0604030504040204" pitchFamily="50" charset="-128"/>
                <a:ea typeface="Meiryo UI" panose="020B0604030504040204" pitchFamily="50" charset="-128"/>
              </a:rPr>
              <a:t>内容は企業様のご要望に応じ特定の健康課題にフォーカスしてアレンジすることも</a:t>
            </a:r>
            <a:endParaRPr lang="en-US" altLang="ja-JP" sz="1400" dirty="0">
              <a:latin typeface="Meiryo UI" panose="020B0604030504040204" pitchFamily="50" charset="-128"/>
              <a:ea typeface="Meiryo UI" panose="020B0604030504040204" pitchFamily="50" charset="-128"/>
            </a:endParaRPr>
          </a:p>
          <a:p>
            <a:pPr algn="l" fontAlgn="base" latinLnBrk="1"/>
            <a:r>
              <a:rPr lang="ja-JP" altLang="en-US" sz="1400" dirty="0">
                <a:latin typeface="Meiryo UI" panose="020B0604030504040204" pitchFamily="50" charset="-128"/>
                <a:ea typeface="Meiryo UI" panose="020B0604030504040204" pitchFamily="50" charset="-128"/>
              </a:rPr>
              <a:t>可能ですのでご相談下さい。</a:t>
            </a:r>
            <a:endParaRPr lang="ja-JP" altLang="en-US" sz="1400" b="0" i="0" dirty="0">
              <a:effectLst/>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9859A940-0293-6122-4CA2-1E1BF4B8378E}"/>
              </a:ext>
            </a:extLst>
          </p:cNvPr>
          <p:cNvPicPr>
            <a:picLocks noChangeAspect="1"/>
          </p:cNvPicPr>
          <p:nvPr/>
        </p:nvPicPr>
        <p:blipFill>
          <a:blip r:embed="rId4"/>
          <a:stretch>
            <a:fillRect/>
          </a:stretch>
        </p:blipFill>
        <p:spPr>
          <a:xfrm>
            <a:off x="7256451" y="2027962"/>
            <a:ext cx="1780045" cy="2307666"/>
          </a:xfrm>
          <a:prstGeom prst="rect">
            <a:avLst/>
          </a:prstGeom>
        </p:spPr>
      </p:pic>
      <p:pic>
        <p:nvPicPr>
          <p:cNvPr id="13" name="図 12">
            <a:extLst>
              <a:ext uri="{FF2B5EF4-FFF2-40B4-BE49-F238E27FC236}">
                <a16:creationId xmlns:a16="http://schemas.microsoft.com/office/drawing/2014/main" id="{38429C9C-8033-FE54-4801-9261B16BCE71}"/>
              </a:ext>
            </a:extLst>
          </p:cNvPr>
          <p:cNvPicPr>
            <a:picLocks noChangeAspect="1"/>
          </p:cNvPicPr>
          <p:nvPr/>
        </p:nvPicPr>
        <p:blipFill>
          <a:blip r:embed="rId5"/>
          <a:stretch>
            <a:fillRect/>
          </a:stretch>
        </p:blipFill>
        <p:spPr>
          <a:xfrm>
            <a:off x="5567978" y="2137593"/>
            <a:ext cx="1688473" cy="2128327"/>
          </a:xfrm>
          <a:prstGeom prst="rect">
            <a:avLst/>
          </a:prstGeom>
        </p:spPr>
      </p:pic>
      <p:pic>
        <p:nvPicPr>
          <p:cNvPr id="22" name="図 21">
            <a:extLst>
              <a:ext uri="{FF2B5EF4-FFF2-40B4-BE49-F238E27FC236}">
                <a16:creationId xmlns:a16="http://schemas.microsoft.com/office/drawing/2014/main" id="{16BEB819-EC37-4E77-F5DE-A3DB8A27B80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72719" y="1995705"/>
            <a:ext cx="1644629" cy="1233471"/>
          </a:xfrm>
          <a:prstGeom prst="rect">
            <a:avLst/>
          </a:prstGeom>
        </p:spPr>
      </p:pic>
      <p:sp>
        <p:nvSpPr>
          <p:cNvPr id="28" name="テキスト ボックス 27">
            <a:extLst>
              <a:ext uri="{FF2B5EF4-FFF2-40B4-BE49-F238E27FC236}">
                <a16:creationId xmlns:a16="http://schemas.microsoft.com/office/drawing/2014/main" id="{1F3F04D2-B9FA-38CF-6DC2-C1F45EA86614}"/>
              </a:ext>
            </a:extLst>
          </p:cNvPr>
          <p:cNvSpPr txBox="1"/>
          <p:nvPr/>
        </p:nvSpPr>
        <p:spPr>
          <a:xfrm>
            <a:off x="96144" y="4653136"/>
            <a:ext cx="6996136" cy="1815882"/>
          </a:xfrm>
          <a:prstGeom prst="rect">
            <a:avLst/>
          </a:prstGeom>
          <a:noFill/>
          <a:ln>
            <a:solidFill>
              <a:schemeClr val="tx1"/>
            </a:solidFill>
            <a:prstDash val="sysDash"/>
          </a:ln>
        </p:spPr>
        <p:txBody>
          <a:bodyPr wrap="square" rtlCol="0">
            <a:spAutoFit/>
          </a:bodyPr>
          <a:lstStyle/>
          <a:p>
            <a:r>
              <a:rPr kumimoji="1" lang="ja-JP" altLang="en-US" sz="1400" b="1" u="sng" dirty="0">
                <a:solidFill>
                  <a:srgbClr val="002060"/>
                </a:solidFill>
                <a:latin typeface="BIZ UDPゴシック" panose="020B0400000000000000" pitchFamily="50" charset="-128"/>
                <a:ea typeface="BIZ UDPゴシック" panose="020B0400000000000000" pitchFamily="50" charset="-128"/>
              </a:rPr>
              <a:t>オリエンテーション（健康講座）の概要</a:t>
            </a:r>
            <a:endParaRPr kumimoji="1" lang="en-US" altLang="ja-JP" sz="1400" b="1" u="sng" dirty="0">
              <a:solidFill>
                <a:srgbClr val="002060"/>
              </a:solidFill>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☑プログラム体験に先立ち目的の説明</a:t>
            </a:r>
            <a:endParaRPr kumimoji="1"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☑健康チェックシートの記入と測定（セルフエフィカシー・</a:t>
            </a:r>
            <a:r>
              <a:rPr lang="en-US" altLang="ja-JP" sz="1400" dirty="0">
                <a:latin typeface="BIZ UDPゴシック" panose="020B0400000000000000" pitchFamily="50" charset="-128"/>
                <a:ea typeface="BIZ UDPゴシック" panose="020B0400000000000000" pitchFamily="50" charset="-128"/>
              </a:rPr>
              <a:t>POMS</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VAS</a:t>
            </a:r>
            <a:r>
              <a:rPr lang="ja-JP" altLang="en-US" sz="1400" dirty="0">
                <a:latin typeface="BIZ UDPゴシック" panose="020B0400000000000000" pitchFamily="50" charset="-128"/>
                <a:ea typeface="BIZ UDPゴシック" panose="020B0400000000000000" pitchFamily="50" charset="-128"/>
              </a:rPr>
              <a:t>・アミラーゼ・血圧）</a:t>
            </a:r>
            <a:endParaRPr kumimoji="1"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☑スタッフ紹介</a:t>
            </a:r>
            <a:endParaRPr kumimoji="1" lang="en-US" altLang="ja-JP" sz="1400"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☑参加者自己紹介</a:t>
            </a:r>
            <a:endParaRPr kumimoji="1"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☑体験プログラム（コース）の説明</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☑健康ミニ講座（ヘルスツーリズムの期待出来る効果について）</a:t>
            </a:r>
            <a:endParaRPr lang="en-US" altLang="ja-JP" sz="1100" dirty="0">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E276E844-C922-BE80-36DB-A4C8A200856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64175" t="30050" r="19288" b="50000"/>
          <a:stretch/>
        </p:blipFill>
        <p:spPr>
          <a:xfrm>
            <a:off x="3066923" y="1990552"/>
            <a:ext cx="1374698" cy="1243775"/>
          </a:xfrm>
          <a:prstGeom prst="rect">
            <a:avLst/>
          </a:prstGeom>
        </p:spPr>
      </p:pic>
      <p:pic>
        <p:nvPicPr>
          <p:cNvPr id="32" name="図 31">
            <a:extLst>
              <a:ext uri="{FF2B5EF4-FFF2-40B4-BE49-F238E27FC236}">
                <a16:creationId xmlns:a16="http://schemas.microsoft.com/office/drawing/2014/main" id="{AE5D3C8B-B7D3-9D6B-A915-67DCD361632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975" t="42049" r="40478" b="28895"/>
          <a:stretch/>
        </p:blipFill>
        <p:spPr>
          <a:xfrm>
            <a:off x="4571696" y="1986997"/>
            <a:ext cx="745563" cy="1250884"/>
          </a:xfrm>
          <a:prstGeom prst="rect">
            <a:avLst/>
          </a:prstGeom>
        </p:spPr>
      </p:pic>
      <p:pic>
        <p:nvPicPr>
          <p:cNvPr id="34" name="図 33">
            <a:extLst>
              <a:ext uri="{FF2B5EF4-FFF2-40B4-BE49-F238E27FC236}">
                <a16:creationId xmlns:a16="http://schemas.microsoft.com/office/drawing/2014/main" id="{A1AEBC87-E156-A439-6EED-701EF060CC4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6075" t="50059" r="27663"/>
          <a:stretch/>
        </p:blipFill>
        <p:spPr>
          <a:xfrm>
            <a:off x="155703" y="3490959"/>
            <a:ext cx="1091480" cy="785510"/>
          </a:xfrm>
          <a:prstGeom prst="rect">
            <a:avLst/>
          </a:prstGeom>
        </p:spPr>
      </p:pic>
      <p:pic>
        <p:nvPicPr>
          <p:cNvPr id="36" name="図 35">
            <a:extLst>
              <a:ext uri="{FF2B5EF4-FFF2-40B4-BE49-F238E27FC236}">
                <a16:creationId xmlns:a16="http://schemas.microsoft.com/office/drawing/2014/main" id="{59BB0727-B955-8201-0724-5DAE4542472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38250" b="28100"/>
          <a:stretch/>
        </p:blipFill>
        <p:spPr>
          <a:xfrm>
            <a:off x="1299631" y="3479303"/>
            <a:ext cx="3204916" cy="808823"/>
          </a:xfrm>
          <a:prstGeom prst="rect">
            <a:avLst/>
          </a:prstGeom>
        </p:spPr>
      </p:pic>
      <p:pic>
        <p:nvPicPr>
          <p:cNvPr id="37" name="Picture 2" descr="ひらめいた人のイラスト（男性）">
            <a:extLst>
              <a:ext uri="{FF2B5EF4-FFF2-40B4-BE49-F238E27FC236}">
                <a16:creationId xmlns:a16="http://schemas.microsoft.com/office/drawing/2014/main" id="{B3CFFE48-0950-F14B-39E5-AE0FC40D480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39455" y="3522903"/>
            <a:ext cx="579045" cy="685263"/>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a:extLst>
              <a:ext uri="{FF2B5EF4-FFF2-40B4-BE49-F238E27FC236}">
                <a16:creationId xmlns:a16="http://schemas.microsoft.com/office/drawing/2014/main" id="{692B02AF-607B-4E87-2A76-A8935DDAC1D0}"/>
              </a:ext>
            </a:extLst>
          </p:cNvPr>
          <p:cNvSpPr txBox="1"/>
          <p:nvPr/>
        </p:nvSpPr>
        <p:spPr>
          <a:xfrm>
            <a:off x="1810846" y="1661150"/>
            <a:ext cx="3481563" cy="230832"/>
          </a:xfrm>
          <a:prstGeom prst="rect">
            <a:avLst/>
          </a:prstGeom>
          <a:noFill/>
        </p:spPr>
        <p:txBody>
          <a:bodyPr wrap="square" rtlCol="0">
            <a:spAutoFit/>
          </a:bodyPr>
          <a:lstStyle/>
          <a:p>
            <a:r>
              <a:rPr lang="ja-JP" altLang="en-US" sz="900" dirty="0">
                <a:latin typeface="BIZ UDPゴシック" panose="020B0400000000000000" pitchFamily="50" charset="-128"/>
                <a:ea typeface="BIZ UDPゴシック" panose="020B0400000000000000" pitchFamily="50" charset="-128"/>
              </a:rPr>
              <a:t>健康行動を獲得するための基本的な知識を学びます</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DBDC5BC0-8916-15F7-187B-5F9CDEC8058D}"/>
              </a:ext>
            </a:extLst>
          </p:cNvPr>
          <p:cNvSpPr>
            <a:spLocks noGrp="1"/>
          </p:cNvSpPr>
          <p:nvPr>
            <p:ph type="sldNum" sz="quarter" idx="12"/>
          </p:nvPr>
        </p:nvSpPr>
        <p:spPr>
          <a:xfrm>
            <a:off x="7084660" y="6609045"/>
            <a:ext cx="2057400" cy="365125"/>
          </a:xfrm>
        </p:spPr>
        <p:txBody>
          <a:bodyPr/>
          <a:lstStyle/>
          <a:p>
            <a:fld id="{F86A5EC8-DED8-4501-B4E3-7C7D0EBF1D96}" type="slidenum">
              <a:rPr kumimoji="1" lang="ja-JP" altLang="en-US" sz="1200" smtClean="0"/>
              <a:t>15</a:t>
            </a:fld>
            <a:endParaRPr kumimoji="1" lang="ja-JP" altLang="en-US" sz="1200" dirty="0"/>
          </a:p>
        </p:txBody>
      </p:sp>
      <p:sp>
        <p:nvSpPr>
          <p:cNvPr id="6" name="テキスト ボックス 5">
            <a:extLst>
              <a:ext uri="{FF2B5EF4-FFF2-40B4-BE49-F238E27FC236}">
                <a16:creationId xmlns:a16="http://schemas.microsoft.com/office/drawing/2014/main" id="{3397C10D-AFD8-AE34-146B-80D73564FC7E}"/>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2" name="テキスト ボックス 1">
            <a:extLst>
              <a:ext uri="{FF2B5EF4-FFF2-40B4-BE49-F238E27FC236}">
                <a16:creationId xmlns:a16="http://schemas.microsoft.com/office/drawing/2014/main" id="{4AFD4FC7-635F-6445-8A11-350220B8B196}"/>
              </a:ext>
            </a:extLst>
          </p:cNvPr>
          <p:cNvSpPr txBox="1"/>
          <p:nvPr/>
        </p:nvSpPr>
        <p:spPr>
          <a:xfrm>
            <a:off x="35496" y="3232856"/>
            <a:ext cx="1071193" cy="215444"/>
          </a:xfrm>
          <a:prstGeom prst="rect">
            <a:avLst/>
          </a:prstGeom>
          <a:noFill/>
        </p:spPr>
        <p:txBody>
          <a:bodyPr wrap="square" rtlCol="0">
            <a:spAutoFit/>
          </a:bodyPr>
          <a:lstStyle/>
          <a:p>
            <a:r>
              <a:rPr kumimoji="1" lang="ja-JP" altLang="en-US" sz="800" dirty="0">
                <a:solidFill>
                  <a:schemeClr val="bg1"/>
                </a:solidFill>
                <a:latin typeface="Meiryo UI" panose="020B0604030504040204" pitchFamily="50" charset="-128"/>
                <a:ea typeface="Meiryo UI" panose="020B0604030504040204" pitchFamily="50" charset="-128"/>
              </a:rPr>
              <a:t>目的の説明</a:t>
            </a:r>
          </a:p>
        </p:txBody>
      </p:sp>
      <p:sp>
        <p:nvSpPr>
          <p:cNvPr id="14" name="テキスト ボックス 13">
            <a:extLst>
              <a:ext uri="{FF2B5EF4-FFF2-40B4-BE49-F238E27FC236}">
                <a16:creationId xmlns:a16="http://schemas.microsoft.com/office/drawing/2014/main" id="{671D1A09-EB0D-5C6C-4083-391BEED70A86}"/>
              </a:ext>
            </a:extLst>
          </p:cNvPr>
          <p:cNvSpPr txBox="1"/>
          <p:nvPr/>
        </p:nvSpPr>
        <p:spPr>
          <a:xfrm>
            <a:off x="1340567" y="3232856"/>
            <a:ext cx="1071193" cy="215444"/>
          </a:xfrm>
          <a:prstGeom prst="rect">
            <a:avLst/>
          </a:prstGeom>
          <a:noFill/>
        </p:spPr>
        <p:txBody>
          <a:bodyPr wrap="square" rtlCol="0">
            <a:spAutoFit/>
          </a:bodyPr>
          <a:lstStyle/>
          <a:p>
            <a:r>
              <a:rPr kumimoji="1" lang="ja-JP" altLang="en-US" sz="800" dirty="0">
                <a:solidFill>
                  <a:schemeClr val="bg1"/>
                </a:solidFill>
                <a:latin typeface="Meiryo UI" panose="020B0604030504040204" pitchFamily="50" charset="-128"/>
                <a:ea typeface="Meiryo UI" panose="020B0604030504040204" pitchFamily="50" charset="-128"/>
              </a:rPr>
              <a:t>健康チェックシート</a:t>
            </a:r>
          </a:p>
        </p:txBody>
      </p:sp>
      <p:sp>
        <p:nvSpPr>
          <p:cNvPr id="15" name="テキスト ボックス 14">
            <a:extLst>
              <a:ext uri="{FF2B5EF4-FFF2-40B4-BE49-F238E27FC236}">
                <a16:creationId xmlns:a16="http://schemas.microsoft.com/office/drawing/2014/main" id="{37F60F74-74E1-A49D-7428-F71218D6C280}"/>
              </a:ext>
            </a:extLst>
          </p:cNvPr>
          <p:cNvSpPr txBox="1"/>
          <p:nvPr/>
        </p:nvSpPr>
        <p:spPr>
          <a:xfrm>
            <a:off x="4499992" y="3232856"/>
            <a:ext cx="1071193" cy="215444"/>
          </a:xfrm>
          <a:prstGeom prst="rect">
            <a:avLst/>
          </a:prstGeom>
          <a:noFill/>
        </p:spPr>
        <p:txBody>
          <a:bodyPr wrap="square" rtlCol="0">
            <a:spAutoFit/>
          </a:bodyPr>
          <a:lstStyle/>
          <a:p>
            <a:r>
              <a:rPr kumimoji="1" lang="ja-JP" altLang="en-US" sz="800" dirty="0">
                <a:solidFill>
                  <a:schemeClr val="bg1"/>
                </a:solidFill>
                <a:latin typeface="Meiryo UI" panose="020B0604030504040204" pitchFamily="50" charset="-128"/>
                <a:ea typeface="Meiryo UI" panose="020B0604030504040204" pitchFamily="50" charset="-128"/>
              </a:rPr>
              <a:t>アミラーゼ測定</a:t>
            </a:r>
          </a:p>
        </p:txBody>
      </p:sp>
      <p:sp>
        <p:nvSpPr>
          <p:cNvPr id="16" name="テキスト ボックス 15">
            <a:extLst>
              <a:ext uri="{FF2B5EF4-FFF2-40B4-BE49-F238E27FC236}">
                <a16:creationId xmlns:a16="http://schemas.microsoft.com/office/drawing/2014/main" id="{2C78311A-A83D-DD12-DFD8-15F271285767}"/>
              </a:ext>
            </a:extLst>
          </p:cNvPr>
          <p:cNvSpPr txBox="1"/>
          <p:nvPr/>
        </p:nvSpPr>
        <p:spPr>
          <a:xfrm>
            <a:off x="3273526" y="3217946"/>
            <a:ext cx="1071193" cy="215444"/>
          </a:xfrm>
          <a:prstGeom prst="rect">
            <a:avLst/>
          </a:prstGeom>
          <a:noFill/>
        </p:spPr>
        <p:txBody>
          <a:bodyPr wrap="square" rtlCol="0">
            <a:spAutoFit/>
          </a:bodyPr>
          <a:lstStyle/>
          <a:p>
            <a:r>
              <a:rPr lang="ja-JP" altLang="en-US" sz="800" dirty="0">
                <a:solidFill>
                  <a:schemeClr val="bg1"/>
                </a:solidFill>
                <a:latin typeface="Meiryo UI" panose="020B0604030504040204" pitchFamily="50" charset="-128"/>
                <a:ea typeface="Meiryo UI" panose="020B0604030504040204" pitchFamily="50" charset="-128"/>
              </a:rPr>
              <a:t>血圧</a:t>
            </a:r>
            <a:r>
              <a:rPr kumimoji="1" lang="ja-JP" altLang="en-US" sz="800" dirty="0">
                <a:solidFill>
                  <a:schemeClr val="bg1"/>
                </a:solidFill>
                <a:latin typeface="Meiryo UI" panose="020B0604030504040204" pitchFamily="50" charset="-128"/>
                <a:ea typeface="Meiryo UI" panose="020B0604030504040204" pitchFamily="50" charset="-128"/>
              </a:rPr>
              <a:t>測定</a:t>
            </a:r>
          </a:p>
        </p:txBody>
      </p:sp>
      <p:sp>
        <p:nvSpPr>
          <p:cNvPr id="17" name="テキスト ボックス 16">
            <a:extLst>
              <a:ext uri="{FF2B5EF4-FFF2-40B4-BE49-F238E27FC236}">
                <a16:creationId xmlns:a16="http://schemas.microsoft.com/office/drawing/2014/main" id="{8FDEE22B-373A-77CF-768F-D2909E84CF04}"/>
              </a:ext>
            </a:extLst>
          </p:cNvPr>
          <p:cNvSpPr txBox="1"/>
          <p:nvPr/>
        </p:nvSpPr>
        <p:spPr>
          <a:xfrm>
            <a:off x="139752" y="4268826"/>
            <a:ext cx="1071193" cy="215444"/>
          </a:xfrm>
          <a:prstGeom prst="rect">
            <a:avLst/>
          </a:prstGeom>
          <a:noFill/>
        </p:spPr>
        <p:txBody>
          <a:bodyPr wrap="square" rtlCol="0">
            <a:spAutoFit/>
          </a:bodyPr>
          <a:lstStyle/>
          <a:p>
            <a:pPr algn="ctr"/>
            <a:r>
              <a:rPr lang="ja-JP" altLang="en-US" sz="800" dirty="0">
                <a:solidFill>
                  <a:schemeClr val="bg1"/>
                </a:solidFill>
                <a:latin typeface="Meiryo UI" panose="020B0604030504040204" pitchFamily="50" charset="-128"/>
                <a:ea typeface="Meiryo UI" panose="020B0604030504040204" pitchFamily="50" charset="-128"/>
              </a:rPr>
              <a:t>テーピング講座</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26F2067F-AE22-17B7-5C6A-D348199706DD}"/>
              </a:ext>
            </a:extLst>
          </p:cNvPr>
          <p:cNvSpPr txBox="1"/>
          <p:nvPr/>
        </p:nvSpPr>
        <p:spPr>
          <a:xfrm>
            <a:off x="2267744" y="4263856"/>
            <a:ext cx="1071193" cy="215444"/>
          </a:xfrm>
          <a:prstGeom prst="rect">
            <a:avLst/>
          </a:prstGeom>
          <a:noFill/>
        </p:spPr>
        <p:txBody>
          <a:bodyPr wrap="square" rtlCol="0">
            <a:spAutoFit/>
          </a:bodyPr>
          <a:lstStyle/>
          <a:p>
            <a:pPr algn="ctr"/>
            <a:r>
              <a:rPr lang="ja-JP" altLang="en-US" sz="800" dirty="0">
                <a:solidFill>
                  <a:schemeClr val="bg1"/>
                </a:solidFill>
                <a:latin typeface="Meiryo UI" panose="020B0604030504040204" pitchFamily="50" charset="-128"/>
                <a:ea typeface="Meiryo UI" panose="020B0604030504040204" pitchFamily="50" charset="-128"/>
              </a:rPr>
              <a:t>健康ミニ講座</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56E79B2A-C570-DD08-3CCD-39310319D845}"/>
              </a:ext>
            </a:extLst>
          </p:cNvPr>
          <p:cNvPicPr>
            <a:picLocks noChangeAspect="1"/>
          </p:cNvPicPr>
          <p:nvPr/>
        </p:nvPicPr>
        <p:blipFill>
          <a:blip r:embed="rId12"/>
          <a:stretch>
            <a:fillRect/>
          </a:stretch>
        </p:blipFill>
        <p:spPr>
          <a:xfrm rot="20215246">
            <a:off x="6816028" y="3726946"/>
            <a:ext cx="1607041" cy="2225134"/>
          </a:xfrm>
          <a:prstGeom prst="rect">
            <a:avLst/>
          </a:prstGeom>
          <a:ln>
            <a:noFill/>
          </a:ln>
        </p:spPr>
      </p:pic>
      <p:sp>
        <p:nvSpPr>
          <p:cNvPr id="20" name="テキスト ボックス 19">
            <a:extLst>
              <a:ext uri="{FF2B5EF4-FFF2-40B4-BE49-F238E27FC236}">
                <a16:creationId xmlns:a16="http://schemas.microsoft.com/office/drawing/2014/main" id="{F13DEECB-E9DC-09B1-F06D-D5CDD9631BF3}"/>
              </a:ext>
            </a:extLst>
          </p:cNvPr>
          <p:cNvSpPr txBox="1"/>
          <p:nvPr/>
        </p:nvSpPr>
        <p:spPr>
          <a:xfrm>
            <a:off x="7208529" y="6106027"/>
            <a:ext cx="1780045" cy="400110"/>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自宅に戻ってからも読み返せる</a:t>
            </a:r>
            <a:endParaRPr kumimoji="1"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テキスト付きを配布します</a:t>
            </a:r>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89153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D82A0DF-196C-F797-49C1-127CE054966F}"/>
              </a:ext>
            </a:extLst>
          </p:cNvPr>
          <p:cNvPicPr>
            <a:picLocks noChangeAspect="1"/>
          </p:cNvPicPr>
          <p:nvPr/>
        </p:nvPicPr>
        <p:blipFill>
          <a:blip r:embed="rId2"/>
          <a:stretch>
            <a:fillRect/>
          </a:stretch>
        </p:blipFill>
        <p:spPr>
          <a:xfrm>
            <a:off x="6012160" y="840688"/>
            <a:ext cx="3165135" cy="1202826"/>
          </a:xfrm>
          <a:prstGeom prst="rect">
            <a:avLst/>
          </a:prstGeom>
        </p:spPr>
      </p:pic>
      <p:sp>
        <p:nvSpPr>
          <p:cNvPr id="8" name="六角形 7">
            <a:extLst>
              <a:ext uri="{FF2B5EF4-FFF2-40B4-BE49-F238E27FC236}">
                <a16:creationId xmlns:a16="http://schemas.microsoft.com/office/drawing/2014/main" id="{1583943D-3902-5C66-3D4F-FA7A41341D4C}"/>
              </a:ext>
            </a:extLst>
          </p:cNvPr>
          <p:cNvSpPr/>
          <p:nvPr/>
        </p:nvSpPr>
        <p:spPr>
          <a:xfrm>
            <a:off x="107504" y="125021"/>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F159576-2B0A-4DBE-8A92-C1DA1B6B2D20}"/>
              </a:ext>
            </a:extLst>
          </p:cNvPr>
          <p:cNvSpPr txBox="1"/>
          <p:nvPr/>
        </p:nvSpPr>
        <p:spPr>
          <a:xfrm>
            <a:off x="179512" y="145461"/>
            <a:ext cx="288032"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2</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F16813D1-973B-F9B8-9A69-E7C7E177E229}"/>
              </a:ext>
            </a:extLst>
          </p:cNvPr>
          <p:cNvSpPr txBox="1"/>
          <p:nvPr/>
        </p:nvSpPr>
        <p:spPr>
          <a:xfrm>
            <a:off x="683568" y="120294"/>
            <a:ext cx="8460432" cy="430887"/>
          </a:xfrm>
          <a:prstGeom prst="rect">
            <a:avLst/>
          </a:prstGeom>
          <a:noFill/>
        </p:spPr>
        <p:txBody>
          <a:bodyPr wrap="square" rtlCol="0">
            <a:spAutoFit/>
          </a:bodyPr>
          <a:lstStyle/>
          <a:p>
            <a:r>
              <a:rPr lang="en-US" altLang="ja-JP" sz="2200" b="1" dirty="0">
                <a:latin typeface="Meiryo UI" panose="020B0604030504040204" pitchFamily="50" charset="-128"/>
                <a:ea typeface="Meiryo UI" panose="020B0604030504040204" pitchFamily="50" charset="-128"/>
              </a:rPr>
              <a:t>Kyoto Health Resort </a:t>
            </a:r>
            <a:r>
              <a:rPr lang="ja-JP" altLang="en-US" sz="2200" b="1" dirty="0">
                <a:latin typeface="Meiryo UI" panose="020B0604030504040204" pitchFamily="50" charset="-128"/>
                <a:ea typeface="Meiryo UI" panose="020B0604030504040204" pitchFamily="50" charset="-128"/>
              </a:rPr>
              <a:t>京丹後　百寿健康ウォーキング</a:t>
            </a:r>
            <a:r>
              <a:rPr kumimoji="1" lang="ja-JP" altLang="en-US" sz="2200" b="1" dirty="0">
                <a:latin typeface="Meiryo UI" panose="020B0604030504040204" pitchFamily="50" charset="-128"/>
                <a:ea typeface="Meiryo UI" panose="020B0604030504040204" pitchFamily="50" charset="-128"/>
              </a:rPr>
              <a:t>　　</a:t>
            </a:r>
          </a:p>
        </p:txBody>
      </p:sp>
      <p:sp>
        <p:nvSpPr>
          <p:cNvPr id="12" name="テキスト ボックス 11">
            <a:extLst>
              <a:ext uri="{FF2B5EF4-FFF2-40B4-BE49-F238E27FC236}">
                <a16:creationId xmlns:a16="http://schemas.microsoft.com/office/drawing/2014/main" id="{02ACB6E2-F69B-55C2-9ECF-A62D4217608C}"/>
              </a:ext>
            </a:extLst>
          </p:cNvPr>
          <p:cNvSpPr txBox="1"/>
          <p:nvPr/>
        </p:nvSpPr>
        <p:spPr>
          <a:xfrm>
            <a:off x="35496" y="658211"/>
            <a:ext cx="6120681" cy="692497"/>
          </a:xfrm>
          <a:prstGeom prst="rect">
            <a:avLst/>
          </a:prstGeom>
          <a:noFill/>
        </p:spPr>
        <p:txBody>
          <a:bodyPr wrap="square" rtlCol="0">
            <a:spAutoFit/>
          </a:bodyPr>
          <a:lstStyle/>
          <a:p>
            <a:pPr algn="just"/>
            <a:r>
              <a:rPr kumimoji="1" lang="ja-JP" altLang="en-US" sz="1300" dirty="0">
                <a:latin typeface="Meiryo UI" panose="020B0604030504040204" pitchFamily="50" charset="-128"/>
                <a:ea typeface="Meiryo UI" panose="020B0604030504040204" pitchFamily="50" charset="-128"/>
              </a:rPr>
              <a:t>百寿者が多いことで知られる京丹後で運動・栄養・休養のプログラムを通じ長寿の秘訣を体感します。ノスタルジックな宇川／中浜地区での健康ウォーキングの後は「まごわやさしい</a:t>
            </a:r>
            <a:r>
              <a:rPr lang="ja-JP" altLang="en-US" sz="1300" dirty="0">
                <a:latin typeface="Meiryo UI" panose="020B0604030504040204" pitchFamily="50" charset="-128"/>
                <a:ea typeface="Meiryo UI" panose="020B0604030504040204" pitchFamily="50" charset="-128"/>
              </a:rPr>
              <a:t>」の栄養バランスで作られた健康メニューの昼食</a:t>
            </a:r>
            <a:r>
              <a:rPr kumimoji="1" lang="ja-JP" altLang="en-US" sz="1300" dirty="0">
                <a:latin typeface="Meiryo UI" panose="020B0604030504040204" pitchFamily="50" charset="-128"/>
                <a:ea typeface="Meiryo UI" panose="020B0604030504040204" pitchFamily="50" charset="-128"/>
              </a:rPr>
              <a:t>、最後は美肌の湯も堪能していただきます。</a:t>
            </a:r>
          </a:p>
        </p:txBody>
      </p:sp>
      <p:sp>
        <p:nvSpPr>
          <p:cNvPr id="15" name="正方形/長方形 14">
            <a:extLst>
              <a:ext uri="{FF2B5EF4-FFF2-40B4-BE49-F238E27FC236}">
                <a16:creationId xmlns:a16="http://schemas.microsoft.com/office/drawing/2014/main" id="{C7829734-14EF-F421-751F-B7C348AADFA5}"/>
              </a:ext>
            </a:extLst>
          </p:cNvPr>
          <p:cNvSpPr/>
          <p:nvPr/>
        </p:nvSpPr>
        <p:spPr>
          <a:xfrm>
            <a:off x="7092487" y="836712"/>
            <a:ext cx="1986709" cy="324616"/>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64230858-7DD5-6182-E3E2-80D4A4E61500}"/>
              </a:ext>
            </a:extLst>
          </p:cNvPr>
          <p:cNvSpPr/>
          <p:nvPr/>
        </p:nvSpPr>
        <p:spPr>
          <a:xfrm>
            <a:off x="7077579" y="1268760"/>
            <a:ext cx="2030925"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5636636-6B27-CE5C-8E4F-DFB6E91291B4}"/>
              </a:ext>
            </a:extLst>
          </p:cNvPr>
          <p:cNvSpPr/>
          <p:nvPr/>
        </p:nvSpPr>
        <p:spPr>
          <a:xfrm>
            <a:off x="6156177" y="1628799"/>
            <a:ext cx="864096" cy="412673"/>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70AA41CC-270A-328D-76F0-B6A916528179}"/>
              </a:ext>
            </a:extLst>
          </p:cNvPr>
          <p:cNvSpPr/>
          <p:nvPr/>
        </p:nvSpPr>
        <p:spPr>
          <a:xfrm>
            <a:off x="122414" y="1486686"/>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DE7F649-6F19-1A9A-62C7-C8F4EFCEC4D9}"/>
              </a:ext>
            </a:extLst>
          </p:cNvPr>
          <p:cNvSpPr>
            <a:spLocks noGrp="1"/>
          </p:cNvSpPr>
          <p:nvPr>
            <p:ph type="sldNum" sz="quarter" idx="12"/>
          </p:nvPr>
        </p:nvSpPr>
        <p:spPr>
          <a:xfrm>
            <a:off x="7089556" y="6609045"/>
            <a:ext cx="2057400" cy="365125"/>
          </a:xfrm>
        </p:spPr>
        <p:txBody>
          <a:bodyPr/>
          <a:lstStyle/>
          <a:p>
            <a:fld id="{F86A5EC8-DED8-4501-B4E3-7C7D0EBF1D96}" type="slidenum">
              <a:rPr kumimoji="1" lang="ja-JP" altLang="en-US" sz="1200" smtClean="0"/>
              <a:t>16</a:t>
            </a:fld>
            <a:endParaRPr kumimoji="1" lang="ja-JP" altLang="en-US" sz="1200"/>
          </a:p>
        </p:txBody>
      </p:sp>
      <p:pic>
        <p:nvPicPr>
          <p:cNvPr id="19" name="図 18">
            <a:extLst>
              <a:ext uri="{FF2B5EF4-FFF2-40B4-BE49-F238E27FC236}">
                <a16:creationId xmlns:a16="http://schemas.microsoft.com/office/drawing/2014/main" id="{A074AFC6-5A6E-EA44-ECF5-DD1791168276}"/>
              </a:ext>
            </a:extLst>
          </p:cNvPr>
          <p:cNvPicPr>
            <a:picLocks noChangeAspect="1"/>
          </p:cNvPicPr>
          <p:nvPr/>
        </p:nvPicPr>
        <p:blipFill>
          <a:blip r:embed="rId3"/>
          <a:stretch>
            <a:fillRect/>
          </a:stretch>
        </p:blipFill>
        <p:spPr>
          <a:xfrm>
            <a:off x="1795197" y="4139743"/>
            <a:ext cx="1810294" cy="1333902"/>
          </a:xfrm>
          <a:prstGeom prst="rect">
            <a:avLst/>
          </a:prstGeom>
          <a:effectLst>
            <a:softEdge rad="50800"/>
          </a:effectLst>
        </p:spPr>
      </p:pic>
      <p:pic>
        <p:nvPicPr>
          <p:cNvPr id="21" name="Picture 2">
            <a:extLst>
              <a:ext uri="{FF2B5EF4-FFF2-40B4-BE49-F238E27FC236}">
                <a16:creationId xmlns:a16="http://schemas.microsoft.com/office/drawing/2014/main" id="{60079DE9-2660-2C18-C400-3A3BCF30C11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24"/>
          <a:stretch/>
        </p:blipFill>
        <p:spPr bwMode="auto">
          <a:xfrm>
            <a:off x="38810" y="4139743"/>
            <a:ext cx="1727087" cy="138296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DA606EA5-A313-C5DF-8CA3-7850421D80BB}"/>
              </a:ext>
            </a:extLst>
          </p:cNvPr>
          <p:cNvSpPr txBox="1"/>
          <p:nvPr/>
        </p:nvSpPr>
        <p:spPr>
          <a:xfrm>
            <a:off x="3822100" y="1336615"/>
            <a:ext cx="2058006" cy="754053"/>
          </a:xfrm>
          <a:prstGeom prst="rect">
            <a:avLst/>
          </a:prstGeom>
          <a:noFill/>
          <a:ln>
            <a:solidFill>
              <a:schemeClr val="tx1"/>
            </a:solidFill>
            <a:prstDash val="sysDot"/>
          </a:ln>
        </p:spPr>
        <p:txBody>
          <a:bodyPr wrap="square" rtlCol="0">
            <a:spAutoFit/>
          </a:bodyPr>
          <a:lstStyle/>
          <a:p>
            <a:pPr algn="ctr"/>
            <a:r>
              <a:rPr lang="ja-JP" altLang="en-US" sz="9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900" b="1" dirty="0">
              <a:solidFill>
                <a:srgbClr val="0070C0"/>
              </a:solidFill>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地域の健康プログラムを体験したい方</a:t>
            </a:r>
            <a:endParaRPr kumimoji="1"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健康長寿の勉強をしたい方</a:t>
            </a:r>
            <a:endParaRPr lang="en-US" altLang="ja-JP" sz="800" dirty="0">
              <a:latin typeface="Meiryo UI" panose="020B0604030504040204" pitchFamily="50" charset="-128"/>
              <a:ea typeface="Meiryo UI" panose="020B0604030504040204" pitchFamily="50" charset="-128"/>
            </a:endParaRPr>
          </a:p>
          <a:p>
            <a:pPr>
              <a:lnSpc>
                <a:spcPts val="1200"/>
              </a:lnSpc>
            </a:pPr>
            <a:r>
              <a:rPr kumimoji="1" lang="ja-JP" altLang="en-US" sz="800" dirty="0">
                <a:latin typeface="Meiryo UI" panose="020B0604030504040204" pitchFamily="50" charset="-128"/>
                <a:ea typeface="Meiryo UI" panose="020B0604030504040204" pitchFamily="50" charset="-128"/>
              </a:rPr>
              <a:t>健康長寿を目指したい方</a:t>
            </a:r>
            <a:endParaRPr kumimoji="1"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健康と歴史や文化に興味のある方</a:t>
            </a:r>
            <a:endParaRPr kumimoji="1" lang="ja-JP" altLang="en-US" sz="800" dirty="0">
              <a:latin typeface="Meiryo UI" panose="020B0604030504040204" pitchFamily="50" charset="-128"/>
              <a:ea typeface="Meiryo UI" panose="020B0604030504040204" pitchFamily="50" charset="-128"/>
            </a:endParaRPr>
          </a:p>
        </p:txBody>
      </p:sp>
      <p:graphicFrame>
        <p:nvGraphicFramePr>
          <p:cNvPr id="3" name="表 2">
            <a:extLst>
              <a:ext uri="{FF2B5EF4-FFF2-40B4-BE49-F238E27FC236}">
                <a16:creationId xmlns:a16="http://schemas.microsoft.com/office/drawing/2014/main" id="{589E8A24-0727-6633-6519-79DFB99725F2}"/>
              </a:ext>
            </a:extLst>
          </p:cNvPr>
          <p:cNvGraphicFramePr>
            <a:graphicFrameLocks noGrp="1"/>
          </p:cNvGraphicFramePr>
          <p:nvPr>
            <p:extLst>
              <p:ext uri="{D42A27DB-BD31-4B8C-83A1-F6EECF244321}">
                <p14:modId xmlns:p14="http://schemas.microsoft.com/office/powerpoint/2010/main" val="2496192971"/>
              </p:ext>
            </p:extLst>
          </p:nvPr>
        </p:nvGraphicFramePr>
        <p:xfrm>
          <a:off x="3809732" y="2132856"/>
          <a:ext cx="5269465" cy="1911968"/>
        </p:xfrm>
        <a:graphic>
          <a:graphicData uri="http://schemas.openxmlformats.org/drawingml/2006/table">
            <a:tbl>
              <a:tblPr firstRow="1" firstCol="1" bandRow="1"/>
              <a:tblGrid>
                <a:gridCol w="864096">
                  <a:extLst>
                    <a:ext uri="{9D8B030D-6E8A-4147-A177-3AD203B41FA5}">
                      <a16:colId xmlns:a16="http://schemas.microsoft.com/office/drawing/2014/main" val="20000"/>
                    </a:ext>
                  </a:extLst>
                </a:gridCol>
                <a:gridCol w="1266324">
                  <a:extLst>
                    <a:ext uri="{9D8B030D-6E8A-4147-A177-3AD203B41FA5}">
                      <a16:colId xmlns:a16="http://schemas.microsoft.com/office/drawing/2014/main" val="20001"/>
                    </a:ext>
                  </a:extLst>
                </a:gridCol>
                <a:gridCol w="2478092">
                  <a:extLst>
                    <a:ext uri="{9D8B030D-6E8A-4147-A177-3AD203B41FA5}">
                      <a16:colId xmlns:a16="http://schemas.microsoft.com/office/drawing/2014/main" val="20002"/>
                    </a:ext>
                  </a:extLst>
                </a:gridCol>
                <a:gridCol w="660953">
                  <a:extLst>
                    <a:ext uri="{9D8B030D-6E8A-4147-A177-3AD203B41FA5}">
                      <a16:colId xmlns:a16="http://schemas.microsoft.com/office/drawing/2014/main" val="20003"/>
                    </a:ext>
                  </a:extLst>
                </a:gridCol>
              </a:tblGrid>
              <a:tr h="255468">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ja-JP" altLang="en-US" sz="900" kern="100" dirty="0">
                          <a:effectLst/>
                          <a:latin typeface="Meiryo UI" panose="020B0604030504040204" pitchFamily="50" charset="-128"/>
                          <a:ea typeface="Meiryo UI" panose="020B0604030504040204" pitchFamily="50" charset="-128"/>
                          <a:cs typeface="Times New Roman"/>
                        </a:rPr>
                        <a:t>場　所</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ja-JP" altLang="en-US" sz="900" kern="100" dirty="0">
                          <a:effectLst/>
                          <a:latin typeface="Meiryo UI" panose="020B0604030504040204" pitchFamily="50" charset="-128"/>
                          <a:ea typeface="Meiryo UI" panose="020B0604030504040204" pitchFamily="50" charset="-128"/>
                          <a:cs typeface="Times New Roman"/>
                        </a:rPr>
                        <a:t>項　　目</a:t>
                      </a:r>
                      <a:endParaRPr lang="en-US" alt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ja-JP" altLang="en-US" sz="900" kern="100" dirty="0">
                          <a:effectLst/>
                          <a:latin typeface="Meiryo UI" panose="020B0604030504040204" pitchFamily="50" charset="-128"/>
                          <a:ea typeface="Meiryo UI" panose="020B0604030504040204" pitchFamily="50" charset="-128"/>
                          <a:cs typeface="Times New Roman"/>
                        </a:rPr>
                        <a:t>内　　　　容</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ja-JP" altLang="en-US" sz="900" kern="100" dirty="0">
                          <a:effectLst/>
                          <a:latin typeface="Meiryo UI" panose="020B0604030504040204" pitchFamily="50" charset="-128"/>
                          <a:ea typeface="Meiryo UI" panose="020B0604030504040204" pitchFamily="50" charset="-128"/>
                          <a:cs typeface="Times New Roman"/>
                        </a:rPr>
                        <a:t>時間</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0">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京丹後市</a:t>
                      </a:r>
                      <a:endParaRPr lang="en-US" altLang="ja-JP" sz="900" kern="0" dirty="0">
                        <a:solidFill>
                          <a:srgbClr val="000000"/>
                        </a:solidFill>
                        <a:effectLst/>
                        <a:latin typeface="Meiryo UI" panose="020B0604030504040204" pitchFamily="50" charset="-128"/>
                        <a:ea typeface="Meiryo UI" panose="020B0604030504040204" pitchFamily="50" charset="-128"/>
                        <a:cs typeface="ＭＳ Ｐゴシック"/>
                      </a:endParaRPr>
                    </a:p>
                    <a:p>
                      <a:pPr algn="ctr">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宇川温泉</a:t>
                      </a:r>
                      <a:endParaRPr lang="en-US" altLang="ja-JP" sz="900" kern="0" dirty="0">
                        <a:solidFill>
                          <a:srgbClr val="000000"/>
                        </a:solidFill>
                        <a:effectLst/>
                        <a:latin typeface="Meiryo UI" panose="020B0604030504040204" pitchFamily="50" charset="-128"/>
                        <a:ea typeface="Meiryo UI" panose="020B0604030504040204" pitchFamily="50" charset="-128"/>
                        <a:cs typeface="ＭＳ Ｐゴシック"/>
                      </a:endParaRPr>
                    </a:p>
                    <a:p>
                      <a:pPr algn="ctr">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よし野の里</a:t>
                      </a:r>
                      <a:endParaRPr lang="en-US" altLang="ja-JP" sz="900" kern="0" dirty="0">
                        <a:solidFill>
                          <a:srgbClr val="000000"/>
                        </a:solidFill>
                        <a:effectLst/>
                        <a:latin typeface="Meiryo UI" panose="020B0604030504040204" pitchFamily="50" charset="-128"/>
                        <a:ea typeface="Meiryo UI" panose="020B0604030504040204" pitchFamily="50" charset="-128"/>
                        <a:cs typeface="ＭＳ Ｐゴシック"/>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ja-JP" sz="900" kern="0" dirty="0">
                          <a:solidFill>
                            <a:srgbClr val="000000"/>
                          </a:solidFill>
                          <a:effectLst/>
                          <a:latin typeface="Meiryo UI" panose="020B0604030504040204" pitchFamily="50" charset="-128"/>
                          <a:ea typeface="Meiryo UI" panose="020B0604030504040204" pitchFamily="50" charset="-128"/>
                          <a:cs typeface="ＭＳ Ｐゴシック"/>
                        </a:rPr>
                        <a:t>健康チェック</a:t>
                      </a:r>
                      <a:endParaRPr lang="en-US" altLang="ja-JP" sz="900" kern="0" dirty="0">
                        <a:solidFill>
                          <a:srgbClr val="000000"/>
                        </a:solidFill>
                        <a:effectLst/>
                        <a:latin typeface="Meiryo UI" panose="020B0604030504040204" pitchFamily="50" charset="-128"/>
                        <a:ea typeface="Meiryo UI" panose="020B0604030504040204" pitchFamily="50" charset="-128"/>
                        <a:cs typeface="ＭＳ Ｐゴシック"/>
                      </a:endParaRPr>
                    </a:p>
                    <a:p>
                      <a:pPr algn="ctr">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オリエンテーション</a:t>
                      </a:r>
                      <a:endParaRPr lang="en-US" altLang="ja-JP" sz="900" kern="0" dirty="0">
                        <a:solidFill>
                          <a:srgbClr val="000000"/>
                        </a:solidFill>
                        <a:effectLst/>
                        <a:latin typeface="Meiryo UI" panose="020B0604030504040204" pitchFamily="50" charset="-128"/>
                        <a:ea typeface="Meiryo UI" panose="020B0604030504040204" pitchFamily="50" charset="-128"/>
                        <a:cs typeface="ＭＳ Ｐゴシック"/>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just">
                        <a:spcAft>
                          <a:spcPts val="0"/>
                        </a:spcAft>
                      </a:pPr>
                      <a:r>
                        <a:rPr lang="ja-JP" sz="900" kern="0" dirty="0">
                          <a:solidFill>
                            <a:srgbClr val="000000"/>
                          </a:solidFill>
                          <a:effectLst/>
                          <a:latin typeface="Meiryo UI" panose="020B0604030504040204" pitchFamily="50" charset="-128"/>
                          <a:ea typeface="Meiryo UI" panose="020B0604030504040204" pitchFamily="50" charset="-128"/>
                          <a:cs typeface="ＭＳ Ｐゴシック"/>
                        </a:rPr>
                        <a:t>健康チェック（シート記入、血圧計測</a:t>
                      </a: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）とオリエンテーションにて</a:t>
                      </a:r>
                      <a:r>
                        <a:rPr lang="ja-JP" sz="900" kern="0" dirty="0">
                          <a:solidFill>
                            <a:srgbClr val="000000"/>
                          </a:solidFill>
                          <a:effectLst/>
                          <a:latin typeface="Meiryo UI" panose="020B0604030504040204" pitchFamily="50" charset="-128"/>
                          <a:ea typeface="Meiryo UI" panose="020B0604030504040204" pitchFamily="50" charset="-128"/>
                          <a:cs typeface="ＭＳ Ｐゴシック"/>
                        </a:rPr>
                        <a:t>プログラム</a:t>
                      </a: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の</a:t>
                      </a:r>
                      <a:r>
                        <a:rPr lang="ja-JP" sz="900" kern="0" dirty="0">
                          <a:solidFill>
                            <a:srgbClr val="000000"/>
                          </a:solidFill>
                          <a:effectLst/>
                          <a:latin typeface="Meiryo UI" panose="020B0604030504040204" pitchFamily="50" charset="-128"/>
                          <a:ea typeface="Meiryo UI" panose="020B0604030504040204" pitchFamily="50" charset="-128"/>
                          <a:cs typeface="ＭＳ Ｐゴシック"/>
                        </a:rPr>
                        <a:t>概要説明</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en-US" altLang="ja-JP" sz="900" kern="100" dirty="0">
                          <a:effectLst/>
                          <a:latin typeface="Meiryo UI" panose="020B0604030504040204" pitchFamily="50" charset="-128"/>
                          <a:ea typeface="Meiryo UI" panose="020B0604030504040204" pitchFamily="50" charset="-128"/>
                          <a:cs typeface="Times New Roman"/>
                        </a:rPr>
                        <a:t>20</a:t>
                      </a:r>
                      <a:r>
                        <a:rPr lang="ja-JP" altLang="en-US" sz="900" kern="100" dirty="0">
                          <a:effectLst/>
                          <a:latin typeface="Meiryo UI" panose="020B0604030504040204" pitchFamily="50" charset="-128"/>
                          <a:ea typeface="Meiryo UI" panose="020B0604030504040204" pitchFamily="50" charset="-128"/>
                          <a:cs typeface="Times New Roman"/>
                        </a:rPr>
                        <a:t>分</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0924">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ja-JP" altLang="en-US" sz="900" kern="100" dirty="0">
                          <a:effectLst/>
                          <a:latin typeface="Meiryo UI" panose="020B0604030504040204" pitchFamily="50" charset="-128"/>
                          <a:ea typeface="Meiryo UI" panose="020B0604030504040204" pitchFamily="50" charset="-128"/>
                          <a:cs typeface="Times New Roman"/>
                        </a:rPr>
                        <a:t>京丹後市</a:t>
                      </a:r>
                      <a:endParaRPr lang="en-US" altLang="ja-JP" sz="900" kern="100" dirty="0">
                        <a:effectLst/>
                        <a:latin typeface="Meiryo UI" panose="020B0604030504040204" pitchFamily="50" charset="-128"/>
                        <a:ea typeface="Meiryo UI" panose="020B0604030504040204" pitchFamily="50" charset="-128"/>
                        <a:cs typeface="Times New Roman"/>
                      </a:endParaRPr>
                    </a:p>
                    <a:p>
                      <a:pPr algn="ctr">
                        <a:spcAft>
                          <a:spcPts val="0"/>
                        </a:spcAft>
                      </a:pPr>
                      <a:r>
                        <a:rPr lang="ja-JP" altLang="en-US" sz="900" kern="100" dirty="0">
                          <a:effectLst/>
                          <a:latin typeface="Meiryo UI" panose="020B0604030504040204" pitchFamily="50" charset="-128"/>
                          <a:ea typeface="Meiryo UI" panose="020B0604030504040204" pitchFamily="50" charset="-128"/>
                          <a:cs typeface="Times New Roman"/>
                        </a:rPr>
                        <a:t>中浜区</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Times New Roman"/>
                        </a:rPr>
                        <a:t>準備体操</a:t>
                      </a:r>
                      <a:endParaRPr lang="en-US" altLang="ja-JP" sz="900" kern="0" dirty="0">
                        <a:solidFill>
                          <a:srgbClr val="000000"/>
                        </a:solidFill>
                        <a:effectLst/>
                        <a:latin typeface="Meiryo UI" panose="020B0604030504040204" pitchFamily="50" charset="-128"/>
                        <a:ea typeface="Meiryo UI" panose="020B0604030504040204" pitchFamily="50" charset="-128"/>
                        <a:cs typeface="Times New Roman"/>
                      </a:endParaRPr>
                    </a:p>
                    <a:p>
                      <a:pPr algn="ctr">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Times New Roman"/>
                        </a:rPr>
                        <a:t>ウォーキング</a:t>
                      </a:r>
                      <a:endParaRPr lang="en-US" altLang="ja-JP" sz="900" kern="0" dirty="0">
                        <a:solidFill>
                          <a:srgbClr val="000000"/>
                        </a:solidFill>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just">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準備体操後、ジオパークの美しい海岸線と</a:t>
                      </a:r>
                      <a:r>
                        <a:rPr lang="ja-JP" sz="900" kern="0" dirty="0">
                          <a:solidFill>
                            <a:srgbClr val="000000"/>
                          </a:solidFill>
                          <a:effectLst/>
                          <a:latin typeface="Meiryo UI" panose="020B0604030504040204" pitchFamily="50" charset="-128"/>
                          <a:ea typeface="Meiryo UI" panose="020B0604030504040204" pitchFamily="50" charset="-128"/>
                          <a:cs typeface="ＭＳ Ｐゴシック"/>
                        </a:rPr>
                        <a:t>レトロな</a:t>
                      </a: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漁師</a:t>
                      </a:r>
                      <a:r>
                        <a:rPr lang="ja-JP" sz="900" kern="0" dirty="0">
                          <a:solidFill>
                            <a:srgbClr val="000000"/>
                          </a:solidFill>
                          <a:effectLst/>
                          <a:latin typeface="Meiryo UI" panose="020B0604030504040204" pitchFamily="50" charset="-128"/>
                          <a:ea typeface="Meiryo UI" panose="020B0604030504040204" pitchFamily="50" charset="-128"/>
                          <a:cs typeface="ＭＳ Ｐゴシック"/>
                        </a:rPr>
                        <a:t>町を歩く</a:t>
                      </a: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a:t>
                      </a:r>
                      <a:r>
                        <a:rPr lang="ja-JP" sz="900" kern="0" dirty="0">
                          <a:solidFill>
                            <a:srgbClr val="000000"/>
                          </a:solidFill>
                          <a:effectLst/>
                          <a:latin typeface="Meiryo UI" panose="020B0604030504040204" pitchFamily="50" charset="-128"/>
                          <a:ea typeface="Meiryo UI" panose="020B0604030504040204" pitchFamily="50" charset="-128"/>
                          <a:cs typeface="ＭＳ Ｐゴシック"/>
                        </a:rPr>
                        <a:t>ノスタルジック健康ウォーキング</a:t>
                      </a: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a:t>
                      </a:r>
                      <a:r>
                        <a:rPr lang="ja-JP" sz="900" kern="0" dirty="0">
                          <a:solidFill>
                            <a:srgbClr val="000000"/>
                          </a:solidFill>
                          <a:effectLst/>
                          <a:latin typeface="Meiryo UI" panose="020B0604030504040204" pitchFamily="50" charset="-128"/>
                          <a:ea typeface="Meiryo UI" panose="020B0604030504040204" pitchFamily="50" charset="-128"/>
                          <a:cs typeface="ＭＳ Ｐゴシック"/>
                        </a:rPr>
                        <a:t>体験</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en-US" altLang="ja-JP" sz="900" kern="100" dirty="0">
                          <a:effectLst/>
                          <a:latin typeface="Meiryo UI" panose="020B0604030504040204" pitchFamily="50" charset="-128"/>
                          <a:ea typeface="Meiryo UI" panose="020B0604030504040204" pitchFamily="50" charset="-128"/>
                          <a:cs typeface="Times New Roman"/>
                        </a:rPr>
                        <a:t>120</a:t>
                      </a:r>
                      <a:r>
                        <a:rPr lang="ja-JP" altLang="en-US" sz="900" kern="100" dirty="0">
                          <a:effectLst/>
                          <a:latin typeface="Meiryo UI" panose="020B0604030504040204" pitchFamily="50" charset="-128"/>
                          <a:ea typeface="Meiryo UI" panose="020B0604030504040204" pitchFamily="50" charset="-128"/>
                          <a:cs typeface="Times New Roman"/>
                        </a:rPr>
                        <a:t>分</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7481">
                <a:tc rowSpan="2">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京丹後市</a:t>
                      </a:r>
                      <a:endParaRPr lang="en-US" altLang="ja-JP" sz="900" kern="0" dirty="0">
                        <a:solidFill>
                          <a:srgbClr val="000000"/>
                        </a:solidFill>
                        <a:effectLst/>
                        <a:latin typeface="Meiryo UI" panose="020B0604030504040204" pitchFamily="50" charset="-128"/>
                        <a:ea typeface="Meiryo UI" panose="020B0604030504040204" pitchFamily="50" charset="-128"/>
                        <a:cs typeface="ＭＳ Ｐゴシック"/>
                      </a:endParaRPr>
                    </a:p>
                    <a:p>
                      <a:pPr algn="ctr">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宇川温泉</a:t>
                      </a:r>
                      <a:endParaRPr lang="en-US" altLang="ja-JP" sz="900" kern="0" dirty="0">
                        <a:solidFill>
                          <a:srgbClr val="000000"/>
                        </a:solidFill>
                        <a:effectLst/>
                        <a:latin typeface="Meiryo UI" panose="020B0604030504040204" pitchFamily="50" charset="-128"/>
                        <a:ea typeface="Meiryo UI" panose="020B0604030504040204" pitchFamily="50" charset="-128"/>
                        <a:cs typeface="ＭＳ Ｐゴシック"/>
                      </a:endParaRPr>
                    </a:p>
                    <a:p>
                      <a:pPr algn="ctr">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よし野の里</a:t>
                      </a:r>
                      <a:endParaRPr lang="en-US" altLang="ja-JP" sz="900" kern="0" dirty="0">
                        <a:solidFill>
                          <a:srgbClr val="000000"/>
                        </a:solidFill>
                        <a:effectLst/>
                        <a:latin typeface="Meiryo UI" panose="020B0604030504040204" pitchFamily="50" charset="-128"/>
                        <a:ea typeface="Meiryo UI" panose="020B0604030504040204" pitchFamily="50" charset="-128"/>
                        <a:cs typeface="ＭＳ Ｐゴシック"/>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ja-JP" altLang="en-US" sz="900" kern="100" dirty="0">
                          <a:effectLst/>
                          <a:latin typeface="Meiryo UI" panose="020B0604030504040204" pitchFamily="50" charset="-128"/>
                          <a:ea typeface="Meiryo UI" panose="020B0604030504040204" pitchFamily="50" charset="-128"/>
                          <a:cs typeface="Times New Roman"/>
                        </a:rPr>
                        <a:t>昼食</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just">
                        <a:spcAft>
                          <a:spcPts val="0"/>
                        </a:spcAft>
                      </a:pPr>
                      <a:r>
                        <a:rPr lang="ja-JP" altLang="en-US" sz="900" kern="100" dirty="0">
                          <a:effectLst/>
                          <a:latin typeface="Meiryo UI" panose="020B0604030504040204" pitchFamily="50" charset="-128"/>
                          <a:ea typeface="Meiryo UI" panose="020B0604030504040204" pitchFamily="50" charset="-128"/>
                          <a:cs typeface="Times New Roman"/>
                        </a:rPr>
                        <a:t>地元素材で「まごわやさしいこ」の栄養バランスで作られた健康メニューの昼食</a:t>
                      </a:r>
                      <a:endParaRPr lang="ja-JP" alt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en-US" altLang="ja-JP" sz="900" kern="100" dirty="0">
                          <a:effectLst/>
                          <a:latin typeface="Meiryo UI" panose="020B0604030504040204" pitchFamily="50" charset="-128"/>
                          <a:ea typeface="Meiryo UI" panose="020B0604030504040204" pitchFamily="50" charset="-128"/>
                          <a:cs typeface="Times New Roman"/>
                        </a:rPr>
                        <a:t>60</a:t>
                      </a:r>
                      <a:r>
                        <a:rPr lang="ja-JP" altLang="en-US" sz="900" kern="100" dirty="0">
                          <a:effectLst/>
                          <a:latin typeface="Meiryo UI" panose="020B0604030504040204" pitchFamily="50" charset="-128"/>
                          <a:ea typeface="Meiryo UI" panose="020B0604030504040204" pitchFamily="50" charset="-128"/>
                          <a:cs typeface="Times New Roman"/>
                        </a:rPr>
                        <a:t>分</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6615">
                <a:tc vMerge="1">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endParaRPr lang="ja-JP" sz="800" kern="100" dirty="0">
                        <a:effectLst/>
                        <a:latin typeface="HG丸ｺﾞｼｯｸM-PRO" panose="020F0600000000000000" pitchFamily="50" charset="-128"/>
                        <a:ea typeface="HG丸ｺﾞｼｯｸM-PRO" panose="020F0600000000000000"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ＭＳ Ｐゴシック"/>
                        </a:rPr>
                        <a:t>入浴</a:t>
                      </a:r>
                      <a:endParaRPr lang="en-US" altLang="ja-JP" sz="900" kern="0" dirty="0">
                        <a:solidFill>
                          <a:srgbClr val="000000"/>
                        </a:solidFill>
                        <a:effectLst/>
                        <a:latin typeface="Meiryo UI" panose="020B0604030504040204" pitchFamily="50" charset="-128"/>
                        <a:ea typeface="Meiryo UI" panose="020B0604030504040204" pitchFamily="50" charset="-128"/>
                        <a:cs typeface="ＭＳ Ｐゴシック"/>
                      </a:endParaRPr>
                    </a:p>
                    <a:p>
                      <a:pPr algn="ctr">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Times New Roman"/>
                        </a:rPr>
                        <a:t>お買物</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just">
                        <a:spcAft>
                          <a:spcPts val="0"/>
                        </a:spcAft>
                      </a:pPr>
                      <a:r>
                        <a:rPr lang="ja-JP" altLang="en-US" sz="900" kern="0" dirty="0">
                          <a:solidFill>
                            <a:srgbClr val="000000"/>
                          </a:solidFill>
                          <a:effectLst/>
                          <a:latin typeface="Meiryo UI" panose="020B0604030504040204" pitchFamily="50" charset="-128"/>
                          <a:ea typeface="Meiryo UI" panose="020B0604030504040204" pitchFamily="50" charset="-128"/>
                          <a:cs typeface="Times New Roman"/>
                        </a:rPr>
                        <a:t>泉質：単純温泉・低張性弱アルカリ性泉、効能：ストレス・美容・疲労回復 があるとされるお湯でお肌がツルツル</a:t>
                      </a:r>
                      <a:endParaRPr lang="en-US" altLang="ja-JP" sz="900" kern="0" dirty="0">
                        <a:solidFill>
                          <a:srgbClr val="000000"/>
                        </a:solidFill>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tx1"/>
                          </a:solidFill>
                          <a:latin typeface="Calibri" panose="020F0502020204030204"/>
                        </a:defRPr>
                      </a:lvl1pPr>
                      <a:lvl2pPr marL="503972" algn="l" defTabSz="1007943" rtl="0" eaLnBrk="1" latinLnBrk="0" hangingPunct="1">
                        <a:defRPr kumimoji="1" sz="1984" kern="1200">
                          <a:solidFill>
                            <a:schemeClr val="tx1"/>
                          </a:solidFill>
                          <a:latin typeface="Calibri" panose="020F0502020204030204"/>
                        </a:defRPr>
                      </a:lvl2pPr>
                      <a:lvl3pPr marL="1007943" algn="l" defTabSz="1007943" rtl="0" eaLnBrk="1" latinLnBrk="0" hangingPunct="1">
                        <a:defRPr kumimoji="1" sz="1984" kern="1200">
                          <a:solidFill>
                            <a:schemeClr val="tx1"/>
                          </a:solidFill>
                          <a:latin typeface="Calibri" panose="020F0502020204030204"/>
                        </a:defRPr>
                      </a:lvl3pPr>
                      <a:lvl4pPr marL="1511915" algn="l" defTabSz="1007943" rtl="0" eaLnBrk="1" latinLnBrk="0" hangingPunct="1">
                        <a:defRPr kumimoji="1" sz="1984" kern="1200">
                          <a:solidFill>
                            <a:schemeClr val="tx1"/>
                          </a:solidFill>
                          <a:latin typeface="Calibri" panose="020F0502020204030204"/>
                        </a:defRPr>
                      </a:lvl4pPr>
                      <a:lvl5pPr marL="2015886" algn="l" defTabSz="1007943" rtl="0" eaLnBrk="1" latinLnBrk="0" hangingPunct="1">
                        <a:defRPr kumimoji="1" sz="1984" kern="1200">
                          <a:solidFill>
                            <a:schemeClr val="tx1"/>
                          </a:solidFill>
                          <a:latin typeface="Calibri" panose="020F0502020204030204"/>
                        </a:defRPr>
                      </a:lvl5pPr>
                      <a:lvl6pPr marL="2519858" algn="l" defTabSz="1007943" rtl="0" eaLnBrk="1" latinLnBrk="0" hangingPunct="1">
                        <a:defRPr kumimoji="1" sz="1984" kern="1200">
                          <a:solidFill>
                            <a:schemeClr val="tx1"/>
                          </a:solidFill>
                          <a:latin typeface="Calibri" panose="020F0502020204030204"/>
                        </a:defRPr>
                      </a:lvl6pPr>
                      <a:lvl7pPr marL="3023829" algn="l" defTabSz="1007943" rtl="0" eaLnBrk="1" latinLnBrk="0" hangingPunct="1">
                        <a:defRPr kumimoji="1" sz="1984" kern="1200">
                          <a:solidFill>
                            <a:schemeClr val="tx1"/>
                          </a:solidFill>
                          <a:latin typeface="Calibri" panose="020F0502020204030204"/>
                        </a:defRPr>
                      </a:lvl7pPr>
                      <a:lvl8pPr marL="3527801" algn="l" defTabSz="1007943" rtl="0" eaLnBrk="1" latinLnBrk="0" hangingPunct="1">
                        <a:defRPr kumimoji="1" sz="1984" kern="1200">
                          <a:solidFill>
                            <a:schemeClr val="tx1"/>
                          </a:solidFill>
                          <a:latin typeface="Calibri" panose="020F0502020204030204"/>
                        </a:defRPr>
                      </a:lvl8pPr>
                      <a:lvl9pPr marL="4031772" algn="l" defTabSz="1007943" rtl="0" eaLnBrk="1" latinLnBrk="0" hangingPunct="1">
                        <a:defRPr kumimoji="1" sz="1984" kern="1200">
                          <a:solidFill>
                            <a:schemeClr val="tx1"/>
                          </a:solidFill>
                          <a:latin typeface="Calibri" panose="020F0502020204030204"/>
                        </a:defRPr>
                      </a:lvl9pPr>
                    </a:lstStyle>
                    <a:p>
                      <a:pPr algn="ctr">
                        <a:spcAft>
                          <a:spcPts val="0"/>
                        </a:spcAft>
                      </a:pPr>
                      <a:r>
                        <a:rPr lang="en-US" altLang="ja-JP" sz="900" kern="100" dirty="0">
                          <a:effectLst/>
                          <a:latin typeface="Meiryo UI" panose="020B0604030504040204" pitchFamily="50" charset="-128"/>
                          <a:ea typeface="Meiryo UI" panose="020B0604030504040204" pitchFamily="50" charset="-128"/>
                          <a:cs typeface="Times New Roman"/>
                        </a:rPr>
                        <a:t>60</a:t>
                      </a:r>
                      <a:r>
                        <a:rPr lang="ja-JP" altLang="en-US" sz="900" kern="100" dirty="0">
                          <a:effectLst/>
                          <a:latin typeface="Meiryo UI" panose="020B0604030504040204" pitchFamily="50" charset="-128"/>
                          <a:ea typeface="Meiryo UI" panose="020B0604030504040204" pitchFamily="50" charset="-128"/>
                          <a:cs typeface="Times New Roman"/>
                        </a:rPr>
                        <a:t>分</a:t>
                      </a:r>
                      <a:endParaRPr lang="ja-JP" sz="900" kern="100" dirty="0">
                        <a:effectLst/>
                        <a:latin typeface="Meiryo UI" panose="020B0604030504040204" pitchFamily="50" charset="-128"/>
                        <a:ea typeface="Meiryo UI" panose="020B0604030504040204" pitchFamily="50" charset="-128"/>
                        <a:cs typeface="Times New Roman"/>
                      </a:endParaRPr>
                    </a:p>
                  </a:txBody>
                  <a:tcPr marL="55145" marR="55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9182297"/>
                  </a:ext>
                </a:extLst>
              </a:tr>
            </a:tbl>
          </a:graphicData>
        </a:graphic>
      </p:graphicFrame>
      <p:pic>
        <p:nvPicPr>
          <p:cNvPr id="7" name="図 6">
            <a:extLst>
              <a:ext uri="{FF2B5EF4-FFF2-40B4-BE49-F238E27FC236}">
                <a16:creationId xmlns:a16="http://schemas.microsoft.com/office/drawing/2014/main" id="{FE7225EA-FB77-B684-9EFE-CB13BC647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127884"/>
            <a:ext cx="444390" cy="444390"/>
          </a:xfrm>
          <a:prstGeom prst="rect">
            <a:avLst/>
          </a:prstGeom>
        </p:spPr>
      </p:pic>
      <p:sp>
        <p:nvSpPr>
          <p:cNvPr id="23" name="テキスト ボックス 22">
            <a:extLst>
              <a:ext uri="{FF2B5EF4-FFF2-40B4-BE49-F238E27FC236}">
                <a16:creationId xmlns:a16="http://schemas.microsoft.com/office/drawing/2014/main" id="{B1A9C481-E012-C03E-85CB-71D34ACF3007}"/>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pic>
        <p:nvPicPr>
          <p:cNvPr id="25" name="図 24">
            <a:extLst>
              <a:ext uri="{FF2B5EF4-FFF2-40B4-BE49-F238E27FC236}">
                <a16:creationId xmlns:a16="http://schemas.microsoft.com/office/drawing/2014/main" id="{B3FD1A73-7D57-0F5D-BE42-1431BF4F192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9436"/>
          <a:stretch/>
        </p:blipFill>
        <p:spPr>
          <a:xfrm>
            <a:off x="2154846" y="1880332"/>
            <a:ext cx="1708934" cy="1835710"/>
          </a:xfrm>
          <a:prstGeom prst="rect">
            <a:avLst/>
          </a:prstGeom>
          <a:ln>
            <a:noFill/>
          </a:ln>
          <a:effectLst>
            <a:softEdge rad="112500"/>
          </a:effectLst>
        </p:spPr>
      </p:pic>
      <p:pic>
        <p:nvPicPr>
          <p:cNvPr id="27" name="図 26">
            <a:extLst>
              <a:ext uri="{FF2B5EF4-FFF2-40B4-BE49-F238E27FC236}">
                <a16:creationId xmlns:a16="http://schemas.microsoft.com/office/drawing/2014/main" id="{30719959-4E25-9332-210E-A4508EEA55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568" y="1846251"/>
            <a:ext cx="2409939" cy="1831192"/>
          </a:xfrm>
          <a:prstGeom prst="rect">
            <a:avLst/>
          </a:prstGeom>
          <a:ln>
            <a:noFill/>
          </a:ln>
          <a:effectLst>
            <a:softEdge rad="112500"/>
          </a:effectLst>
        </p:spPr>
      </p:pic>
      <p:pic>
        <p:nvPicPr>
          <p:cNvPr id="29" name="図 28">
            <a:extLst>
              <a:ext uri="{FF2B5EF4-FFF2-40B4-BE49-F238E27FC236}">
                <a16:creationId xmlns:a16="http://schemas.microsoft.com/office/drawing/2014/main" id="{FC5699A5-BC25-DE67-58A3-F7C1B98CAA0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84" t="16390" b="49888"/>
          <a:stretch/>
        </p:blipFill>
        <p:spPr>
          <a:xfrm>
            <a:off x="-29311" y="5609538"/>
            <a:ext cx="3881231" cy="980803"/>
          </a:xfrm>
          <a:prstGeom prst="rect">
            <a:avLst/>
          </a:prstGeom>
          <a:ln>
            <a:noFill/>
          </a:ln>
          <a:effectLst>
            <a:softEdge rad="112500"/>
          </a:effectLst>
        </p:spPr>
      </p:pic>
      <p:sp>
        <p:nvSpPr>
          <p:cNvPr id="2" name="テキスト ボックス 1">
            <a:extLst>
              <a:ext uri="{FF2B5EF4-FFF2-40B4-BE49-F238E27FC236}">
                <a16:creationId xmlns:a16="http://schemas.microsoft.com/office/drawing/2014/main" id="{2AC8BC6C-0F1C-2422-7227-5AB88040A932}"/>
              </a:ext>
            </a:extLst>
          </p:cNvPr>
          <p:cNvSpPr txBox="1"/>
          <p:nvPr/>
        </p:nvSpPr>
        <p:spPr>
          <a:xfrm>
            <a:off x="2280104" y="3700901"/>
            <a:ext cx="1593874" cy="200055"/>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ノスタルジックな町街並みをウォーキング</a:t>
            </a:r>
          </a:p>
        </p:txBody>
      </p:sp>
      <p:sp>
        <p:nvSpPr>
          <p:cNvPr id="14" name="テキスト ボックス 13">
            <a:extLst>
              <a:ext uri="{FF2B5EF4-FFF2-40B4-BE49-F238E27FC236}">
                <a16:creationId xmlns:a16="http://schemas.microsoft.com/office/drawing/2014/main" id="{EF81455A-53A2-BB2D-F415-972616EB7B90}"/>
              </a:ext>
            </a:extLst>
          </p:cNvPr>
          <p:cNvSpPr txBox="1"/>
          <p:nvPr/>
        </p:nvSpPr>
        <p:spPr>
          <a:xfrm>
            <a:off x="-47568" y="3714326"/>
            <a:ext cx="2302013" cy="307777"/>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適度な傾斜の上り下りや凹凸路のウォーキングで</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筋刺激と脳活性</a:t>
            </a:r>
          </a:p>
        </p:txBody>
      </p:sp>
      <p:sp>
        <p:nvSpPr>
          <p:cNvPr id="20" name="テキスト ボックス 19">
            <a:extLst>
              <a:ext uri="{FF2B5EF4-FFF2-40B4-BE49-F238E27FC236}">
                <a16:creationId xmlns:a16="http://schemas.microsoft.com/office/drawing/2014/main" id="{8FB4733F-5ABB-942A-328E-EDFE7FCC6911}"/>
              </a:ext>
            </a:extLst>
          </p:cNvPr>
          <p:cNvSpPr txBox="1"/>
          <p:nvPr/>
        </p:nvSpPr>
        <p:spPr>
          <a:xfrm>
            <a:off x="1836801" y="5507324"/>
            <a:ext cx="1727087"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京丹後の伝統料理をご賞味</a:t>
            </a:r>
            <a:endParaRPr kumimoji="1" lang="ja-JP" altLang="en-US" sz="80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76FEF5DA-145E-C07A-4B08-0733CD53A3BB}"/>
              </a:ext>
            </a:extLst>
          </p:cNvPr>
          <p:cNvSpPr txBox="1"/>
          <p:nvPr/>
        </p:nvSpPr>
        <p:spPr>
          <a:xfrm>
            <a:off x="-15012" y="5517812"/>
            <a:ext cx="1755859" cy="21544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大浴場からは日本海の景色が望めます</a:t>
            </a:r>
          </a:p>
        </p:txBody>
      </p:sp>
      <p:graphicFrame>
        <p:nvGraphicFramePr>
          <p:cNvPr id="24" name="表 16">
            <a:extLst>
              <a:ext uri="{FF2B5EF4-FFF2-40B4-BE49-F238E27FC236}">
                <a16:creationId xmlns:a16="http://schemas.microsoft.com/office/drawing/2014/main" id="{72948FFC-B35B-01F1-EDBE-4E93574F9BA7}"/>
              </a:ext>
            </a:extLst>
          </p:cNvPr>
          <p:cNvGraphicFramePr>
            <a:graphicFrameLocks noGrp="1"/>
          </p:cNvGraphicFramePr>
          <p:nvPr>
            <p:extLst>
              <p:ext uri="{D42A27DB-BD31-4B8C-83A1-F6EECF244321}">
                <p14:modId xmlns:p14="http://schemas.microsoft.com/office/powerpoint/2010/main" val="602051968"/>
              </p:ext>
            </p:extLst>
          </p:nvPr>
        </p:nvGraphicFramePr>
        <p:xfrm>
          <a:off x="3809732" y="4149080"/>
          <a:ext cx="5256000" cy="840939"/>
        </p:xfrm>
        <a:graphic>
          <a:graphicData uri="http://schemas.openxmlformats.org/drawingml/2006/table">
            <a:tbl>
              <a:tblPr firstRow="1" bandRow="1">
                <a:tableStyleId>{5940675A-B579-460E-94D1-54222C63F5DA}</a:tableStyleId>
              </a:tblPr>
              <a:tblGrid>
                <a:gridCol w="1008000">
                  <a:extLst>
                    <a:ext uri="{9D8B030D-6E8A-4147-A177-3AD203B41FA5}">
                      <a16:colId xmlns:a16="http://schemas.microsoft.com/office/drawing/2014/main" val="425662883"/>
                    </a:ext>
                  </a:extLst>
                </a:gridCol>
                <a:gridCol w="1410452">
                  <a:extLst>
                    <a:ext uri="{9D8B030D-6E8A-4147-A177-3AD203B41FA5}">
                      <a16:colId xmlns:a16="http://schemas.microsoft.com/office/drawing/2014/main" val="753469963"/>
                    </a:ext>
                  </a:extLst>
                </a:gridCol>
                <a:gridCol w="1584176">
                  <a:extLst>
                    <a:ext uri="{9D8B030D-6E8A-4147-A177-3AD203B41FA5}">
                      <a16:colId xmlns:a16="http://schemas.microsoft.com/office/drawing/2014/main" val="1403624134"/>
                    </a:ext>
                  </a:extLst>
                </a:gridCol>
                <a:gridCol w="1253372">
                  <a:extLst>
                    <a:ext uri="{9D8B030D-6E8A-4147-A177-3AD203B41FA5}">
                      <a16:colId xmlns:a16="http://schemas.microsoft.com/office/drawing/2014/main" val="1763900372"/>
                    </a:ext>
                  </a:extLst>
                </a:gridCol>
              </a:tblGrid>
              <a:tr h="221673">
                <a:tc>
                  <a:txBody>
                    <a:bodyPr/>
                    <a:lstStyle/>
                    <a:p>
                      <a:pPr algn="ctr"/>
                      <a:r>
                        <a:rPr kumimoji="1" lang="ja-JP" altLang="en-US" sz="900" dirty="0">
                          <a:latin typeface="Meiryo UI" panose="020B0604030504040204" pitchFamily="50" charset="-128"/>
                          <a:ea typeface="Meiryo UI" panose="020B0604030504040204" pitchFamily="50" charset="-128"/>
                        </a:rPr>
                        <a:t>集合時間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集合場所</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実施期間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定員</a:t>
                      </a:r>
                    </a:p>
                  </a:txBody>
                  <a:tcPr marT="41564" marB="41564">
                    <a:solidFill>
                      <a:schemeClr val="accent5">
                        <a:lumMod val="20000"/>
                        <a:lumOff val="80000"/>
                      </a:schemeClr>
                    </a:solidFill>
                  </a:tcPr>
                </a:tc>
                <a:extLst>
                  <a:ext uri="{0D108BD9-81ED-4DB2-BD59-A6C34878D82A}">
                    <a16:rowId xmlns:a16="http://schemas.microsoft.com/office/drawing/2014/main" val="779302812"/>
                  </a:ext>
                </a:extLst>
              </a:tr>
              <a:tr h="261818">
                <a:tc>
                  <a:txBody>
                    <a:bodyPr/>
                    <a:lstStyle/>
                    <a:p>
                      <a:pPr algn="ctr"/>
                      <a:r>
                        <a:rPr kumimoji="1" lang="en-US" altLang="ja-JP" sz="900" dirty="0">
                          <a:latin typeface="Meiryo UI" panose="020B0604030504040204" pitchFamily="50" charset="-128"/>
                          <a:ea typeface="Meiryo UI" panose="020B0604030504040204" pitchFamily="50" charset="-128"/>
                        </a:rPr>
                        <a:t>10:30</a:t>
                      </a:r>
                      <a:endParaRPr kumimoji="1" lang="ja-JP" altLang="en-US" sz="900" dirty="0">
                        <a:latin typeface="Meiryo UI" panose="020B0604030504040204" pitchFamily="50" charset="-128"/>
                        <a:ea typeface="Meiryo UI" panose="020B0604030504040204" pitchFamily="50" charset="-128"/>
                      </a:endParaRPr>
                    </a:p>
                  </a:txBody>
                  <a:tcPr marT="41564" marB="41564"/>
                </a:tc>
                <a:tc>
                  <a:txBody>
                    <a:bodyPr/>
                    <a:lstStyle/>
                    <a:p>
                      <a:pPr algn="ctr"/>
                      <a:r>
                        <a:rPr kumimoji="1" lang="ja-JP" altLang="en-US" sz="900" dirty="0">
                          <a:latin typeface="Meiryo UI" panose="020B0604030504040204" pitchFamily="50" charset="-128"/>
                          <a:ea typeface="Meiryo UI" panose="020B0604030504040204" pitchFamily="50" charset="-128"/>
                        </a:rPr>
                        <a:t>宇川温泉よし野の里</a:t>
                      </a:r>
                    </a:p>
                  </a:txBody>
                  <a:tcPr marT="41564" marB="41564"/>
                </a:tc>
                <a:tc>
                  <a:txBody>
                    <a:bodyPr/>
                    <a:lstStyle/>
                    <a:p>
                      <a:pPr algn="ct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4</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月～</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11</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月末まで（除外日：木曜日）</a:t>
                      </a:r>
                      <a:endParaRPr kumimoji="1" lang="ja-JP" altLang="en-US" sz="900" dirty="0">
                        <a:latin typeface="Meiryo UI" panose="020B0604030504040204" pitchFamily="50" charset="-128"/>
                        <a:ea typeface="Meiryo UI" panose="020B0604030504040204" pitchFamily="50" charset="-128"/>
                      </a:endParaRPr>
                    </a:p>
                  </a:txBody>
                  <a:tcPr marT="41564" marB="41564"/>
                </a:tc>
                <a:tc>
                  <a:txBody>
                    <a:bodyPr/>
                    <a:lstStyle/>
                    <a:p>
                      <a:pPr algn="ctr"/>
                      <a:r>
                        <a:rPr kumimoji="1" lang="en-US" altLang="ja-JP" sz="900" dirty="0">
                          <a:latin typeface="Meiryo UI" panose="020B0604030504040204" pitchFamily="50" charset="-128"/>
                          <a:ea typeface="Meiryo UI" panose="020B0604030504040204" pitchFamily="50" charset="-128"/>
                        </a:rPr>
                        <a:t>30</a:t>
                      </a:r>
                      <a:r>
                        <a:rPr kumimoji="1" lang="ja-JP" altLang="en-US" sz="900" dirty="0">
                          <a:latin typeface="Meiryo UI" panose="020B0604030504040204" pitchFamily="50" charset="-128"/>
                          <a:ea typeface="Meiryo UI" panose="020B0604030504040204" pitchFamily="50" charset="-128"/>
                        </a:rPr>
                        <a:t>名</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最少催行人員　</a:t>
                      </a:r>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名</a:t>
                      </a:r>
                    </a:p>
                  </a:txBody>
                  <a:tcPr marT="41564" marB="41564"/>
                </a:tc>
                <a:extLst>
                  <a:ext uri="{0D108BD9-81ED-4DB2-BD59-A6C34878D82A}">
                    <a16:rowId xmlns:a16="http://schemas.microsoft.com/office/drawing/2014/main" val="2185482021"/>
                  </a:ext>
                </a:extLst>
              </a:tr>
              <a:tr h="261818">
                <a:tc gridSpan="4">
                  <a:txBody>
                    <a:bodyPr/>
                    <a:lstStyle/>
                    <a:p>
                      <a:r>
                        <a:rPr kumimoji="1" lang="ja-JP" altLang="en-US" sz="900" dirty="0">
                          <a:latin typeface="Meiryo UI" panose="020B0604030504040204" pitchFamily="50" charset="-128"/>
                          <a:ea typeface="Meiryo UI" panose="020B0604030504040204" pitchFamily="50" charset="-128"/>
                        </a:rPr>
                        <a:t>集合場所住所：</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京都府京丹後市丹後町久僧１５６２　　　　</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https://ukawaonsen.jp/</a:t>
                      </a: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539798003"/>
                  </a:ext>
                </a:extLst>
              </a:tr>
            </a:tbl>
          </a:graphicData>
        </a:graphic>
      </p:graphicFrame>
      <p:sp>
        <p:nvSpPr>
          <p:cNvPr id="30" name="テキスト ボックス 29">
            <a:extLst>
              <a:ext uri="{FF2B5EF4-FFF2-40B4-BE49-F238E27FC236}">
                <a16:creationId xmlns:a16="http://schemas.microsoft.com/office/drawing/2014/main" id="{26FB4602-1380-B766-0B33-E62F5CB481F5}"/>
              </a:ext>
            </a:extLst>
          </p:cNvPr>
          <p:cNvSpPr txBox="1"/>
          <p:nvPr/>
        </p:nvSpPr>
        <p:spPr>
          <a:xfrm>
            <a:off x="1515416" y="1484784"/>
            <a:ext cx="1832448" cy="307777"/>
          </a:xfrm>
          <a:prstGeom prst="rect">
            <a:avLst/>
          </a:prstGeom>
          <a:noFill/>
        </p:spPr>
        <p:txBody>
          <a:bodyPr wrap="square" rtlCol="0">
            <a:sp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実施場所：宇川地区</a:t>
            </a:r>
          </a:p>
        </p:txBody>
      </p:sp>
      <p:graphicFrame>
        <p:nvGraphicFramePr>
          <p:cNvPr id="6" name="表 16">
            <a:extLst>
              <a:ext uri="{FF2B5EF4-FFF2-40B4-BE49-F238E27FC236}">
                <a16:creationId xmlns:a16="http://schemas.microsoft.com/office/drawing/2014/main" id="{01C0CEE0-2A19-DB30-84A8-8EF49764145B}"/>
              </a:ext>
            </a:extLst>
          </p:cNvPr>
          <p:cNvGraphicFramePr>
            <a:graphicFrameLocks noGrp="1"/>
          </p:cNvGraphicFramePr>
          <p:nvPr>
            <p:extLst>
              <p:ext uri="{D42A27DB-BD31-4B8C-83A1-F6EECF244321}">
                <p14:modId xmlns:p14="http://schemas.microsoft.com/office/powerpoint/2010/main" val="2569250632"/>
              </p:ext>
            </p:extLst>
          </p:nvPr>
        </p:nvGraphicFramePr>
        <p:xfrm>
          <a:off x="3809732" y="5041361"/>
          <a:ext cx="5256000" cy="579120"/>
        </p:xfrm>
        <a:graphic>
          <a:graphicData uri="http://schemas.openxmlformats.org/drawingml/2006/table">
            <a:tbl>
              <a:tblPr firstRow="1" bandRow="1">
                <a:tableStyleId>{5940675A-B579-460E-94D1-54222C63F5DA}</a:tableStyleId>
              </a:tblPr>
              <a:tblGrid>
                <a:gridCol w="1623936">
                  <a:extLst>
                    <a:ext uri="{9D8B030D-6E8A-4147-A177-3AD203B41FA5}">
                      <a16:colId xmlns:a16="http://schemas.microsoft.com/office/drawing/2014/main" val="425662883"/>
                    </a:ext>
                  </a:extLst>
                </a:gridCol>
                <a:gridCol w="2880320">
                  <a:extLst>
                    <a:ext uri="{9D8B030D-6E8A-4147-A177-3AD203B41FA5}">
                      <a16:colId xmlns:a16="http://schemas.microsoft.com/office/drawing/2014/main" val="753469963"/>
                    </a:ext>
                  </a:extLst>
                </a:gridCol>
                <a:gridCol w="751744">
                  <a:extLst>
                    <a:ext uri="{9D8B030D-6E8A-4147-A177-3AD203B41FA5}">
                      <a16:colId xmlns:a16="http://schemas.microsoft.com/office/drawing/2014/main" val="1763900372"/>
                    </a:ext>
                  </a:extLst>
                </a:gridCol>
              </a:tblGrid>
              <a:tr h="207678">
                <a:tc>
                  <a:txBody>
                    <a:bodyPr/>
                    <a:lstStyle/>
                    <a:p>
                      <a:pPr algn="ctr"/>
                      <a:r>
                        <a:rPr kumimoji="1" lang="ja-JP" altLang="en-US" sz="800" dirty="0">
                          <a:latin typeface="Meiryo UI" panose="020B0604030504040204" pitchFamily="50" charset="-128"/>
                          <a:ea typeface="Meiryo UI" panose="020B0604030504040204" pitchFamily="50" charset="-128"/>
                        </a:rPr>
                        <a:t>料金</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料金に含まれるもの</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〆切</a:t>
                      </a:r>
                    </a:p>
                  </a:txBody>
                  <a:tcPr>
                    <a:solidFill>
                      <a:schemeClr val="accent5">
                        <a:lumMod val="20000"/>
                        <a:lumOff val="80000"/>
                      </a:schemeClr>
                    </a:solidFill>
                  </a:tcPr>
                </a:tc>
                <a:extLst>
                  <a:ext uri="{0D108BD9-81ED-4DB2-BD59-A6C34878D82A}">
                    <a16:rowId xmlns:a16="http://schemas.microsoft.com/office/drawing/2014/main" val="779302812"/>
                  </a:ext>
                </a:extLst>
              </a:tr>
              <a:tr h="0">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おひとり様 </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4,500</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円（税込）　</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※10</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名様の場合</a:t>
                      </a:r>
                      <a:endParaRPr kumimoji="1" lang="ja-JP" altLang="en-US" sz="900" dirty="0">
                        <a:latin typeface="Meiryo UI" panose="020B0604030504040204" pitchFamily="50" charset="-128"/>
                        <a:ea typeface="Meiryo UI" panose="020B0604030504040204" pitchFamily="50" charset="-128"/>
                      </a:endParaRPr>
                    </a:p>
                  </a:txBody>
                  <a:tcPr/>
                </a:tc>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オリエンテーション・健康チェック代、昼食代（百寿弁当）、ウォーキングガイド代</a:t>
                      </a:r>
                      <a:endParaRPr kumimoji="1" lang="ja-JP" altLang="en-US" sz="9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a:latin typeface="Meiryo UI" panose="020B0604030504040204" pitchFamily="50" charset="-128"/>
                          <a:ea typeface="Meiryo UI" panose="020B0604030504040204" pitchFamily="50" charset="-128"/>
                        </a:rPr>
                        <a:t>21</a:t>
                      </a:r>
                      <a:r>
                        <a:rPr kumimoji="1" lang="ja-JP" altLang="en-US" sz="800" dirty="0">
                          <a:latin typeface="Meiryo UI" panose="020B0604030504040204" pitchFamily="50" charset="-128"/>
                          <a:ea typeface="Meiryo UI" panose="020B0604030504040204" pitchFamily="50" charset="-128"/>
                        </a:rPr>
                        <a:t>日前</a:t>
                      </a:r>
                    </a:p>
                  </a:txBody>
                  <a:tcPr anchor="ctr"/>
                </a:tc>
                <a:extLst>
                  <a:ext uri="{0D108BD9-81ED-4DB2-BD59-A6C34878D82A}">
                    <a16:rowId xmlns:a16="http://schemas.microsoft.com/office/drawing/2014/main" val="2185482021"/>
                  </a:ext>
                </a:extLst>
              </a:tr>
            </a:tbl>
          </a:graphicData>
        </a:graphic>
      </p:graphicFrame>
      <p:graphicFrame>
        <p:nvGraphicFramePr>
          <p:cNvPr id="13" name="表 16">
            <a:extLst>
              <a:ext uri="{FF2B5EF4-FFF2-40B4-BE49-F238E27FC236}">
                <a16:creationId xmlns:a16="http://schemas.microsoft.com/office/drawing/2014/main" id="{5BADC7B8-688F-5FEB-721F-F8C0A6467219}"/>
              </a:ext>
            </a:extLst>
          </p:cNvPr>
          <p:cNvGraphicFramePr>
            <a:graphicFrameLocks noGrp="1"/>
          </p:cNvGraphicFramePr>
          <p:nvPr>
            <p:extLst>
              <p:ext uri="{D42A27DB-BD31-4B8C-83A1-F6EECF244321}">
                <p14:modId xmlns:p14="http://schemas.microsoft.com/office/powerpoint/2010/main" val="2079295713"/>
              </p:ext>
            </p:extLst>
          </p:nvPr>
        </p:nvGraphicFramePr>
        <p:xfrm>
          <a:off x="3809732" y="5712614"/>
          <a:ext cx="5256000" cy="853440"/>
        </p:xfrm>
        <a:graphic>
          <a:graphicData uri="http://schemas.openxmlformats.org/drawingml/2006/table">
            <a:tbl>
              <a:tblPr firstRow="1" bandRow="1">
                <a:tableStyleId>{5940675A-B579-460E-94D1-54222C63F5DA}</a:tableStyleId>
              </a:tblPr>
              <a:tblGrid>
                <a:gridCol w="2274436">
                  <a:extLst>
                    <a:ext uri="{9D8B030D-6E8A-4147-A177-3AD203B41FA5}">
                      <a16:colId xmlns:a16="http://schemas.microsoft.com/office/drawing/2014/main" val="425662883"/>
                    </a:ext>
                  </a:extLst>
                </a:gridCol>
                <a:gridCol w="2981564">
                  <a:extLst>
                    <a:ext uri="{9D8B030D-6E8A-4147-A177-3AD203B41FA5}">
                      <a16:colId xmlns:a16="http://schemas.microsoft.com/office/drawing/2014/main" val="753469963"/>
                    </a:ext>
                  </a:extLst>
                </a:gridCol>
              </a:tblGrid>
              <a:tr h="207678">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0">
                <a:tc>
                  <a:txBody>
                    <a:bodyPr/>
                    <a:lstStyle/>
                    <a:p>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14</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日前まで不要。</a:t>
                      </a:r>
                      <a:endPar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endParaRPr>
                    </a:p>
                    <a:p>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14</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日前から</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8</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日前までは料金の</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20</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a:t>
                      </a:r>
                      <a:endPar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endParaRPr>
                    </a:p>
                    <a:p>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7</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日前から</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3</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日前までは</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30</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a:t>
                      </a:r>
                      <a:endPar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前々日は</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40</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％、前日は</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50</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％、当日は</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100</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a:t>
                      </a:r>
                      <a:endParaRPr kumimoji="1" lang="ja-JP" altLang="en-US" sz="900" dirty="0">
                        <a:latin typeface="Meiryo UI" panose="020B0604030504040204" pitchFamily="50" charset="-128"/>
                        <a:ea typeface="Meiryo UI" panose="020B0604030504040204" pitchFamily="50" charset="-128"/>
                      </a:endParaRPr>
                    </a:p>
                  </a:txBody>
                  <a:tcPr/>
                </a:tc>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ウォーキングに適した歩きやすい靴、リュックサックや持ち運びが邪魔にならないもの、雨具（傘や合羽など）、タオル、飲み物（水分補給）、冬季は防寒服を持参ください。</a:t>
                      </a:r>
                      <a:endPar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雨天決行です（警報発令の場合は室内プログラムに変更）</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spTree>
    <p:extLst>
      <p:ext uri="{BB962C8B-B14F-4D97-AF65-F5344CB8AC3E}">
        <p14:creationId xmlns:p14="http://schemas.microsoft.com/office/powerpoint/2010/main" val="2634425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D82A0DF-196C-F797-49C1-127CE054966F}"/>
              </a:ext>
            </a:extLst>
          </p:cNvPr>
          <p:cNvPicPr>
            <a:picLocks noChangeAspect="1"/>
          </p:cNvPicPr>
          <p:nvPr/>
        </p:nvPicPr>
        <p:blipFill>
          <a:blip r:embed="rId2"/>
          <a:stretch>
            <a:fillRect/>
          </a:stretch>
        </p:blipFill>
        <p:spPr>
          <a:xfrm>
            <a:off x="6087093" y="823354"/>
            <a:ext cx="2877395" cy="1093478"/>
          </a:xfrm>
          <a:prstGeom prst="rect">
            <a:avLst/>
          </a:prstGeom>
        </p:spPr>
      </p:pic>
      <p:sp>
        <p:nvSpPr>
          <p:cNvPr id="9" name="テキスト ボックス 8">
            <a:extLst>
              <a:ext uri="{FF2B5EF4-FFF2-40B4-BE49-F238E27FC236}">
                <a16:creationId xmlns:a16="http://schemas.microsoft.com/office/drawing/2014/main" id="{5F159576-2B0A-4DBE-8A92-C1DA1B6B2D20}"/>
              </a:ext>
            </a:extLst>
          </p:cNvPr>
          <p:cNvSpPr txBox="1"/>
          <p:nvPr/>
        </p:nvSpPr>
        <p:spPr>
          <a:xfrm>
            <a:off x="201186" y="145461"/>
            <a:ext cx="288032"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2</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C7829734-14EF-F421-751F-B7C348AADFA5}"/>
              </a:ext>
            </a:extLst>
          </p:cNvPr>
          <p:cNvSpPr/>
          <p:nvPr/>
        </p:nvSpPr>
        <p:spPr>
          <a:xfrm>
            <a:off x="6156176" y="823354"/>
            <a:ext cx="2711454" cy="324616"/>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64230858-7DD5-6182-E3E2-80D4A4E61500}"/>
              </a:ext>
            </a:extLst>
          </p:cNvPr>
          <p:cNvSpPr/>
          <p:nvPr/>
        </p:nvSpPr>
        <p:spPr>
          <a:xfrm>
            <a:off x="6151205" y="1186812"/>
            <a:ext cx="1799991"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5636636-6B27-CE5C-8E4F-DFB6E91291B4}"/>
              </a:ext>
            </a:extLst>
          </p:cNvPr>
          <p:cNvSpPr/>
          <p:nvPr/>
        </p:nvSpPr>
        <p:spPr>
          <a:xfrm>
            <a:off x="8027921" y="155679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1">
            <a:extLst>
              <a:ext uri="{FF2B5EF4-FFF2-40B4-BE49-F238E27FC236}">
                <a16:creationId xmlns:a16="http://schemas.microsoft.com/office/drawing/2014/main" id="{616282BE-ECFA-BB86-C8AD-FC2C5A71C0C6}"/>
              </a:ext>
            </a:extLst>
          </p:cNvPr>
          <p:cNvSpPr>
            <a:spLocks noGrp="1"/>
          </p:cNvSpPr>
          <p:nvPr>
            <p:ph type="sldNum" sz="quarter" idx="12"/>
          </p:nvPr>
        </p:nvSpPr>
        <p:spPr>
          <a:xfrm>
            <a:off x="7092280" y="6600656"/>
            <a:ext cx="2057400" cy="365125"/>
          </a:xfrm>
        </p:spPr>
        <p:txBody>
          <a:bodyPr/>
          <a:lstStyle/>
          <a:p>
            <a:fld id="{F86A5EC8-DED8-4501-B4E3-7C7D0EBF1D96}" type="slidenum">
              <a:rPr kumimoji="1" lang="ja-JP" altLang="en-US" sz="1200" smtClean="0"/>
              <a:t>17</a:t>
            </a:fld>
            <a:endParaRPr kumimoji="1" lang="ja-JP" altLang="en-US" sz="1200" dirty="0"/>
          </a:p>
        </p:txBody>
      </p:sp>
      <p:sp>
        <p:nvSpPr>
          <p:cNvPr id="6" name="テキスト ボックス 5">
            <a:extLst>
              <a:ext uri="{FF2B5EF4-FFF2-40B4-BE49-F238E27FC236}">
                <a16:creationId xmlns:a16="http://schemas.microsoft.com/office/drawing/2014/main" id="{C4828CC0-0FFD-BCDF-B433-AB09320ED72D}"/>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7" name="六角形 6">
            <a:extLst>
              <a:ext uri="{FF2B5EF4-FFF2-40B4-BE49-F238E27FC236}">
                <a16:creationId xmlns:a16="http://schemas.microsoft.com/office/drawing/2014/main" id="{8597BAA6-E994-CFC7-EE91-3597344895F1}"/>
              </a:ext>
            </a:extLst>
          </p:cNvPr>
          <p:cNvSpPr/>
          <p:nvPr/>
        </p:nvSpPr>
        <p:spPr>
          <a:xfrm>
            <a:off x="107504" y="116632"/>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7999E93-37C5-E92F-F010-C95554A46D56}"/>
              </a:ext>
            </a:extLst>
          </p:cNvPr>
          <p:cNvSpPr txBox="1"/>
          <p:nvPr/>
        </p:nvSpPr>
        <p:spPr>
          <a:xfrm>
            <a:off x="152297" y="145461"/>
            <a:ext cx="288032" cy="369332"/>
          </a:xfrm>
          <a:prstGeom prst="rect">
            <a:avLst/>
          </a:prstGeom>
          <a:noFill/>
        </p:spPr>
        <p:txBody>
          <a:bodyPr wrap="square" rtlCol="0">
            <a:spAutoFit/>
          </a:bodyPr>
          <a:lstStyle/>
          <a:p>
            <a:r>
              <a:rPr lang="ja-JP" altLang="en-US" b="1" dirty="0">
                <a:solidFill>
                  <a:schemeClr val="bg1"/>
                </a:solidFill>
                <a:latin typeface="Meiryo UI" panose="020B0604030504040204" pitchFamily="50" charset="-128"/>
                <a:ea typeface="Meiryo UI" panose="020B0604030504040204" pitchFamily="50" charset="-128"/>
              </a:rPr>
              <a:t>２</a:t>
            </a:r>
            <a:endParaRPr kumimoji="1" lang="ja-JP" altLang="en-US" b="1" dirty="0">
              <a:solidFill>
                <a:schemeClr val="bg1"/>
              </a:solidFill>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4FBC5F18-4206-AAD4-B37F-071E27CC87C8}"/>
              </a:ext>
            </a:extLst>
          </p:cNvPr>
          <p:cNvPicPr>
            <a:picLocks noChangeAspect="1"/>
          </p:cNvPicPr>
          <p:nvPr/>
        </p:nvPicPr>
        <p:blipFill>
          <a:blip r:embed="rId3"/>
          <a:stretch>
            <a:fillRect/>
          </a:stretch>
        </p:blipFill>
        <p:spPr>
          <a:xfrm>
            <a:off x="8218" y="1589294"/>
            <a:ext cx="6087093" cy="3135850"/>
          </a:xfrm>
          <a:prstGeom prst="rect">
            <a:avLst/>
          </a:prstGeom>
        </p:spPr>
      </p:pic>
      <p:sp>
        <p:nvSpPr>
          <p:cNvPr id="8" name="テキスト ボックス 7">
            <a:extLst>
              <a:ext uri="{FF2B5EF4-FFF2-40B4-BE49-F238E27FC236}">
                <a16:creationId xmlns:a16="http://schemas.microsoft.com/office/drawing/2014/main" id="{C8423212-7ACB-74B6-BEC7-79339DC01029}"/>
              </a:ext>
            </a:extLst>
          </p:cNvPr>
          <p:cNvSpPr txBox="1"/>
          <p:nvPr/>
        </p:nvSpPr>
        <p:spPr>
          <a:xfrm>
            <a:off x="648778" y="120294"/>
            <a:ext cx="8495222"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健康</a:t>
            </a:r>
            <a:r>
              <a:rPr kumimoji="1" lang="ja-JP" altLang="en-US" sz="2200" b="1" dirty="0">
                <a:latin typeface="Meiryo UI" panose="020B0604030504040204" pitchFamily="50" charset="-128"/>
                <a:ea typeface="Meiryo UI" panose="020B0604030504040204" pitchFamily="50" charset="-128"/>
              </a:rPr>
              <a:t>トレイルウォーキング　　　</a:t>
            </a:r>
          </a:p>
        </p:txBody>
      </p:sp>
      <p:graphicFrame>
        <p:nvGraphicFramePr>
          <p:cNvPr id="30" name="表 30">
            <a:extLst>
              <a:ext uri="{FF2B5EF4-FFF2-40B4-BE49-F238E27FC236}">
                <a16:creationId xmlns:a16="http://schemas.microsoft.com/office/drawing/2014/main" id="{ACFBE144-CDC7-F013-9FD7-7891D0B73FBA}"/>
              </a:ext>
            </a:extLst>
          </p:cNvPr>
          <p:cNvGraphicFramePr>
            <a:graphicFrameLocks noGrp="1"/>
          </p:cNvGraphicFramePr>
          <p:nvPr>
            <p:extLst>
              <p:ext uri="{D42A27DB-BD31-4B8C-83A1-F6EECF244321}">
                <p14:modId xmlns:p14="http://schemas.microsoft.com/office/powerpoint/2010/main" val="819730221"/>
              </p:ext>
            </p:extLst>
          </p:nvPr>
        </p:nvGraphicFramePr>
        <p:xfrm>
          <a:off x="8218" y="5121359"/>
          <a:ext cx="6796030" cy="1548001"/>
        </p:xfrm>
        <a:graphic>
          <a:graphicData uri="http://schemas.openxmlformats.org/drawingml/2006/table">
            <a:tbl>
              <a:tblPr firstRow="1" bandRow="1">
                <a:tableStyleId>{5940675A-B579-460E-94D1-54222C63F5DA}</a:tableStyleId>
              </a:tblPr>
              <a:tblGrid>
                <a:gridCol w="1606613">
                  <a:extLst>
                    <a:ext uri="{9D8B030D-6E8A-4147-A177-3AD203B41FA5}">
                      <a16:colId xmlns:a16="http://schemas.microsoft.com/office/drawing/2014/main" val="2054667260"/>
                    </a:ext>
                  </a:extLst>
                </a:gridCol>
                <a:gridCol w="1733033">
                  <a:extLst>
                    <a:ext uri="{9D8B030D-6E8A-4147-A177-3AD203B41FA5}">
                      <a16:colId xmlns:a16="http://schemas.microsoft.com/office/drawing/2014/main" val="152381087"/>
                    </a:ext>
                  </a:extLst>
                </a:gridCol>
                <a:gridCol w="1800200">
                  <a:extLst>
                    <a:ext uri="{9D8B030D-6E8A-4147-A177-3AD203B41FA5}">
                      <a16:colId xmlns:a16="http://schemas.microsoft.com/office/drawing/2014/main" val="3045663478"/>
                    </a:ext>
                  </a:extLst>
                </a:gridCol>
                <a:gridCol w="1656184">
                  <a:extLst>
                    <a:ext uri="{9D8B030D-6E8A-4147-A177-3AD203B41FA5}">
                      <a16:colId xmlns:a16="http://schemas.microsoft.com/office/drawing/2014/main" val="533695531"/>
                    </a:ext>
                  </a:extLst>
                </a:gridCol>
              </a:tblGrid>
              <a:tr h="221143">
                <a:tc>
                  <a:txBody>
                    <a:bodyPr/>
                    <a:lstStyle/>
                    <a:p>
                      <a:r>
                        <a:rPr kumimoji="1" lang="ja-JP" altLang="en-US" sz="800" dirty="0"/>
                        <a:t>エリア</a:t>
                      </a:r>
                    </a:p>
                  </a:txBody>
                  <a:tcPr anchor="ctr">
                    <a:solidFill>
                      <a:schemeClr val="accent1">
                        <a:lumMod val="20000"/>
                        <a:lumOff val="8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初級コース</a:t>
                      </a:r>
                    </a:p>
                  </a:txBody>
                  <a:tcPr anchor="ctr">
                    <a:solidFill>
                      <a:schemeClr val="accent1">
                        <a:lumMod val="20000"/>
                        <a:lumOff val="8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中級コース</a:t>
                      </a:r>
                    </a:p>
                  </a:txBody>
                  <a:tcPr anchor="ctr">
                    <a:solidFill>
                      <a:schemeClr val="accent1">
                        <a:lumMod val="20000"/>
                        <a:lumOff val="8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上級コース</a:t>
                      </a:r>
                    </a:p>
                  </a:txBody>
                  <a:tcPr anchor="ctr">
                    <a:solidFill>
                      <a:schemeClr val="accent1">
                        <a:lumMod val="20000"/>
                        <a:lumOff val="80000"/>
                      </a:schemeClr>
                    </a:solidFill>
                  </a:tcPr>
                </a:tc>
                <a:extLst>
                  <a:ext uri="{0D108BD9-81ED-4DB2-BD59-A6C34878D82A}">
                    <a16:rowId xmlns:a16="http://schemas.microsoft.com/office/drawing/2014/main" val="1697776477"/>
                  </a:ext>
                </a:extLst>
              </a:tr>
              <a:tr h="221143">
                <a:tc rowSpan="2">
                  <a:txBody>
                    <a:bodyPr/>
                    <a:lstStyle/>
                    <a:p>
                      <a:r>
                        <a:rPr kumimoji="1" lang="ja-JP" altLang="en-US" sz="800" b="1" dirty="0">
                          <a:solidFill>
                            <a:schemeClr val="bg1"/>
                          </a:solidFill>
                          <a:latin typeface="Meiryo UI" panose="020B0604030504040204" pitchFamily="50" charset="-128"/>
                          <a:ea typeface="Meiryo UI" panose="020B0604030504040204" pitchFamily="50" charset="-128"/>
                        </a:rPr>
                        <a:t>丹後</a:t>
                      </a:r>
                    </a:p>
                  </a:txBody>
                  <a:tcPr anchor="ctr">
                    <a:solidFill>
                      <a:srgbClr val="00B0F0"/>
                    </a:solidFill>
                  </a:tcPr>
                </a:tc>
                <a:tc>
                  <a:txBody>
                    <a:bodyPr/>
                    <a:lstStyle/>
                    <a:p>
                      <a:r>
                        <a:rPr kumimoji="1" lang="ja-JP" altLang="en-US" sz="800" dirty="0">
                          <a:latin typeface="Meiryo UI" panose="020B0604030504040204" pitchFamily="50" charset="-128"/>
                          <a:ea typeface="Meiryo UI" panose="020B0604030504040204" pitchFamily="50" charset="-128"/>
                        </a:rPr>
                        <a:t>城島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経ヶ岬灯台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経ヶ岬</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先端</a:t>
                      </a:r>
                      <a:r>
                        <a:rPr kumimoji="1" lang="en-US" altLang="ja-JP" sz="8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健康 ウォーキング</a:t>
                      </a:r>
                    </a:p>
                  </a:txBody>
                  <a:tcPr anchor="ctr"/>
                </a:tc>
                <a:extLst>
                  <a:ext uri="{0D108BD9-81ED-4DB2-BD59-A6C34878D82A}">
                    <a16:rowId xmlns:a16="http://schemas.microsoft.com/office/drawing/2014/main" val="1233363086"/>
                  </a:ext>
                </a:extLst>
              </a:tr>
              <a:tr h="221143">
                <a:tc vMerge="1">
                  <a:txBody>
                    <a:bodyPr/>
                    <a:lstStyle/>
                    <a:p>
                      <a:endParaRPr kumimoji="1" lang="ja-JP" altLang="en-US"/>
                    </a:p>
                  </a:txBody>
                  <a:tcPr/>
                </a:tc>
                <a:tc>
                  <a:txBody>
                    <a:bodyPr/>
                    <a:lstStyle/>
                    <a:p>
                      <a:r>
                        <a:rPr kumimoji="1" lang="ja-JP" altLang="en-US" sz="800" dirty="0">
                          <a:latin typeface="Meiryo UI" panose="020B0604030504040204" pitchFamily="50" charset="-128"/>
                          <a:ea typeface="Meiryo UI" panose="020B0604030504040204" pitchFamily="50" charset="-128"/>
                        </a:rPr>
                        <a:t>平海岸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丹後松島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依遅ヶ尾山 健康 ウォーキング</a:t>
                      </a:r>
                    </a:p>
                  </a:txBody>
                  <a:tcPr anchor="ctr"/>
                </a:tc>
                <a:extLst>
                  <a:ext uri="{0D108BD9-81ED-4DB2-BD59-A6C34878D82A}">
                    <a16:rowId xmlns:a16="http://schemas.microsoft.com/office/drawing/2014/main" val="584876472"/>
                  </a:ext>
                </a:extLst>
              </a:tr>
              <a:tr h="221143">
                <a:tc rowSpan="2">
                  <a:txBody>
                    <a:bodyPr/>
                    <a:lstStyle/>
                    <a:p>
                      <a:r>
                        <a:rPr kumimoji="1" lang="ja-JP" altLang="en-US" sz="800" b="1" dirty="0">
                          <a:solidFill>
                            <a:schemeClr val="bg1"/>
                          </a:solidFill>
                          <a:latin typeface="Meiryo UI" panose="020B0604030504040204" pitchFamily="50" charset="-128"/>
                          <a:ea typeface="Meiryo UI" panose="020B0604030504040204" pitchFamily="50" charset="-128"/>
                        </a:rPr>
                        <a:t>峰山・大宮・網野・弥栄</a:t>
                      </a:r>
                    </a:p>
                  </a:txBody>
                  <a:tcPr anchor="ctr">
                    <a:solidFill>
                      <a:srgbClr val="FF0000"/>
                    </a:solidFill>
                  </a:tcPr>
                </a:tc>
                <a:tc>
                  <a:txBody>
                    <a:bodyPr/>
                    <a:lstStyle/>
                    <a:p>
                      <a:r>
                        <a:rPr kumimoji="1" lang="ja-JP" altLang="en-US" sz="800" dirty="0">
                          <a:latin typeface="Meiryo UI" panose="020B0604030504040204" pitchFamily="50" charset="-128"/>
                          <a:ea typeface="Meiryo UI" panose="020B0604030504040204" pitchFamily="50" charset="-128"/>
                        </a:rPr>
                        <a:t>碇高原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琴引浜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徳良山 健康 ウォーキング</a:t>
                      </a:r>
                    </a:p>
                  </a:txBody>
                  <a:tcPr anchor="ctr"/>
                </a:tc>
                <a:extLst>
                  <a:ext uri="{0D108BD9-81ED-4DB2-BD59-A6C34878D82A}">
                    <a16:rowId xmlns:a16="http://schemas.microsoft.com/office/drawing/2014/main" val="3769723776"/>
                  </a:ext>
                </a:extLst>
              </a:tr>
              <a:tr h="221143">
                <a:tc vMerge="1">
                  <a:txBody>
                    <a:bodyPr/>
                    <a:lstStyle/>
                    <a:p>
                      <a:endParaRPr kumimoji="1" lang="ja-JP" altLang="en-US"/>
                    </a:p>
                  </a:txBody>
                  <a:tcPr/>
                </a:tc>
                <a:tc>
                  <a:txBody>
                    <a:bodyPr/>
                    <a:lstStyle/>
                    <a:p>
                      <a:r>
                        <a:rPr kumimoji="1" lang="ja-JP" altLang="en-US" sz="800" dirty="0">
                          <a:latin typeface="Meiryo UI" panose="020B0604030504040204" pitchFamily="50" charset="-128"/>
                          <a:ea typeface="Meiryo UI" panose="020B0604030504040204" pitchFamily="50" charset="-128"/>
                        </a:rPr>
                        <a:t>須川隧道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五色浜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鞍禿山 健康 ウォーキング</a:t>
                      </a:r>
                    </a:p>
                  </a:txBody>
                  <a:tcPr anchor="ctr"/>
                </a:tc>
                <a:extLst>
                  <a:ext uri="{0D108BD9-81ED-4DB2-BD59-A6C34878D82A}">
                    <a16:rowId xmlns:a16="http://schemas.microsoft.com/office/drawing/2014/main" val="1849752128"/>
                  </a:ext>
                </a:extLst>
              </a:tr>
              <a:tr h="221143">
                <a:tc rowSpan="2">
                  <a:txBody>
                    <a:bodyPr/>
                    <a:lstStyle/>
                    <a:p>
                      <a:r>
                        <a:rPr kumimoji="1" lang="ja-JP" altLang="en-US" sz="800" b="1" dirty="0">
                          <a:solidFill>
                            <a:schemeClr val="bg1"/>
                          </a:solidFill>
                          <a:latin typeface="Meiryo UI" panose="020B0604030504040204" pitchFamily="50" charset="-128"/>
                          <a:ea typeface="Meiryo UI" panose="020B0604030504040204" pitchFamily="50" charset="-128"/>
                        </a:rPr>
                        <a:t>久美浜</a:t>
                      </a:r>
                    </a:p>
                  </a:txBody>
                  <a:tcPr anchor="ctr">
                    <a:solidFill>
                      <a:srgbClr val="CC99FF"/>
                    </a:solidFill>
                  </a:tcPr>
                </a:tc>
                <a:tc>
                  <a:txBody>
                    <a:bodyPr/>
                    <a:lstStyle/>
                    <a:p>
                      <a:r>
                        <a:rPr kumimoji="1" lang="ja-JP" altLang="en-US" sz="800" dirty="0">
                          <a:latin typeface="Meiryo UI" panose="020B0604030504040204" pitchFamily="50" charset="-128"/>
                          <a:ea typeface="Meiryo UI" panose="020B0604030504040204" pitchFamily="50" charset="-128"/>
                        </a:rPr>
                        <a:t>旭海岸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かぶと山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牛ヶ尾山 健康 ウォーキング</a:t>
                      </a:r>
                    </a:p>
                  </a:txBody>
                  <a:tcPr anchor="ctr"/>
                </a:tc>
                <a:extLst>
                  <a:ext uri="{0D108BD9-81ED-4DB2-BD59-A6C34878D82A}">
                    <a16:rowId xmlns:a16="http://schemas.microsoft.com/office/drawing/2014/main" val="2810837621"/>
                  </a:ext>
                </a:extLst>
              </a:tr>
              <a:tr h="221143">
                <a:tc vMerge="1">
                  <a:txBody>
                    <a:bodyPr/>
                    <a:lstStyle/>
                    <a:p>
                      <a:endParaRPr kumimoji="1" lang="ja-JP" altLang="en-US"/>
                    </a:p>
                  </a:txBody>
                  <a:tcPr/>
                </a:tc>
                <a:tc>
                  <a:txBody>
                    <a:bodyPr/>
                    <a:lstStyle/>
                    <a:p>
                      <a:r>
                        <a:rPr kumimoji="1" lang="ja-JP" altLang="en-US" sz="800" dirty="0">
                          <a:latin typeface="Meiryo UI" panose="020B0604030504040204" pitchFamily="50" charset="-128"/>
                          <a:ea typeface="Meiryo UI" panose="020B0604030504040204" pitchFamily="50" charset="-128"/>
                        </a:rPr>
                        <a:t>箱石浜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ジジラ山 健康 ウォーキング</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高龍寺ヶ岳 健康 ウォーキング</a:t>
                      </a:r>
                    </a:p>
                  </a:txBody>
                  <a:tcPr anchor="ctr"/>
                </a:tc>
                <a:extLst>
                  <a:ext uri="{0D108BD9-81ED-4DB2-BD59-A6C34878D82A}">
                    <a16:rowId xmlns:a16="http://schemas.microsoft.com/office/drawing/2014/main" val="1891590379"/>
                  </a:ext>
                </a:extLst>
              </a:tr>
            </a:tbl>
          </a:graphicData>
        </a:graphic>
      </p:graphicFrame>
      <p:sp>
        <p:nvSpPr>
          <p:cNvPr id="14" name="テキスト ボックス 13">
            <a:extLst>
              <a:ext uri="{FF2B5EF4-FFF2-40B4-BE49-F238E27FC236}">
                <a16:creationId xmlns:a16="http://schemas.microsoft.com/office/drawing/2014/main" id="{755DFBED-4DEB-01F2-A0C7-34E23A904C0F}"/>
              </a:ext>
            </a:extLst>
          </p:cNvPr>
          <p:cNvSpPr txBox="1"/>
          <p:nvPr/>
        </p:nvSpPr>
        <p:spPr>
          <a:xfrm>
            <a:off x="0" y="692696"/>
            <a:ext cx="6026747" cy="892552"/>
          </a:xfrm>
          <a:prstGeom prst="rect">
            <a:avLst/>
          </a:prstGeom>
          <a:noFill/>
        </p:spPr>
        <p:txBody>
          <a:bodyPr wrap="square">
            <a:spAutoFit/>
          </a:bodyPr>
          <a:lstStyle/>
          <a:p>
            <a:pPr algn="l" fontAlgn="base" latinLnBrk="1"/>
            <a:r>
              <a:rPr lang="ja-JP" altLang="en-US" sz="1300" b="0" i="0" dirty="0">
                <a:effectLst/>
                <a:latin typeface="Meiryo UI" panose="020B0604030504040204" pitchFamily="50" charset="-128"/>
                <a:ea typeface="Meiryo UI" panose="020B0604030504040204" pitchFamily="50" charset="-128"/>
              </a:rPr>
              <a:t>京丹後の</a:t>
            </a:r>
            <a:r>
              <a:rPr lang="ja-JP" altLang="en-US" sz="1300" dirty="0">
                <a:latin typeface="Meiryo UI" panose="020B0604030504040204" pitchFamily="50" charset="-128"/>
                <a:ea typeface="Meiryo UI" panose="020B0604030504040204" pitchFamily="50" charset="-128"/>
              </a:rPr>
              <a:t>美しい</a:t>
            </a:r>
            <a:r>
              <a:rPr lang="ja-JP" altLang="en-US" sz="1300" b="0" i="0" dirty="0">
                <a:effectLst/>
                <a:latin typeface="Meiryo UI" panose="020B0604030504040204" pitchFamily="50" charset="-128"/>
                <a:ea typeface="Meiryo UI" panose="020B0604030504040204" pitchFamily="50" charset="-128"/>
              </a:rPr>
              <a:t>自然環境と地域資源を活用した海洋療法などの自然療法を体感できる難易度に応じた健康トレイルウォーキングをご用意しており、企業様のご要望に応じた最適のコースをアレンジいたします。非日常での体験を通して「健康への気づき・健康づくりの第一歩」をお手伝いするプログラムです。</a:t>
            </a:r>
          </a:p>
        </p:txBody>
      </p:sp>
      <p:sp>
        <p:nvSpPr>
          <p:cNvPr id="19" name="テキスト ボックス 18">
            <a:extLst>
              <a:ext uri="{FF2B5EF4-FFF2-40B4-BE49-F238E27FC236}">
                <a16:creationId xmlns:a16="http://schemas.microsoft.com/office/drawing/2014/main" id="{50BB7A7E-1FE1-484C-C0A2-05CF51DC8640}"/>
              </a:ext>
            </a:extLst>
          </p:cNvPr>
          <p:cNvSpPr txBox="1"/>
          <p:nvPr/>
        </p:nvSpPr>
        <p:spPr>
          <a:xfrm>
            <a:off x="16836" y="4725144"/>
            <a:ext cx="6087093" cy="369332"/>
          </a:xfrm>
          <a:prstGeom prst="rect">
            <a:avLst/>
          </a:prstGeom>
          <a:noFill/>
        </p:spPr>
        <p:txBody>
          <a:bodyPr wrap="square">
            <a:spAutoFit/>
          </a:bodyPr>
          <a:lstStyle/>
          <a:p>
            <a:pPr algn="l" fontAlgn="base" latinLnBrk="1"/>
            <a:r>
              <a:rPr lang="ja-JP" altLang="en-US" sz="900" b="0" i="0" dirty="0">
                <a:effectLst/>
                <a:latin typeface="Meiryo UI" panose="020B0604030504040204" pitchFamily="50" charset="-128"/>
                <a:ea typeface="Meiryo UI" panose="020B0604030504040204" pitchFamily="50" charset="-128"/>
              </a:rPr>
              <a:t>京丹後の健康トレイルウォーキングは３エリアにわたり、初級・中級・上級の全</a:t>
            </a:r>
            <a:r>
              <a:rPr lang="en-US" altLang="ja-JP" sz="900" b="0" i="0" dirty="0">
                <a:effectLst/>
                <a:latin typeface="Meiryo UI" panose="020B0604030504040204" pitchFamily="50" charset="-128"/>
                <a:ea typeface="Meiryo UI" panose="020B0604030504040204" pitchFamily="50" charset="-128"/>
              </a:rPr>
              <a:t>18</a:t>
            </a:r>
            <a:r>
              <a:rPr lang="ja-JP" altLang="en-US" sz="900" b="0" i="0" dirty="0">
                <a:effectLst/>
                <a:latin typeface="Meiryo UI" panose="020B0604030504040204" pitchFamily="50" charset="-128"/>
                <a:ea typeface="Meiryo UI" panose="020B0604030504040204" pitchFamily="50" charset="-128"/>
              </a:rPr>
              <a:t>コースを用意してお</a:t>
            </a:r>
            <a:r>
              <a:rPr lang="ja-JP" altLang="en-US" sz="900" dirty="0">
                <a:latin typeface="Meiryo UI" panose="020B0604030504040204" pitchFamily="50" charset="-128"/>
                <a:ea typeface="Meiryo UI" panose="020B0604030504040204" pitchFamily="50" charset="-128"/>
              </a:rPr>
              <a:t>りますので、</a:t>
            </a:r>
            <a:endParaRPr lang="en-US" altLang="ja-JP" sz="900" dirty="0">
              <a:latin typeface="Meiryo UI" panose="020B0604030504040204" pitchFamily="50" charset="-128"/>
              <a:ea typeface="Meiryo UI" panose="020B0604030504040204" pitchFamily="50" charset="-128"/>
            </a:endParaRPr>
          </a:p>
          <a:p>
            <a:pPr algn="l" fontAlgn="base" latinLnBrk="1"/>
            <a:r>
              <a:rPr lang="ja-JP" altLang="en-US" sz="900" dirty="0">
                <a:latin typeface="Meiryo UI" panose="020B0604030504040204" pitchFamily="50" charset="-128"/>
                <a:ea typeface="Meiryo UI" panose="020B0604030504040204" pitchFamily="50" charset="-128"/>
              </a:rPr>
              <a:t>健康行動の興味関心の高まりに応じた継続したプログラムのご提供が可能です。</a:t>
            </a:r>
            <a:endParaRPr lang="ja-JP" altLang="en-US" sz="900" b="0" i="0" dirty="0">
              <a:effectLst/>
              <a:latin typeface="Meiryo UI" panose="020B0604030504040204" pitchFamily="50" charset="-128"/>
              <a:ea typeface="Meiryo UI" panose="020B0604030504040204" pitchFamily="50" charset="-128"/>
            </a:endParaRPr>
          </a:p>
        </p:txBody>
      </p:sp>
      <p:pic>
        <p:nvPicPr>
          <p:cNvPr id="20" name="図 19">
            <a:extLst>
              <a:ext uri="{FF2B5EF4-FFF2-40B4-BE49-F238E27FC236}">
                <a16:creationId xmlns:a16="http://schemas.microsoft.com/office/drawing/2014/main" id="{661BA907-A4F4-98F1-A3C0-0352FA8E8C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5838778" y="2200035"/>
            <a:ext cx="1986518" cy="1489888"/>
          </a:xfrm>
          <a:prstGeom prst="rect">
            <a:avLst/>
          </a:prstGeom>
          <a:ln>
            <a:noFill/>
          </a:ln>
          <a:effectLst>
            <a:softEdge rad="112500"/>
          </a:effectLst>
        </p:spPr>
      </p:pic>
      <p:pic>
        <p:nvPicPr>
          <p:cNvPr id="21" name="図 20">
            <a:extLst>
              <a:ext uri="{FF2B5EF4-FFF2-40B4-BE49-F238E27FC236}">
                <a16:creationId xmlns:a16="http://schemas.microsoft.com/office/drawing/2014/main" id="{F48290A4-5E40-0D16-4641-DBD7CBD635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25790" y="1939326"/>
            <a:ext cx="1489888" cy="1986518"/>
          </a:xfrm>
          <a:prstGeom prst="rect">
            <a:avLst/>
          </a:prstGeom>
          <a:ln>
            <a:noFill/>
          </a:ln>
          <a:effectLst>
            <a:softEdge rad="112500"/>
          </a:effectLst>
        </p:spPr>
      </p:pic>
      <p:pic>
        <p:nvPicPr>
          <p:cNvPr id="28" name="図 27">
            <a:extLst>
              <a:ext uri="{FF2B5EF4-FFF2-40B4-BE49-F238E27FC236}">
                <a16:creationId xmlns:a16="http://schemas.microsoft.com/office/drawing/2014/main" id="{1DABE634-5170-7364-B073-6B8D155C896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1744" b="20031"/>
          <a:stretch/>
        </p:blipFill>
        <p:spPr>
          <a:xfrm>
            <a:off x="6901073" y="5094476"/>
            <a:ext cx="2189001" cy="535317"/>
          </a:xfrm>
          <a:prstGeom prst="rect">
            <a:avLst/>
          </a:prstGeom>
          <a:ln>
            <a:noFill/>
          </a:ln>
          <a:effectLst>
            <a:softEdge rad="112500"/>
          </a:effectLst>
        </p:spPr>
      </p:pic>
      <p:sp>
        <p:nvSpPr>
          <p:cNvPr id="26" name="テキスト ボックス 25">
            <a:extLst>
              <a:ext uri="{FF2B5EF4-FFF2-40B4-BE49-F238E27FC236}">
                <a16:creationId xmlns:a16="http://schemas.microsoft.com/office/drawing/2014/main" id="{BAD35904-2D6A-C1A1-7857-D64FF574726E}"/>
              </a:ext>
            </a:extLst>
          </p:cNvPr>
          <p:cNvSpPr txBox="1"/>
          <p:nvPr/>
        </p:nvSpPr>
        <p:spPr>
          <a:xfrm>
            <a:off x="6876256" y="5735578"/>
            <a:ext cx="2238636" cy="861774"/>
          </a:xfrm>
          <a:prstGeom prst="rect">
            <a:avLst/>
          </a:prstGeom>
          <a:noFill/>
          <a:ln>
            <a:solidFill>
              <a:schemeClr val="tx1"/>
            </a:solidFill>
            <a:prstDash val="sysDot"/>
          </a:ln>
        </p:spPr>
        <p:txBody>
          <a:bodyPr wrap="square" rtlCol="0">
            <a:spAutoFit/>
          </a:bodyPr>
          <a:lstStyle/>
          <a:p>
            <a:pPr algn="ctr"/>
            <a:r>
              <a:rPr lang="ja-JP" altLang="en-US" sz="10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1000" b="1" dirty="0">
              <a:solidFill>
                <a:srgbClr val="0070C0"/>
              </a:solidFill>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ハイキングに興味がある方</a:t>
            </a:r>
            <a:endParaRPr kumimoji="1"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これから健康づくりを行ってみたい方旅先で健康づくりを行ってみたい方京丹後の海岸や森林の風景を満喫したい方</a:t>
            </a:r>
            <a:endParaRPr kumimoji="1" lang="ja-JP" altLang="en-US" sz="1000" dirty="0">
              <a:latin typeface="Meiryo UI" panose="020B0604030504040204" pitchFamily="50" charset="-128"/>
              <a:ea typeface="Meiryo UI" panose="020B0604030504040204" pitchFamily="50" charset="-128"/>
            </a:endParaRPr>
          </a:p>
        </p:txBody>
      </p:sp>
      <p:pic>
        <p:nvPicPr>
          <p:cNvPr id="29" name="図 28">
            <a:extLst>
              <a:ext uri="{FF2B5EF4-FFF2-40B4-BE49-F238E27FC236}">
                <a16:creationId xmlns:a16="http://schemas.microsoft.com/office/drawing/2014/main" id="{AC0E6ED7-0967-46B1-AF95-6BEA30FE57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25790" y="3955688"/>
            <a:ext cx="1495117" cy="1121337"/>
          </a:xfrm>
          <a:prstGeom prst="rect">
            <a:avLst/>
          </a:prstGeom>
          <a:ln>
            <a:noFill/>
          </a:ln>
          <a:effectLst>
            <a:softEdge rad="112500"/>
          </a:effectLst>
        </p:spPr>
      </p:pic>
      <p:pic>
        <p:nvPicPr>
          <p:cNvPr id="32" name="図 31">
            <a:extLst>
              <a:ext uri="{FF2B5EF4-FFF2-40B4-BE49-F238E27FC236}">
                <a16:creationId xmlns:a16="http://schemas.microsoft.com/office/drawing/2014/main" id="{A4DA8F8E-DF79-C3E1-49B7-5FE16793A8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84478" y="3934500"/>
            <a:ext cx="1495117" cy="1121337"/>
          </a:xfrm>
          <a:prstGeom prst="rect">
            <a:avLst/>
          </a:prstGeom>
          <a:ln>
            <a:noFill/>
          </a:ln>
          <a:effectLst>
            <a:softEdge rad="112500"/>
          </a:effectLst>
        </p:spPr>
      </p:pic>
    </p:spTree>
    <p:extLst>
      <p:ext uri="{BB962C8B-B14F-4D97-AF65-F5344CB8AC3E}">
        <p14:creationId xmlns:p14="http://schemas.microsoft.com/office/powerpoint/2010/main" val="1417256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4CCEC-5ADD-0962-ECBA-B0E39EC0455C}"/>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F695EA0-3870-8650-8EF7-ECFCEF64F90A}"/>
              </a:ext>
            </a:extLst>
          </p:cNvPr>
          <p:cNvSpPr txBox="1"/>
          <p:nvPr/>
        </p:nvSpPr>
        <p:spPr>
          <a:xfrm>
            <a:off x="195056" y="145461"/>
            <a:ext cx="288032"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３</a:t>
            </a:r>
          </a:p>
        </p:txBody>
      </p:sp>
      <p:sp>
        <p:nvSpPr>
          <p:cNvPr id="10" name="テキスト ボックス 9">
            <a:extLst>
              <a:ext uri="{FF2B5EF4-FFF2-40B4-BE49-F238E27FC236}">
                <a16:creationId xmlns:a16="http://schemas.microsoft.com/office/drawing/2014/main" id="{FB6433E9-3BE9-0BE5-B0B3-F46658F1AF5D}"/>
              </a:ext>
            </a:extLst>
          </p:cNvPr>
          <p:cNvSpPr txBox="1"/>
          <p:nvPr/>
        </p:nvSpPr>
        <p:spPr>
          <a:xfrm>
            <a:off x="683568" y="131136"/>
            <a:ext cx="8460429"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健康</a:t>
            </a:r>
            <a:r>
              <a:rPr kumimoji="1" lang="ja-JP" altLang="en-US" sz="2200" b="1" dirty="0">
                <a:latin typeface="Meiryo UI" panose="020B0604030504040204" pitchFamily="50" charset="-128"/>
                <a:ea typeface="Meiryo UI" panose="020B0604030504040204" pitchFamily="50" charset="-128"/>
              </a:rPr>
              <a:t>トレイルウォーキング（初級コース）　　　</a:t>
            </a:r>
          </a:p>
        </p:txBody>
      </p:sp>
      <p:sp>
        <p:nvSpPr>
          <p:cNvPr id="34" name="四角形: メモ 33">
            <a:extLst>
              <a:ext uri="{FF2B5EF4-FFF2-40B4-BE49-F238E27FC236}">
                <a16:creationId xmlns:a16="http://schemas.microsoft.com/office/drawing/2014/main" id="{19B9E2AA-F91C-2C11-9E0F-29BFDBE6184E}"/>
              </a:ext>
            </a:extLst>
          </p:cNvPr>
          <p:cNvSpPr/>
          <p:nvPr/>
        </p:nvSpPr>
        <p:spPr>
          <a:xfrm>
            <a:off x="113389" y="836712"/>
            <a:ext cx="3033456" cy="344277"/>
          </a:xfrm>
          <a:prstGeom prst="foldedCorne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丹後エリア</a:t>
            </a:r>
          </a:p>
        </p:txBody>
      </p:sp>
      <p:sp>
        <p:nvSpPr>
          <p:cNvPr id="35" name="四角形: メモ 34">
            <a:extLst>
              <a:ext uri="{FF2B5EF4-FFF2-40B4-BE49-F238E27FC236}">
                <a16:creationId xmlns:a16="http://schemas.microsoft.com/office/drawing/2014/main" id="{57EF896F-C383-1B1D-1544-D8079B510A22}"/>
              </a:ext>
            </a:extLst>
          </p:cNvPr>
          <p:cNvSpPr/>
          <p:nvPr/>
        </p:nvSpPr>
        <p:spPr>
          <a:xfrm>
            <a:off x="3275856" y="836712"/>
            <a:ext cx="2898600" cy="344277"/>
          </a:xfrm>
          <a:prstGeom prst="foldedCorne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峰山、大宮、網野、弥栄エリア</a:t>
            </a:r>
            <a:endParaRPr kumimoji="1" lang="ja-JP" altLang="en-US" sz="1600" b="1" dirty="0">
              <a:latin typeface="Meiryo UI" panose="020B0604030504040204" pitchFamily="50" charset="-128"/>
              <a:ea typeface="Meiryo UI" panose="020B0604030504040204" pitchFamily="50" charset="-128"/>
            </a:endParaRPr>
          </a:p>
        </p:txBody>
      </p:sp>
      <p:sp>
        <p:nvSpPr>
          <p:cNvPr id="36" name="四角形: メモ 35">
            <a:extLst>
              <a:ext uri="{FF2B5EF4-FFF2-40B4-BE49-F238E27FC236}">
                <a16:creationId xmlns:a16="http://schemas.microsoft.com/office/drawing/2014/main" id="{38C20D2C-1B75-AAC4-7BFC-46F3574AB082}"/>
              </a:ext>
            </a:extLst>
          </p:cNvPr>
          <p:cNvSpPr/>
          <p:nvPr/>
        </p:nvSpPr>
        <p:spPr>
          <a:xfrm>
            <a:off x="6300192" y="836712"/>
            <a:ext cx="2763037" cy="344277"/>
          </a:xfrm>
          <a:prstGeom prst="foldedCorne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久美浜エリア</a:t>
            </a:r>
            <a:endParaRPr kumimoji="1" lang="ja-JP" altLang="en-US" sz="1600" b="1" dirty="0">
              <a:latin typeface="Meiryo UI" panose="020B0604030504040204" pitchFamily="50" charset="-128"/>
              <a:ea typeface="Meiryo UI" panose="020B0604030504040204" pitchFamily="50" charset="-128"/>
            </a:endParaRPr>
          </a:p>
        </p:txBody>
      </p:sp>
      <p:cxnSp>
        <p:nvCxnSpPr>
          <p:cNvPr id="38" name="直線コネクタ 37">
            <a:extLst>
              <a:ext uri="{FF2B5EF4-FFF2-40B4-BE49-F238E27FC236}">
                <a16:creationId xmlns:a16="http://schemas.microsoft.com/office/drawing/2014/main" id="{FA0A8F06-C73E-3C91-5E0F-E11ADF2AFB9C}"/>
              </a:ext>
            </a:extLst>
          </p:cNvPr>
          <p:cNvCxnSpPr/>
          <p:nvPr/>
        </p:nvCxnSpPr>
        <p:spPr>
          <a:xfrm flipH="1">
            <a:off x="3197221" y="913975"/>
            <a:ext cx="0" cy="5616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DE87039-0FD9-AC22-522E-B88F97130F94}"/>
              </a:ext>
            </a:extLst>
          </p:cNvPr>
          <p:cNvCxnSpPr/>
          <p:nvPr/>
        </p:nvCxnSpPr>
        <p:spPr>
          <a:xfrm flipH="1">
            <a:off x="6233080" y="908720"/>
            <a:ext cx="0" cy="5616624"/>
          </a:xfrm>
          <a:prstGeom prst="line">
            <a:avLst/>
          </a:prstGeom>
        </p:spPr>
        <p:style>
          <a:lnRef idx="1">
            <a:schemeClr val="accent1"/>
          </a:lnRef>
          <a:fillRef idx="0">
            <a:schemeClr val="accent1"/>
          </a:fillRef>
          <a:effectRef idx="0">
            <a:schemeClr val="accent1"/>
          </a:effectRef>
          <a:fontRef idx="minor">
            <a:schemeClr val="tx1"/>
          </a:fontRef>
        </p:style>
      </p:cxnSp>
      <p:sp>
        <p:nvSpPr>
          <p:cNvPr id="3" name="スライド番号プレースホルダー 11">
            <a:extLst>
              <a:ext uri="{FF2B5EF4-FFF2-40B4-BE49-F238E27FC236}">
                <a16:creationId xmlns:a16="http://schemas.microsoft.com/office/drawing/2014/main" id="{E789A1B2-3CEF-903A-05F2-645E0D61ED13}"/>
              </a:ext>
            </a:extLst>
          </p:cNvPr>
          <p:cNvSpPr>
            <a:spLocks noGrp="1"/>
          </p:cNvSpPr>
          <p:nvPr>
            <p:ph type="sldNum" sz="quarter" idx="12"/>
          </p:nvPr>
        </p:nvSpPr>
        <p:spPr>
          <a:xfrm>
            <a:off x="7092280" y="6600656"/>
            <a:ext cx="2057400" cy="365125"/>
          </a:xfrm>
        </p:spPr>
        <p:txBody>
          <a:bodyPr/>
          <a:lstStyle/>
          <a:p>
            <a:fld id="{F86A5EC8-DED8-4501-B4E3-7C7D0EBF1D96}" type="slidenum">
              <a:rPr kumimoji="1" lang="ja-JP" altLang="en-US" sz="1200" smtClean="0"/>
              <a:t>18</a:t>
            </a:fld>
            <a:endParaRPr kumimoji="1" lang="ja-JP" altLang="en-US" sz="1200" dirty="0"/>
          </a:p>
        </p:txBody>
      </p:sp>
      <p:pic>
        <p:nvPicPr>
          <p:cNvPr id="24" name="図 23">
            <a:extLst>
              <a:ext uri="{FF2B5EF4-FFF2-40B4-BE49-F238E27FC236}">
                <a16:creationId xmlns:a16="http://schemas.microsoft.com/office/drawing/2014/main" id="{52E7FB45-FD7C-EFE3-A245-EC4175BA3765}"/>
              </a:ext>
            </a:extLst>
          </p:cNvPr>
          <p:cNvPicPr>
            <a:picLocks noChangeAspect="1"/>
          </p:cNvPicPr>
          <p:nvPr/>
        </p:nvPicPr>
        <p:blipFill>
          <a:blip r:embed="rId2"/>
          <a:stretch>
            <a:fillRect/>
          </a:stretch>
        </p:blipFill>
        <p:spPr>
          <a:xfrm>
            <a:off x="199784" y="1268760"/>
            <a:ext cx="2867673" cy="2664000"/>
          </a:xfrm>
          <a:prstGeom prst="rect">
            <a:avLst/>
          </a:prstGeom>
        </p:spPr>
      </p:pic>
      <p:pic>
        <p:nvPicPr>
          <p:cNvPr id="25" name="図 24">
            <a:extLst>
              <a:ext uri="{FF2B5EF4-FFF2-40B4-BE49-F238E27FC236}">
                <a16:creationId xmlns:a16="http://schemas.microsoft.com/office/drawing/2014/main" id="{EE2FC12C-A78A-9F90-C9B0-E11C52D013E4}"/>
              </a:ext>
            </a:extLst>
          </p:cNvPr>
          <p:cNvPicPr>
            <a:picLocks noChangeAspect="1"/>
          </p:cNvPicPr>
          <p:nvPr/>
        </p:nvPicPr>
        <p:blipFill>
          <a:blip r:embed="rId3"/>
          <a:stretch>
            <a:fillRect/>
          </a:stretch>
        </p:blipFill>
        <p:spPr>
          <a:xfrm>
            <a:off x="203399" y="3975001"/>
            <a:ext cx="2867673" cy="2664000"/>
          </a:xfrm>
          <a:prstGeom prst="rect">
            <a:avLst/>
          </a:prstGeom>
        </p:spPr>
      </p:pic>
      <p:pic>
        <p:nvPicPr>
          <p:cNvPr id="26" name="図 25">
            <a:extLst>
              <a:ext uri="{FF2B5EF4-FFF2-40B4-BE49-F238E27FC236}">
                <a16:creationId xmlns:a16="http://schemas.microsoft.com/office/drawing/2014/main" id="{8E57F26D-D1EE-C197-93CB-07C6990BC7E5}"/>
              </a:ext>
            </a:extLst>
          </p:cNvPr>
          <p:cNvPicPr>
            <a:picLocks noChangeAspect="1"/>
          </p:cNvPicPr>
          <p:nvPr/>
        </p:nvPicPr>
        <p:blipFill>
          <a:blip r:embed="rId4"/>
          <a:stretch>
            <a:fillRect/>
          </a:stretch>
        </p:blipFill>
        <p:spPr>
          <a:xfrm>
            <a:off x="3357907" y="1268760"/>
            <a:ext cx="2725957" cy="2664000"/>
          </a:xfrm>
          <a:prstGeom prst="rect">
            <a:avLst/>
          </a:prstGeom>
        </p:spPr>
      </p:pic>
      <p:pic>
        <p:nvPicPr>
          <p:cNvPr id="27" name="図 26">
            <a:extLst>
              <a:ext uri="{FF2B5EF4-FFF2-40B4-BE49-F238E27FC236}">
                <a16:creationId xmlns:a16="http://schemas.microsoft.com/office/drawing/2014/main" id="{6B3809C1-CA30-DAB7-C22E-AB6F55B8AACF}"/>
              </a:ext>
            </a:extLst>
          </p:cNvPr>
          <p:cNvPicPr>
            <a:picLocks noChangeAspect="1"/>
          </p:cNvPicPr>
          <p:nvPr/>
        </p:nvPicPr>
        <p:blipFill>
          <a:blip r:embed="rId5"/>
          <a:stretch>
            <a:fillRect/>
          </a:stretch>
        </p:blipFill>
        <p:spPr>
          <a:xfrm>
            <a:off x="3357906" y="3988582"/>
            <a:ext cx="2725957" cy="2664000"/>
          </a:xfrm>
          <a:prstGeom prst="rect">
            <a:avLst/>
          </a:prstGeom>
        </p:spPr>
      </p:pic>
      <p:pic>
        <p:nvPicPr>
          <p:cNvPr id="28" name="図 27">
            <a:extLst>
              <a:ext uri="{FF2B5EF4-FFF2-40B4-BE49-F238E27FC236}">
                <a16:creationId xmlns:a16="http://schemas.microsoft.com/office/drawing/2014/main" id="{91491DF9-8387-7B10-AF9A-6E337DC0DF7B}"/>
              </a:ext>
            </a:extLst>
          </p:cNvPr>
          <p:cNvPicPr>
            <a:picLocks noChangeAspect="1"/>
          </p:cNvPicPr>
          <p:nvPr/>
        </p:nvPicPr>
        <p:blipFill>
          <a:blip r:embed="rId6"/>
          <a:stretch>
            <a:fillRect/>
          </a:stretch>
        </p:blipFill>
        <p:spPr>
          <a:xfrm>
            <a:off x="6337411" y="1268760"/>
            <a:ext cx="2702382" cy="2664000"/>
          </a:xfrm>
          <a:prstGeom prst="rect">
            <a:avLst/>
          </a:prstGeom>
        </p:spPr>
      </p:pic>
      <p:pic>
        <p:nvPicPr>
          <p:cNvPr id="29" name="図 28">
            <a:extLst>
              <a:ext uri="{FF2B5EF4-FFF2-40B4-BE49-F238E27FC236}">
                <a16:creationId xmlns:a16="http://schemas.microsoft.com/office/drawing/2014/main" id="{24EDA435-7B76-B69F-E321-3A777EB9ADD3}"/>
              </a:ext>
            </a:extLst>
          </p:cNvPr>
          <p:cNvPicPr>
            <a:picLocks noChangeAspect="1"/>
          </p:cNvPicPr>
          <p:nvPr/>
        </p:nvPicPr>
        <p:blipFill>
          <a:blip r:embed="rId7"/>
          <a:stretch>
            <a:fillRect/>
          </a:stretch>
        </p:blipFill>
        <p:spPr>
          <a:xfrm>
            <a:off x="6337411" y="3988582"/>
            <a:ext cx="2702382" cy="2664000"/>
          </a:xfrm>
          <a:prstGeom prst="rect">
            <a:avLst/>
          </a:prstGeom>
        </p:spPr>
      </p:pic>
      <p:sp>
        <p:nvSpPr>
          <p:cNvPr id="4" name="テキスト ボックス 3">
            <a:extLst>
              <a:ext uri="{FF2B5EF4-FFF2-40B4-BE49-F238E27FC236}">
                <a16:creationId xmlns:a16="http://schemas.microsoft.com/office/drawing/2014/main" id="{31B0D88C-9B78-4565-8A92-9340FBFA8DE5}"/>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2" name="六角形 1">
            <a:extLst>
              <a:ext uri="{FF2B5EF4-FFF2-40B4-BE49-F238E27FC236}">
                <a16:creationId xmlns:a16="http://schemas.microsoft.com/office/drawing/2014/main" id="{3F16904C-7D84-1FFA-7147-3AC646AF97C8}"/>
              </a:ext>
            </a:extLst>
          </p:cNvPr>
          <p:cNvSpPr/>
          <p:nvPr/>
        </p:nvSpPr>
        <p:spPr>
          <a:xfrm>
            <a:off x="107504" y="116632"/>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E7D7C9A-2746-3D46-144F-659A35125797}"/>
              </a:ext>
            </a:extLst>
          </p:cNvPr>
          <p:cNvSpPr txBox="1"/>
          <p:nvPr/>
        </p:nvSpPr>
        <p:spPr>
          <a:xfrm>
            <a:off x="152199" y="145461"/>
            <a:ext cx="288032"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２</a:t>
            </a:r>
          </a:p>
        </p:txBody>
      </p:sp>
    </p:spTree>
    <p:extLst>
      <p:ext uri="{BB962C8B-B14F-4D97-AF65-F5344CB8AC3E}">
        <p14:creationId xmlns:p14="http://schemas.microsoft.com/office/powerpoint/2010/main" val="182358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B393C-7EDD-5D98-13D3-6618E75E648F}"/>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72BB8513-CBA7-3C90-F06B-6CB7EEC8A49C}"/>
              </a:ext>
            </a:extLst>
          </p:cNvPr>
          <p:cNvSpPr txBox="1"/>
          <p:nvPr/>
        </p:nvSpPr>
        <p:spPr>
          <a:xfrm>
            <a:off x="195056" y="162239"/>
            <a:ext cx="288032"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2</a:t>
            </a:r>
          </a:p>
        </p:txBody>
      </p:sp>
      <p:sp>
        <p:nvSpPr>
          <p:cNvPr id="10" name="テキスト ボックス 9">
            <a:extLst>
              <a:ext uri="{FF2B5EF4-FFF2-40B4-BE49-F238E27FC236}">
                <a16:creationId xmlns:a16="http://schemas.microsoft.com/office/drawing/2014/main" id="{16D69C7E-0233-1D37-BB1C-D93AA55EC424}"/>
              </a:ext>
            </a:extLst>
          </p:cNvPr>
          <p:cNvSpPr txBox="1"/>
          <p:nvPr/>
        </p:nvSpPr>
        <p:spPr>
          <a:xfrm>
            <a:off x="683568" y="139525"/>
            <a:ext cx="8460431"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健康</a:t>
            </a:r>
            <a:r>
              <a:rPr kumimoji="1" lang="ja-JP" altLang="en-US" sz="2200" b="1" dirty="0">
                <a:latin typeface="Meiryo UI" panose="020B0604030504040204" pitchFamily="50" charset="-128"/>
                <a:ea typeface="Meiryo UI" panose="020B0604030504040204" pitchFamily="50" charset="-128"/>
              </a:rPr>
              <a:t>トレイルウォーキング（中級コース）　　　</a:t>
            </a:r>
          </a:p>
        </p:txBody>
      </p:sp>
      <p:sp>
        <p:nvSpPr>
          <p:cNvPr id="34" name="四角形: メモ 33">
            <a:extLst>
              <a:ext uri="{FF2B5EF4-FFF2-40B4-BE49-F238E27FC236}">
                <a16:creationId xmlns:a16="http://schemas.microsoft.com/office/drawing/2014/main" id="{9B67CD73-B2F8-2449-D141-2800CD9B9681}"/>
              </a:ext>
            </a:extLst>
          </p:cNvPr>
          <p:cNvSpPr/>
          <p:nvPr/>
        </p:nvSpPr>
        <p:spPr>
          <a:xfrm>
            <a:off x="113389" y="836712"/>
            <a:ext cx="3033456" cy="344277"/>
          </a:xfrm>
          <a:prstGeom prst="foldedCorne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丹後エリア</a:t>
            </a:r>
          </a:p>
        </p:txBody>
      </p:sp>
      <p:sp>
        <p:nvSpPr>
          <p:cNvPr id="35" name="四角形: メモ 34">
            <a:extLst>
              <a:ext uri="{FF2B5EF4-FFF2-40B4-BE49-F238E27FC236}">
                <a16:creationId xmlns:a16="http://schemas.microsoft.com/office/drawing/2014/main" id="{40030FB5-0797-CF19-0639-24B2DBC9FCE3}"/>
              </a:ext>
            </a:extLst>
          </p:cNvPr>
          <p:cNvSpPr/>
          <p:nvPr/>
        </p:nvSpPr>
        <p:spPr>
          <a:xfrm>
            <a:off x="3275856" y="836712"/>
            <a:ext cx="2898600" cy="344277"/>
          </a:xfrm>
          <a:prstGeom prst="foldedCorne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峰山、大宮、網野、弥栄エリア</a:t>
            </a:r>
            <a:endParaRPr kumimoji="1" lang="ja-JP" altLang="en-US" sz="1600" b="1" dirty="0">
              <a:latin typeface="Meiryo UI" panose="020B0604030504040204" pitchFamily="50" charset="-128"/>
              <a:ea typeface="Meiryo UI" panose="020B0604030504040204" pitchFamily="50" charset="-128"/>
            </a:endParaRPr>
          </a:p>
        </p:txBody>
      </p:sp>
      <p:sp>
        <p:nvSpPr>
          <p:cNvPr id="36" name="四角形: メモ 35">
            <a:extLst>
              <a:ext uri="{FF2B5EF4-FFF2-40B4-BE49-F238E27FC236}">
                <a16:creationId xmlns:a16="http://schemas.microsoft.com/office/drawing/2014/main" id="{279EC3A9-CA92-E4D0-678A-6A9EA0AB1100}"/>
              </a:ext>
            </a:extLst>
          </p:cNvPr>
          <p:cNvSpPr/>
          <p:nvPr/>
        </p:nvSpPr>
        <p:spPr>
          <a:xfrm>
            <a:off x="6300192" y="836712"/>
            <a:ext cx="2763037" cy="344277"/>
          </a:xfrm>
          <a:prstGeom prst="foldedCorne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久美浜エリア</a:t>
            </a:r>
            <a:endParaRPr kumimoji="1" lang="ja-JP" altLang="en-US" sz="1600" b="1" dirty="0">
              <a:latin typeface="Meiryo UI" panose="020B0604030504040204" pitchFamily="50" charset="-128"/>
              <a:ea typeface="Meiryo UI" panose="020B0604030504040204" pitchFamily="50" charset="-128"/>
            </a:endParaRPr>
          </a:p>
        </p:txBody>
      </p:sp>
      <p:cxnSp>
        <p:nvCxnSpPr>
          <p:cNvPr id="38" name="直線コネクタ 37">
            <a:extLst>
              <a:ext uri="{FF2B5EF4-FFF2-40B4-BE49-F238E27FC236}">
                <a16:creationId xmlns:a16="http://schemas.microsoft.com/office/drawing/2014/main" id="{D78C8725-0975-EB53-96BF-27F915EA74CA}"/>
              </a:ext>
            </a:extLst>
          </p:cNvPr>
          <p:cNvCxnSpPr/>
          <p:nvPr/>
        </p:nvCxnSpPr>
        <p:spPr>
          <a:xfrm flipH="1">
            <a:off x="3203848" y="913975"/>
            <a:ext cx="0" cy="5616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C55D88F2-716E-155D-789E-08FEA2EB3F73}"/>
              </a:ext>
            </a:extLst>
          </p:cNvPr>
          <p:cNvCxnSpPr/>
          <p:nvPr/>
        </p:nvCxnSpPr>
        <p:spPr>
          <a:xfrm flipH="1">
            <a:off x="6236573" y="908720"/>
            <a:ext cx="0" cy="5616624"/>
          </a:xfrm>
          <a:prstGeom prst="line">
            <a:avLst/>
          </a:prstGeom>
        </p:spPr>
        <p:style>
          <a:lnRef idx="1">
            <a:schemeClr val="accent1"/>
          </a:lnRef>
          <a:fillRef idx="0">
            <a:schemeClr val="accent1"/>
          </a:fillRef>
          <a:effectRef idx="0">
            <a:schemeClr val="accent1"/>
          </a:effectRef>
          <a:fontRef idx="minor">
            <a:schemeClr val="tx1"/>
          </a:fontRef>
        </p:style>
      </p:cxnSp>
      <p:sp>
        <p:nvSpPr>
          <p:cNvPr id="3" name="スライド番号プレースホルダー 11">
            <a:extLst>
              <a:ext uri="{FF2B5EF4-FFF2-40B4-BE49-F238E27FC236}">
                <a16:creationId xmlns:a16="http://schemas.microsoft.com/office/drawing/2014/main" id="{801BBCFC-1091-0FE0-E0CB-857108429E17}"/>
              </a:ext>
            </a:extLst>
          </p:cNvPr>
          <p:cNvSpPr>
            <a:spLocks noGrp="1"/>
          </p:cNvSpPr>
          <p:nvPr>
            <p:ph type="sldNum" sz="quarter" idx="12"/>
          </p:nvPr>
        </p:nvSpPr>
        <p:spPr>
          <a:xfrm>
            <a:off x="7092280" y="6605741"/>
            <a:ext cx="2057400" cy="365125"/>
          </a:xfrm>
        </p:spPr>
        <p:txBody>
          <a:bodyPr/>
          <a:lstStyle/>
          <a:p>
            <a:fld id="{F86A5EC8-DED8-4501-B4E3-7C7D0EBF1D96}" type="slidenum">
              <a:rPr kumimoji="1" lang="ja-JP" altLang="en-US" sz="1200" smtClean="0"/>
              <a:t>19</a:t>
            </a:fld>
            <a:endParaRPr kumimoji="1" lang="ja-JP" altLang="en-US" sz="1200" dirty="0"/>
          </a:p>
        </p:txBody>
      </p:sp>
      <p:pic>
        <p:nvPicPr>
          <p:cNvPr id="16" name="図 15">
            <a:extLst>
              <a:ext uri="{FF2B5EF4-FFF2-40B4-BE49-F238E27FC236}">
                <a16:creationId xmlns:a16="http://schemas.microsoft.com/office/drawing/2014/main" id="{67AE9A43-B092-6433-22E8-B1ADF27CD7FD}"/>
              </a:ext>
            </a:extLst>
          </p:cNvPr>
          <p:cNvPicPr>
            <a:picLocks noChangeAspect="1"/>
          </p:cNvPicPr>
          <p:nvPr/>
        </p:nvPicPr>
        <p:blipFill>
          <a:blip r:embed="rId2"/>
          <a:stretch>
            <a:fillRect/>
          </a:stretch>
        </p:blipFill>
        <p:spPr>
          <a:xfrm>
            <a:off x="342805" y="1268337"/>
            <a:ext cx="2619852" cy="2664000"/>
          </a:xfrm>
          <a:prstGeom prst="rect">
            <a:avLst/>
          </a:prstGeom>
        </p:spPr>
      </p:pic>
      <p:pic>
        <p:nvPicPr>
          <p:cNvPr id="17" name="図 16">
            <a:extLst>
              <a:ext uri="{FF2B5EF4-FFF2-40B4-BE49-F238E27FC236}">
                <a16:creationId xmlns:a16="http://schemas.microsoft.com/office/drawing/2014/main" id="{12EFF676-DD1F-FB8E-4BF6-0BBB00AB8AA4}"/>
              </a:ext>
            </a:extLst>
          </p:cNvPr>
          <p:cNvPicPr>
            <a:picLocks noChangeAspect="1"/>
          </p:cNvPicPr>
          <p:nvPr/>
        </p:nvPicPr>
        <p:blipFill>
          <a:blip r:embed="rId3"/>
          <a:stretch>
            <a:fillRect/>
          </a:stretch>
        </p:blipFill>
        <p:spPr>
          <a:xfrm>
            <a:off x="342805" y="3966612"/>
            <a:ext cx="2619852" cy="2664000"/>
          </a:xfrm>
          <a:prstGeom prst="rect">
            <a:avLst/>
          </a:prstGeom>
        </p:spPr>
      </p:pic>
      <p:pic>
        <p:nvPicPr>
          <p:cNvPr id="18" name="図 17">
            <a:extLst>
              <a:ext uri="{FF2B5EF4-FFF2-40B4-BE49-F238E27FC236}">
                <a16:creationId xmlns:a16="http://schemas.microsoft.com/office/drawing/2014/main" id="{F8133354-E30F-2E24-A6B4-23E0C7ABED45}"/>
              </a:ext>
            </a:extLst>
          </p:cNvPr>
          <p:cNvPicPr>
            <a:picLocks noChangeAspect="1"/>
          </p:cNvPicPr>
          <p:nvPr/>
        </p:nvPicPr>
        <p:blipFill>
          <a:blip r:embed="rId4"/>
          <a:stretch>
            <a:fillRect/>
          </a:stretch>
        </p:blipFill>
        <p:spPr>
          <a:xfrm>
            <a:off x="3509612" y="1268337"/>
            <a:ext cx="2365051" cy="2664000"/>
          </a:xfrm>
          <a:prstGeom prst="rect">
            <a:avLst/>
          </a:prstGeom>
        </p:spPr>
      </p:pic>
      <p:pic>
        <p:nvPicPr>
          <p:cNvPr id="19" name="図 18">
            <a:extLst>
              <a:ext uri="{FF2B5EF4-FFF2-40B4-BE49-F238E27FC236}">
                <a16:creationId xmlns:a16="http://schemas.microsoft.com/office/drawing/2014/main" id="{9751186B-6FE7-63C2-B5FB-6A8BEE40A2AB}"/>
              </a:ext>
            </a:extLst>
          </p:cNvPr>
          <p:cNvPicPr>
            <a:picLocks noChangeAspect="1"/>
          </p:cNvPicPr>
          <p:nvPr/>
        </p:nvPicPr>
        <p:blipFill>
          <a:blip r:embed="rId5"/>
          <a:stretch>
            <a:fillRect/>
          </a:stretch>
        </p:blipFill>
        <p:spPr>
          <a:xfrm>
            <a:off x="3558323" y="3953287"/>
            <a:ext cx="2365051" cy="2664000"/>
          </a:xfrm>
          <a:prstGeom prst="rect">
            <a:avLst/>
          </a:prstGeom>
        </p:spPr>
      </p:pic>
      <p:pic>
        <p:nvPicPr>
          <p:cNvPr id="20" name="図 19">
            <a:extLst>
              <a:ext uri="{FF2B5EF4-FFF2-40B4-BE49-F238E27FC236}">
                <a16:creationId xmlns:a16="http://schemas.microsoft.com/office/drawing/2014/main" id="{82376461-DFB3-87D8-F273-36967E17C524}"/>
              </a:ext>
            </a:extLst>
          </p:cNvPr>
          <p:cNvPicPr>
            <a:picLocks noChangeAspect="1"/>
          </p:cNvPicPr>
          <p:nvPr/>
        </p:nvPicPr>
        <p:blipFill>
          <a:blip r:embed="rId6"/>
          <a:stretch>
            <a:fillRect/>
          </a:stretch>
        </p:blipFill>
        <p:spPr>
          <a:xfrm>
            <a:off x="6319218" y="1262553"/>
            <a:ext cx="2743596" cy="2628000"/>
          </a:xfrm>
          <a:prstGeom prst="rect">
            <a:avLst/>
          </a:prstGeom>
        </p:spPr>
      </p:pic>
      <p:pic>
        <p:nvPicPr>
          <p:cNvPr id="21" name="図 20">
            <a:extLst>
              <a:ext uri="{FF2B5EF4-FFF2-40B4-BE49-F238E27FC236}">
                <a16:creationId xmlns:a16="http://schemas.microsoft.com/office/drawing/2014/main" id="{EB04E0D4-C3C2-5511-BED4-40072FC70A89}"/>
              </a:ext>
            </a:extLst>
          </p:cNvPr>
          <p:cNvPicPr>
            <a:picLocks noChangeAspect="1"/>
          </p:cNvPicPr>
          <p:nvPr/>
        </p:nvPicPr>
        <p:blipFill>
          <a:blip r:embed="rId7"/>
          <a:stretch>
            <a:fillRect/>
          </a:stretch>
        </p:blipFill>
        <p:spPr>
          <a:xfrm>
            <a:off x="6320876" y="3960345"/>
            <a:ext cx="2743596" cy="2628000"/>
          </a:xfrm>
          <a:prstGeom prst="rect">
            <a:avLst/>
          </a:prstGeom>
        </p:spPr>
      </p:pic>
      <p:sp>
        <p:nvSpPr>
          <p:cNvPr id="4" name="テキスト ボックス 3">
            <a:extLst>
              <a:ext uri="{FF2B5EF4-FFF2-40B4-BE49-F238E27FC236}">
                <a16:creationId xmlns:a16="http://schemas.microsoft.com/office/drawing/2014/main" id="{E82B6210-046C-D1CC-157C-D0F8E3C39A70}"/>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2" name="六角形 1">
            <a:extLst>
              <a:ext uri="{FF2B5EF4-FFF2-40B4-BE49-F238E27FC236}">
                <a16:creationId xmlns:a16="http://schemas.microsoft.com/office/drawing/2014/main" id="{E4E053ED-8BF4-72A1-8A67-B207933E4C81}"/>
              </a:ext>
            </a:extLst>
          </p:cNvPr>
          <p:cNvSpPr/>
          <p:nvPr/>
        </p:nvSpPr>
        <p:spPr>
          <a:xfrm>
            <a:off x="107504" y="116632"/>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5BFFC57-BCAD-99C4-BED7-FA5529C81A10}"/>
              </a:ext>
            </a:extLst>
          </p:cNvPr>
          <p:cNvSpPr txBox="1"/>
          <p:nvPr/>
        </p:nvSpPr>
        <p:spPr>
          <a:xfrm>
            <a:off x="201186" y="145461"/>
            <a:ext cx="288032"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2</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13318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1D38F01-8BC2-910B-F9A4-BA49BE952866}"/>
              </a:ext>
            </a:extLst>
          </p:cNvPr>
          <p:cNvSpPr/>
          <p:nvPr/>
        </p:nvSpPr>
        <p:spPr>
          <a:xfrm>
            <a:off x="17463" y="625475"/>
            <a:ext cx="9144000" cy="46038"/>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latin typeface="BIZ UDPゴシック" panose="020B0400000000000000" pitchFamily="50" charset="-128"/>
              <a:ea typeface="BIZ UDPゴシック" panose="020B0400000000000000" pitchFamily="50" charset="-128"/>
            </a:endParaRPr>
          </a:p>
        </p:txBody>
      </p:sp>
      <p:sp>
        <p:nvSpPr>
          <p:cNvPr id="17412" name="テキスト ボックス 1">
            <a:extLst>
              <a:ext uri="{FF2B5EF4-FFF2-40B4-BE49-F238E27FC236}">
                <a16:creationId xmlns:a16="http://schemas.microsoft.com/office/drawing/2014/main" id="{0BA925A2-50B8-0229-00EF-CEC54934DA6D}"/>
              </a:ext>
            </a:extLst>
          </p:cNvPr>
          <p:cNvSpPr txBox="1">
            <a:spLocks noChangeArrowheads="1"/>
          </p:cNvSpPr>
          <p:nvPr/>
        </p:nvSpPr>
        <p:spPr bwMode="auto">
          <a:xfrm>
            <a:off x="179512" y="790833"/>
            <a:ext cx="885698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ja-JP" altLang="en-US" sz="16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京丹後市は、男性の長寿世界一としてギネス記録に認定された木村次郎右衛門さん（享年１１６）が暮らした街であり、また</a:t>
            </a:r>
            <a:r>
              <a:rPr lang="ja-JP" altLang="ja-JP" sz="1600" kern="100" dirty="0">
                <a:solidFill>
                  <a:srgbClr val="0000FF"/>
                </a:solidFill>
                <a:effectLst/>
                <a:latin typeface="Meiryo UI" panose="020B0604030504040204" pitchFamily="50" charset="-128"/>
                <a:ea typeface="Meiryo UI" panose="020B0604030504040204" pitchFamily="50" charset="-128"/>
                <a:cs typeface="Times New Roman" panose="02020603050405020304" pitchFamily="18" charset="0"/>
              </a:rPr>
              <a:t>人口あたりの１００歳以上の比率が全国平均の</a:t>
            </a:r>
            <a:r>
              <a:rPr lang="en-US" altLang="ja-JP" sz="1600" kern="100" dirty="0">
                <a:solidFill>
                  <a:srgbClr val="0000FF"/>
                </a:solidFill>
                <a:effectLst/>
                <a:latin typeface="Meiryo UI" panose="020B0604030504040204" pitchFamily="50" charset="-128"/>
                <a:ea typeface="Meiryo UI" panose="020B0604030504040204" pitchFamily="50" charset="-128"/>
                <a:cs typeface="Times New Roman" panose="02020603050405020304" pitchFamily="18" charset="0"/>
              </a:rPr>
              <a:t>3</a:t>
            </a:r>
            <a:r>
              <a:rPr lang="ja-JP" altLang="ja-JP" sz="1600" kern="100" dirty="0">
                <a:solidFill>
                  <a:srgbClr val="0000FF"/>
                </a:solidFill>
                <a:effectLst/>
                <a:latin typeface="Meiryo UI" panose="020B0604030504040204" pitchFamily="50" charset="-128"/>
                <a:ea typeface="Meiryo UI" panose="020B0604030504040204" pitchFamily="50" charset="-128"/>
                <a:cs typeface="Times New Roman" panose="02020603050405020304" pitchFamily="18" charset="0"/>
              </a:rPr>
              <a:t>倍以上</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と高く、</a:t>
            </a:r>
            <a:r>
              <a:rPr lang="ja-JP" altLang="ja-JP" sz="1600" kern="100" dirty="0">
                <a:solidFill>
                  <a:srgbClr val="0000FF"/>
                </a:solidFill>
                <a:effectLst/>
                <a:latin typeface="Meiryo UI" panose="020B0604030504040204" pitchFamily="50" charset="-128"/>
                <a:ea typeface="Meiryo UI" panose="020B0604030504040204" pitchFamily="50" charset="-128"/>
                <a:cs typeface="Times New Roman" panose="02020603050405020304" pitchFamily="18" charset="0"/>
              </a:rPr>
              <a:t>健康に長生きする方が多い</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ことから「長寿のまち」として知られています。２０１７年度から京都府立医科大と共に疫学調査「京丹後長寿コホート研究」を始め、これまで京丹後市の</a:t>
            </a:r>
            <a:r>
              <a:rPr lang="en-US"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65</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歳以上の方を対象に健康診断や食事、生活習慣などの調査をしてきました。その中で、京丹後の長寿者には</a:t>
            </a:r>
            <a:r>
              <a:rPr lang="ja-JP" altLang="ja-JP" sz="1600" kern="100" dirty="0">
                <a:solidFill>
                  <a:srgbClr val="0000FF"/>
                </a:solidFill>
                <a:effectLst/>
                <a:latin typeface="Meiryo UI" panose="020B0604030504040204" pitchFamily="50" charset="-128"/>
                <a:ea typeface="Meiryo UI" panose="020B0604030504040204" pitchFamily="50" charset="-128"/>
                <a:cs typeface="Times New Roman" panose="02020603050405020304" pitchFamily="18" charset="0"/>
              </a:rPr>
              <a:t>血管年齢の若い人が多い</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ことや、</a:t>
            </a:r>
            <a:r>
              <a:rPr lang="ja-JP" altLang="ja-JP" sz="1600" kern="100" dirty="0">
                <a:solidFill>
                  <a:srgbClr val="0000FF"/>
                </a:solidFill>
                <a:effectLst/>
                <a:latin typeface="Meiryo UI" panose="020B0604030504040204" pitchFamily="50" charset="-128"/>
                <a:ea typeface="Meiryo UI" panose="020B0604030504040204" pitchFamily="50" charset="-128"/>
                <a:cs typeface="Times New Roman" panose="02020603050405020304" pitchFamily="18" charset="0"/>
              </a:rPr>
              <a:t>腸内フローラ（腸内細菌叢）に特徴</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があることなど、長寿の秘訣が明らかになってきています。</a:t>
            </a:r>
            <a:endParaRPr lang="en-US" alt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また、この地域にはユネスコ世界ジオパークにも認定されている</a:t>
            </a:r>
            <a:r>
              <a:rPr lang="ja-JP" altLang="ja-JP" sz="1600" kern="100" dirty="0">
                <a:solidFill>
                  <a:srgbClr val="0000FF"/>
                </a:solidFill>
                <a:effectLst/>
                <a:latin typeface="Meiryo UI" panose="020B0604030504040204" pitchFamily="50" charset="-128"/>
                <a:ea typeface="Meiryo UI" panose="020B0604030504040204" pitchFamily="50" charset="-128"/>
                <a:cs typeface="Times New Roman" panose="02020603050405020304" pitchFamily="18" charset="0"/>
              </a:rPr>
              <a:t>山陰海岸ジオパーク</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があり、鳴き砂で知られる琴引浜などの</a:t>
            </a:r>
            <a:r>
              <a:rPr lang="ja-JP" altLang="ja-JP" sz="1600" kern="100" dirty="0">
                <a:solidFill>
                  <a:srgbClr val="0000FF"/>
                </a:solidFill>
                <a:effectLst/>
                <a:latin typeface="Meiryo UI" panose="020B0604030504040204" pitchFamily="50" charset="-128"/>
                <a:ea typeface="Meiryo UI" panose="020B0604030504040204" pitchFamily="50" charset="-128"/>
                <a:cs typeface="Times New Roman" panose="02020603050405020304" pitchFamily="18" charset="0"/>
              </a:rPr>
              <a:t>貴重で美しい自然遺産</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や、泉質多様な</a:t>
            </a:r>
            <a:r>
              <a:rPr lang="ja-JP" altLang="ja-JP" sz="1600" kern="100" dirty="0">
                <a:solidFill>
                  <a:srgbClr val="0000FF"/>
                </a:solidFill>
                <a:effectLst/>
                <a:latin typeface="Meiryo UI" panose="020B0604030504040204" pitchFamily="50" charset="-128"/>
                <a:ea typeface="Meiryo UI" panose="020B0604030504040204" pitchFamily="50" charset="-128"/>
                <a:cs typeface="Times New Roman" panose="02020603050405020304" pitchFamily="18" charset="0"/>
              </a:rPr>
              <a:t>温泉</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、豊かな</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自然が育む</a:t>
            </a:r>
            <a:r>
              <a:rPr lang="ja-JP" altLang="ja-JP" sz="1600" kern="100" dirty="0">
                <a:solidFill>
                  <a:srgbClr val="0000FF"/>
                </a:solidFill>
                <a:effectLst/>
                <a:latin typeface="Meiryo UI" panose="020B0604030504040204" pitchFamily="50" charset="-128"/>
                <a:ea typeface="Meiryo UI" panose="020B0604030504040204" pitchFamily="50" charset="-128"/>
                <a:cs typeface="Times New Roman" panose="02020603050405020304" pitchFamily="18" charset="0"/>
              </a:rPr>
              <a:t>山海の幸</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などもあります。</a:t>
            </a:r>
          </a:p>
        </p:txBody>
      </p:sp>
      <p:sp>
        <p:nvSpPr>
          <p:cNvPr id="2" name="テキスト ボックス 1">
            <a:extLst>
              <a:ext uri="{FF2B5EF4-FFF2-40B4-BE49-F238E27FC236}">
                <a16:creationId xmlns:a16="http://schemas.microsoft.com/office/drawing/2014/main" id="{D46CBB94-5A6B-A155-6C4E-B012FA795778}"/>
              </a:ext>
            </a:extLst>
          </p:cNvPr>
          <p:cNvSpPr txBox="1"/>
          <p:nvPr/>
        </p:nvSpPr>
        <p:spPr>
          <a:xfrm>
            <a:off x="0" y="86247"/>
            <a:ext cx="9126536" cy="461665"/>
          </a:xfrm>
          <a:prstGeom prst="rect">
            <a:avLst/>
          </a:prstGeom>
          <a:noFill/>
        </p:spPr>
        <p:txBody>
          <a:bodyPr wrap="square" rtlCol="0">
            <a:spAutoFit/>
          </a:bodyPr>
          <a:lstStyle/>
          <a:p>
            <a:pPr algn="ctr" eaLnBrk="1" hangingPunct="1"/>
            <a:r>
              <a:rPr lang="ja-JP" altLang="en-US" sz="2400" b="1" i="0" dirty="0">
                <a:solidFill>
                  <a:srgbClr val="002060"/>
                </a:solidFill>
                <a:effectLst/>
                <a:latin typeface="Meiryo UI" panose="020B0604030504040204" pitchFamily="50" charset="-128"/>
                <a:ea typeface="Meiryo UI" panose="020B0604030504040204" pitchFamily="50" charset="-128"/>
              </a:rPr>
              <a:t>健康長寿のまち</a:t>
            </a:r>
            <a:r>
              <a:rPr lang="en-US" altLang="ja-JP" sz="2400" b="1" i="0" dirty="0">
                <a:solidFill>
                  <a:srgbClr val="002060"/>
                </a:solidFill>
                <a:effectLst/>
                <a:latin typeface="Meiryo UI" panose="020B0604030504040204" pitchFamily="50" charset="-128"/>
                <a:ea typeface="Meiryo UI" panose="020B0604030504040204" pitchFamily="50" charset="-128"/>
              </a:rPr>
              <a:t>‟</a:t>
            </a:r>
            <a:r>
              <a:rPr lang="ja-JP" altLang="en-US" sz="2400" b="1" i="0" dirty="0">
                <a:solidFill>
                  <a:srgbClr val="002060"/>
                </a:solidFill>
                <a:effectLst/>
                <a:latin typeface="Meiryo UI" panose="020B0604030504040204" pitchFamily="50" charset="-128"/>
                <a:ea typeface="Meiryo UI" panose="020B0604030504040204" pitchFamily="50" charset="-128"/>
              </a:rPr>
              <a:t>京丹後市”</a:t>
            </a:r>
            <a:endParaRPr kumimoji="1" lang="ja-JP" altLang="en-US" sz="2400" dirty="0">
              <a:latin typeface="Meiryo UI" panose="020B0604030504040204" pitchFamily="50" charset="-128"/>
              <a:ea typeface="Meiryo UI" panose="020B0604030504040204" pitchFamily="50" charset="-128"/>
            </a:endParaRPr>
          </a:p>
        </p:txBody>
      </p:sp>
      <p:pic>
        <p:nvPicPr>
          <p:cNvPr id="17409" name="図 17408">
            <a:extLst>
              <a:ext uri="{FF2B5EF4-FFF2-40B4-BE49-F238E27FC236}">
                <a16:creationId xmlns:a16="http://schemas.microsoft.com/office/drawing/2014/main" id="{BF4DADA4-AAE0-E782-4301-4762F8C68578}"/>
              </a:ext>
            </a:extLst>
          </p:cNvPr>
          <p:cNvPicPr>
            <a:picLocks noChangeAspect="1"/>
          </p:cNvPicPr>
          <p:nvPr/>
        </p:nvPicPr>
        <p:blipFill>
          <a:blip r:embed="rId2"/>
          <a:stretch>
            <a:fillRect/>
          </a:stretch>
        </p:blipFill>
        <p:spPr>
          <a:xfrm>
            <a:off x="426467" y="3101348"/>
            <a:ext cx="2417341" cy="3423996"/>
          </a:xfrm>
          <a:prstGeom prst="rect">
            <a:avLst/>
          </a:prstGeom>
          <a:ln>
            <a:solidFill>
              <a:schemeClr val="tx1"/>
            </a:solidFill>
          </a:ln>
        </p:spPr>
      </p:pic>
      <p:pic>
        <p:nvPicPr>
          <p:cNvPr id="17419" name="図 17418">
            <a:extLst>
              <a:ext uri="{FF2B5EF4-FFF2-40B4-BE49-F238E27FC236}">
                <a16:creationId xmlns:a16="http://schemas.microsoft.com/office/drawing/2014/main" id="{9CFDC2D4-4B0D-A3C8-D552-CB59208C656D}"/>
              </a:ext>
            </a:extLst>
          </p:cNvPr>
          <p:cNvPicPr>
            <a:picLocks noChangeAspect="1"/>
          </p:cNvPicPr>
          <p:nvPr/>
        </p:nvPicPr>
        <p:blipFill>
          <a:blip r:embed="rId3"/>
          <a:stretch>
            <a:fillRect/>
          </a:stretch>
        </p:blipFill>
        <p:spPr>
          <a:xfrm>
            <a:off x="6142081" y="3093459"/>
            <a:ext cx="2462367" cy="3415107"/>
          </a:xfrm>
          <a:prstGeom prst="rect">
            <a:avLst/>
          </a:prstGeom>
          <a:ln>
            <a:solidFill>
              <a:schemeClr val="tx1"/>
            </a:solidFill>
          </a:ln>
        </p:spPr>
      </p:pic>
      <p:pic>
        <p:nvPicPr>
          <p:cNvPr id="17421" name="図 17420">
            <a:extLst>
              <a:ext uri="{FF2B5EF4-FFF2-40B4-BE49-F238E27FC236}">
                <a16:creationId xmlns:a16="http://schemas.microsoft.com/office/drawing/2014/main" id="{75233EF2-EE98-5156-399B-089934FFA675}"/>
              </a:ext>
            </a:extLst>
          </p:cNvPr>
          <p:cNvPicPr>
            <a:picLocks noChangeAspect="1"/>
          </p:cNvPicPr>
          <p:nvPr/>
        </p:nvPicPr>
        <p:blipFill>
          <a:blip r:embed="rId4"/>
          <a:stretch>
            <a:fillRect/>
          </a:stretch>
        </p:blipFill>
        <p:spPr>
          <a:xfrm>
            <a:off x="3300036" y="3093459"/>
            <a:ext cx="2377251" cy="3415107"/>
          </a:xfrm>
          <a:prstGeom prst="rect">
            <a:avLst/>
          </a:prstGeom>
          <a:ln>
            <a:solidFill>
              <a:schemeClr val="tx1"/>
            </a:solidFill>
          </a:ln>
        </p:spPr>
      </p:pic>
      <p:sp>
        <p:nvSpPr>
          <p:cNvPr id="3" name="スライド番号プレースホルダー 2">
            <a:extLst>
              <a:ext uri="{FF2B5EF4-FFF2-40B4-BE49-F238E27FC236}">
                <a16:creationId xmlns:a16="http://schemas.microsoft.com/office/drawing/2014/main" id="{1FE559BD-11B9-FA04-66A2-45D1D5ED39D6}"/>
              </a:ext>
            </a:extLst>
          </p:cNvPr>
          <p:cNvSpPr>
            <a:spLocks noGrp="1"/>
          </p:cNvSpPr>
          <p:nvPr>
            <p:ph type="sldNum" sz="quarter" idx="12"/>
          </p:nvPr>
        </p:nvSpPr>
        <p:spPr>
          <a:xfrm>
            <a:off x="7076271" y="6503481"/>
            <a:ext cx="2057400" cy="365125"/>
          </a:xfrm>
        </p:spPr>
        <p:txBody>
          <a:bodyPr/>
          <a:lstStyle/>
          <a:p>
            <a:fld id="{F86A5EC8-DED8-4501-B4E3-7C7D0EBF1D96}" type="slidenum">
              <a:rPr kumimoji="1" lang="ja-JP" altLang="en-US" sz="1200" smtClean="0"/>
              <a:t>2</a:t>
            </a:fld>
            <a:endParaRPr kumimoji="1" lang="ja-JP" altLang="en-US" sz="1200" dirty="0"/>
          </a:p>
        </p:txBody>
      </p:sp>
      <p:sp>
        <p:nvSpPr>
          <p:cNvPr id="7" name="テキスト ボックス 6">
            <a:extLst>
              <a:ext uri="{FF2B5EF4-FFF2-40B4-BE49-F238E27FC236}">
                <a16:creationId xmlns:a16="http://schemas.microsoft.com/office/drawing/2014/main" id="{7416F11E-2F1D-2593-139A-9FC86173A20F}"/>
              </a:ext>
            </a:extLst>
          </p:cNvPr>
          <p:cNvSpPr txBox="1"/>
          <p:nvPr/>
        </p:nvSpPr>
        <p:spPr>
          <a:xfrm>
            <a:off x="4400223" y="6653162"/>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C1BE8-2A92-DC93-7994-4913D92C1FB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07A65D79-C3F3-ABE8-05C5-9A3ECCB1816A}"/>
              </a:ext>
            </a:extLst>
          </p:cNvPr>
          <p:cNvSpPr txBox="1"/>
          <p:nvPr/>
        </p:nvSpPr>
        <p:spPr>
          <a:xfrm>
            <a:off x="186667" y="145461"/>
            <a:ext cx="288032"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2</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53FF4E5F-E3A5-F059-DB10-EB9DB3A7E33A}"/>
              </a:ext>
            </a:extLst>
          </p:cNvPr>
          <p:cNvSpPr txBox="1"/>
          <p:nvPr/>
        </p:nvSpPr>
        <p:spPr>
          <a:xfrm>
            <a:off x="683568" y="122747"/>
            <a:ext cx="8460431"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健康</a:t>
            </a:r>
            <a:r>
              <a:rPr kumimoji="1" lang="ja-JP" altLang="en-US" sz="2200" b="1" dirty="0">
                <a:latin typeface="Meiryo UI" panose="020B0604030504040204" pitchFamily="50" charset="-128"/>
                <a:ea typeface="Meiryo UI" panose="020B0604030504040204" pitchFamily="50" charset="-128"/>
              </a:rPr>
              <a:t>トレイルウォーキング（上級コース）　　　</a:t>
            </a:r>
          </a:p>
        </p:txBody>
      </p:sp>
      <p:sp>
        <p:nvSpPr>
          <p:cNvPr id="34" name="四角形: メモ 33">
            <a:extLst>
              <a:ext uri="{FF2B5EF4-FFF2-40B4-BE49-F238E27FC236}">
                <a16:creationId xmlns:a16="http://schemas.microsoft.com/office/drawing/2014/main" id="{E55432D8-F2A9-1095-A5F3-13CCAFD6E158}"/>
              </a:ext>
            </a:extLst>
          </p:cNvPr>
          <p:cNvSpPr/>
          <p:nvPr/>
        </p:nvSpPr>
        <p:spPr>
          <a:xfrm>
            <a:off x="113389" y="836712"/>
            <a:ext cx="3033456" cy="344277"/>
          </a:xfrm>
          <a:prstGeom prst="foldedCorne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丹後エリア</a:t>
            </a:r>
          </a:p>
        </p:txBody>
      </p:sp>
      <p:sp>
        <p:nvSpPr>
          <p:cNvPr id="35" name="四角形: メモ 34">
            <a:extLst>
              <a:ext uri="{FF2B5EF4-FFF2-40B4-BE49-F238E27FC236}">
                <a16:creationId xmlns:a16="http://schemas.microsoft.com/office/drawing/2014/main" id="{D479DFEC-C4A9-5759-F9C9-A1F40D071248}"/>
              </a:ext>
            </a:extLst>
          </p:cNvPr>
          <p:cNvSpPr/>
          <p:nvPr/>
        </p:nvSpPr>
        <p:spPr>
          <a:xfrm>
            <a:off x="3275856" y="836712"/>
            <a:ext cx="2898600" cy="344277"/>
          </a:xfrm>
          <a:prstGeom prst="foldedCorne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峰山、大宮、網野、弥栄エリア</a:t>
            </a:r>
            <a:endParaRPr kumimoji="1" lang="ja-JP" altLang="en-US" sz="1600" b="1" dirty="0">
              <a:latin typeface="Meiryo UI" panose="020B0604030504040204" pitchFamily="50" charset="-128"/>
              <a:ea typeface="Meiryo UI" panose="020B0604030504040204" pitchFamily="50" charset="-128"/>
            </a:endParaRPr>
          </a:p>
        </p:txBody>
      </p:sp>
      <p:sp>
        <p:nvSpPr>
          <p:cNvPr id="36" name="四角形: メモ 35">
            <a:extLst>
              <a:ext uri="{FF2B5EF4-FFF2-40B4-BE49-F238E27FC236}">
                <a16:creationId xmlns:a16="http://schemas.microsoft.com/office/drawing/2014/main" id="{1ADC02D8-EDED-713C-E1B1-7E6CF201BDF5}"/>
              </a:ext>
            </a:extLst>
          </p:cNvPr>
          <p:cNvSpPr/>
          <p:nvPr/>
        </p:nvSpPr>
        <p:spPr>
          <a:xfrm>
            <a:off x="6300192" y="836712"/>
            <a:ext cx="2763037" cy="344277"/>
          </a:xfrm>
          <a:prstGeom prst="foldedCorne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久美浜エリア</a:t>
            </a:r>
            <a:endParaRPr kumimoji="1" lang="ja-JP" altLang="en-US" sz="1600" b="1" dirty="0">
              <a:latin typeface="Meiryo UI" panose="020B0604030504040204" pitchFamily="50" charset="-128"/>
              <a:ea typeface="Meiryo UI" panose="020B0604030504040204" pitchFamily="50" charset="-128"/>
            </a:endParaRPr>
          </a:p>
        </p:txBody>
      </p:sp>
      <p:cxnSp>
        <p:nvCxnSpPr>
          <p:cNvPr id="38" name="直線コネクタ 37">
            <a:extLst>
              <a:ext uri="{FF2B5EF4-FFF2-40B4-BE49-F238E27FC236}">
                <a16:creationId xmlns:a16="http://schemas.microsoft.com/office/drawing/2014/main" id="{AC1883C2-3DCD-8080-6A61-0B5327057D17}"/>
              </a:ext>
            </a:extLst>
          </p:cNvPr>
          <p:cNvCxnSpPr/>
          <p:nvPr/>
        </p:nvCxnSpPr>
        <p:spPr>
          <a:xfrm flipH="1">
            <a:off x="3203848" y="913975"/>
            <a:ext cx="0" cy="5616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C97D5421-9332-37E9-179F-B26FDF5C28DE}"/>
              </a:ext>
            </a:extLst>
          </p:cNvPr>
          <p:cNvCxnSpPr/>
          <p:nvPr/>
        </p:nvCxnSpPr>
        <p:spPr>
          <a:xfrm flipH="1">
            <a:off x="6236573" y="908720"/>
            <a:ext cx="0" cy="5616624"/>
          </a:xfrm>
          <a:prstGeom prst="line">
            <a:avLst/>
          </a:prstGeom>
        </p:spPr>
        <p:style>
          <a:lnRef idx="1">
            <a:schemeClr val="accent1"/>
          </a:lnRef>
          <a:fillRef idx="0">
            <a:schemeClr val="accent1"/>
          </a:fillRef>
          <a:effectRef idx="0">
            <a:schemeClr val="accent1"/>
          </a:effectRef>
          <a:fontRef idx="minor">
            <a:schemeClr val="tx1"/>
          </a:fontRef>
        </p:style>
      </p:cxnSp>
      <p:sp>
        <p:nvSpPr>
          <p:cNvPr id="3" name="スライド番号プレースホルダー 11">
            <a:extLst>
              <a:ext uri="{FF2B5EF4-FFF2-40B4-BE49-F238E27FC236}">
                <a16:creationId xmlns:a16="http://schemas.microsoft.com/office/drawing/2014/main" id="{33E78F42-A573-5CE2-8B12-4F02BC88A56C}"/>
              </a:ext>
            </a:extLst>
          </p:cNvPr>
          <p:cNvSpPr>
            <a:spLocks noGrp="1"/>
          </p:cNvSpPr>
          <p:nvPr>
            <p:ph type="sldNum" sz="quarter" idx="12"/>
          </p:nvPr>
        </p:nvSpPr>
        <p:spPr>
          <a:xfrm>
            <a:off x="7092280" y="6600656"/>
            <a:ext cx="2057400" cy="365125"/>
          </a:xfrm>
        </p:spPr>
        <p:txBody>
          <a:bodyPr/>
          <a:lstStyle/>
          <a:p>
            <a:fld id="{F86A5EC8-DED8-4501-B4E3-7C7D0EBF1D96}" type="slidenum">
              <a:rPr kumimoji="1" lang="ja-JP" altLang="en-US" sz="1200" smtClean="0"/>
              <a:t>20</a:t>
            </a:fld>
            <a:endParaRPr kumimoji="1" lang="ja-JP" altLang="en-US" sz="1200" dirty="0"/>
          </a:p>
        </p:txBody>
      </p:sp>
      <p:pic>
        <p:nvPicPr>
          <p:cNvPr id="13" name="図 12">
            <a:extLst>
              <a:ext uri="{FF2B5EF4-FFF2-40B4-BE49-F238E27FC236}">
                <a16:creationId xmlns:a16="http://schemas.microsoft.com/office/drawing/2014/main" id="{EBE37C02-B851-E2B8-9498-787E3E8EA4DA}"/>
              </a:ext>
            </a:extLst>
          </p:cNvPr>
          <p:cNvPicPr>
            <a:picLocks noChangeAspect="1"/>
          </p:cNvPicPr>
          <p:nvPr/>
        </p:nvPicPr>
        <p:blipFill>
          <a:blip r:embed="rId2"/>
          <a:stretch>
            <a:fillRect/>
          </a:stretch>
        </p:blipFill>
        <p:spPr>
          <a:xfrm>
            <a:off x="210547" y="1269056"/>
            <a:ext cx="2832507" cy="2664000"/>
          </a:xfrm>
          <a:prstGeom prst="rect">
            <a:avLst/>
          </a:prstGeom>
        </p:spPr>
      </p:pic>
      <p:pic>
        <p:nvPicPr>
          <p:cNvPr id="14" name="図 13">
            <a:extLst>
              <a:ext uri="{FF2B5EF4-FFF2-40B4-BE49-F238E27FC236}">
                <a16:creationId xmlns:a16="http://schemas.microsoft.com/office/drawing/2014/main" id="{0B2312D4-FFD7-8D47-7BCB-96F0CAE7B4DA}"/>
              </a:ext>
            </a:extLst>
          </p:cNvPr>
          <p:cNvPicPr>
            <a:picLocks noChangeAspect="1"/>
          </p:cNvPicPr>
          <p:nvPr/>
        </p:nvPicPr>
        <p:blipFill>
          <a:blip r:embed="rId3"/>
          <a:stretch>
            <a:fillRect/>
          </a:stretch>
        </p:blipFill>
        <p:spPr>
          <a:xfrm>
            <a:off x="218576" y="3966908"/>
            <a:ext cx="2824478" cy="2664000"/>
          </a:xfrm>
          <a:prstGeom prst="rect">
            <a:avLst/>
          </a:prstGeom>
        </p:spPr>
      </p:pic>
      <p:pic>
        <p:nvPicPr>
          <p:cNvPr id="15" name="図 14">
            <a:extLst>
              <a:ext uri="{FF2B5EF4-FFF2-40B4-BE49-F238E27FC236}">
                <a16:creationId xmlns:a16="http://schemas.microsoft.com/office/drawing/2014/main" id="{37A76E36-41A7-8B54-C69E-C9E6B35A300E}"/>
              </a:ext>
            </a:extLst>
          </p:cNvPr>
          <p:cNvPicPr>
            <a:picLocks noChangeAspect="1"/>
          </p:cNvPicPr>
          <p:nvPr/>
        </p:nvPicPr>
        <p:blipFill>
          <a:blip r:embed="rId4"/>
          <a:stretch>
            <a:fillRect/>
          </a:stretch>
        </p:blipFill>
        <p:spPr>
          <a:xfrm>
            <a:off x="3328285" y="1269056"/>
            <a:ext cx="2782219" cy="2664000"/>
          </a:xfrm>
          <a:prstGeom prst="rect">
            <a:avLst/>
          </a:prstGeom>
        </p:spPr>
      </p:pic>
      <p:pic>
        <p:nvPicPr>
          <p:cNvPr id="16" name="図 15">
            <a:extLst>
              <a:ext uri="{FF2B5EF4-FFF2-40B4-BE49-F238E27FC236}">
                <a16:creationId xmlns:a16="http://schemas.microsoft.com/office/drawing/2014/main" id="{1AE5E14B-013A-2093-E8F4-4E2753676920}"/>
              </a:ext>
            </a:extLst>
          </p:cNvPr>
          <p:cNvPicPr>
            <a:picLocks noChangeAspect="1"/>
          </p:cNvPicPr>
          <p:nvPr/>
        </p:nvPicPr>
        <p:blipFill>
          <a:blip r:embed="rId5"/>
          <a:stretch>
            <a:fillRect/>
          </a:stretch>
        </p:blipFill>
        <p:spPr>
          <a:xfrm>
            <a:off x="3339889" y="3980193"/>
            <a:ext cx="2774345" cy="2664000"/>
          </a:xfrm>
          <a:prstGeom prst="rect">
            <a:avLst/>
          </a:prstGeom>
        </p:spPr>
      </p:pic>
      <p:pic>
        <p:nvPicPr>
          <p:cNvPr id="17" name="図 16">
            <a:extLst>
              <a:ext uri="{FF2B5EF4-FFF2-40B4-BE49-F238E27FC236}">
                <a16:creationId xmlns:a16="http://schemas.microsoft.com/office/drawing/2014/main" id="{453C3E50-0E52-CF74-B1FE-8CC86242775F}"/>
              </a:ext>
            </a:extLst>
          </p:cNvPr>
          <p:cNvPicPr>
            <a:picLocks noChangeAspect="1"/>
          </p:cNvPicPr>
          <p:nvPr/>
        </p:nvPicPr>
        <p:blipFill>
          <a:blip r:embed="rId6"/>
          <a:stretch>
            <a:fillRect/>
          </a:stretch>
        </p:blipFill>
        <p:spPr>
          <a:xfrm>
            <a:off x="6323859" y="1269735"/>
            <a:ext cx="2736527" cy="2628000"/>
          </a:xfrm>
          <a:prstGeom prst="rect">
            <a:avLst/>
          </a:prstGeom>
        </p:spPr>
      </p:pic>
      <p:pic>
        <p:nvPicPr>
          <p:cNvPr id="18" name="図 17">
            <a:extLst>
              <a:ext uri="{FF2B5EF4-FFF2-40B4-BE49-F238E27FC236}">
                <a16:creationId xmlns:a16="http://schemas.microsoft.com/office/drawing/2014/main" id="{1947DD0C-815D-9771-E22C-89A0F416FC3C}"/>
              </a:ext>
            </a:extLst>
          </p:cNvPr>
          <p:cNvPicPr>
            <a:picLocks noChangeAspect="1"/>
          </p:cNvPicPr>
          <p:nvPr/>
        </p:nvPicPr>
        <p:blipFill>
          <a:blip r:embed="rId7"/>
          <a:stretch>
            <a:fillRect/>
          </a:stretch>
        </p:blipFill>
        <p:spPr>
          <a:xfrm>
            <a:off x="6334099" y="3972656"/>
            <a:ext cx="2728777" cy="2628000"/>
          </a:xfrm>
          <a:prstGeom prst="rect">
            <a:avLst/>
          </a:prstGeom>
        </p:spPr>
      </p:pic>
      <p:sp>
        <p:nvSpPr>
          <p:cNvPr id="4" name="テキスト ボックス 3">
            <a:extLst>
              <a:ext uri="{FF2B5EF4-FFF2-40B4-BE49-F238E27FC236}">
                <a16:creationId xmlns:a16="http://schemas.microsoft.com/office/drawing/2014/main" id="{D8C2B9D4-FDC2-4E54-AA00-4DB382E502DF}"/>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2" name="六角形 1">
            <a:extLst>
              <a:ext uri="{FF2B5EF4-FFF2-40B4-BE49-F238E27FC236}">
                <a16:creationId xmlns:a16="http://schemas.microsoft.com/office/drawing/2014/main" id="{99012C69-920C-03A2-C3E1-31A719DB9FF0}"/>
              </a:ext>
            </a:extLst>
          </p:cNvPr>
          <p:cNvSpPr/>
          <p:nvPr/>
        </p:nvSpPr>
        <p:spPr>
          <a:xfrm>
            <a:off x="107504" y="116632"/>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F51E1A9-7DFD-316A-A987-B5931F1B9D47}"/>
              </a:ext>
            </a:extLst>
          </p:cNvPr>
          <p:cNvSpPr txBox="1"/>
          <p:nvPr/>
        </p:nvSpPr>
        <p:spPr>
          <a:xfrm>
            <a:off x="201186" y="145461"/>
            <a:ext cx="288032"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2</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74947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D82A0DF-196C-F797-49C1-127CE054966F}"/>
              </a:ext>
            </a:extLst>
          </p:cNvPr>
          <p:cNvPicPr>
            <a:picLocks noChangeAspect="1"/>
          </p:cNvPicPr>
          <p:nvPr/>
        </p:nvPicPr>
        <p:blipFill>
          <a:blip r:embed="rId2"/>
          <a:stretch>
            <a:fillRect/>
          </a:stretch>
        </p:blipFill>
        <p:spPr>
          <a:xfrm>
            <a:off x="6217883" y="742400"/>
            <a:ext cx="2615814" cy="994071"/>
          </a:xfrm>
          <a:prstGeom prst="rect">
            <a:avLst/>
          </a:prstGeom>
        </p:spPr>
      </p:pic>
      <p:sp>
        <p:nvSpPr>
          <p:cNvPr id="9" name="テキスト ボックス 8">
            <a:extLst>
              <a:ext uri="{FF2B5EF4-FFF2-40B4-BE49-F238E27FC236}">
                <a16:creationId xmlns:a16="http://schemas.microsoft.com/office/drawing/2014/main" id="{5F159576-2B0A-4DBE-8A92-C1DA1B6B2D20}"/>
              </a:ext>
            </a:extLst>
          </p:cNvPr>
          <p:cNvSpPr txBox="1"/>
          <p:nvPr/>
        </p:nvSpPr>
        <p:spPr>
          <a:xfrm>
            <a:off x="201186" y="145461"/>
            <a:ext cx="288032"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2</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C7829734-14EF-F421-751F-B7C348AADFA5}"/>
              </a:ext>
            </a:extLst>
          </p:cNvPr>
          <p:cNvSpPr/>
          <p:nvPr/>
        </p:nvSpPr>
        <p:spPr>
          <a:xfrm>
            <a:off x="6217882" y="748623"/>
            <a:ext cx="2573177" cy="295105"/>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64230858-7DD5-6182-E3E2-80D4A4E61500}"/>
              </a:ext>
            </a:extLst>
          </p:cNvPr>
          <p:cNvSpPr/>
          <p:nvPr/>
        </p:nvSpPr>
        <p:spPr>
          <a:xfrm>
            <a:off x="6217883" y="1070752"/>
            <a:ext cx="1733313" cy="327309"/>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5636636-6B27-CE5C-8E4F-DFB6E91291B4}"/>
              </a:ext>
            </a:extLst>
          </p:cNvPr>
          <p:cNvSpPr/>
          <p:nvPr/>
        </p:nvSpPr>
        <p:spPr>
          <a:xfrm>
            <a:off x="7951350" y="1412776"/>
            <a:ext cx="839709" cy="327309"/>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1">
            <a:extLst>
              <a:ext uri="{FF2B5EF4-FFF2-40B4-BE49-F238E27FC236}">
                <a16:creationId xmlns:a16="http://schemas.microsoft.com/office/drawing/2014/main" id="{616282BE-ECFA-BB86-C8AD-FC2C5A71C0C6}"/>
              </a:ext>
            </a:extLst>
          </p:cNvPr>
          <p:cNvSpPr>
            <a:spLocks noGrp="1"/>
          </p:cNvSpPr>
          <p:nvPr>
            <p:ph type="sldNum" sz="quarter" idx="12"/>
          </p:nvPr>
        </p:nvSpPr>
        <p:spPr>
          <a:xfrm>
            <a:off x="7092280" y="6600656"/>
            <a:ext cx="2057400" cy="365125"/>
          </a:xfrm>
        </p:spPr>
        <p:txBody>
          <a:bodyPr/>
          <a:lstStyle/>
          <a:p>
            <a:fld id="{F86A5EC8-DED8-4501-B4E3-7C7D0EBF1D96}" type="slidenum">
              <a:rPr kumimoji="1" lang="ja-JP" altLang="en-US" sz="1200" smtClean="0"/>
              <a:t>21</a:t>
            </a:fld>
            <a:endParaRPr kumimoji="1" lang="ja-JP" altLang="en-US" sz="1200" dirty="0"/>
          </a:p>
        </p:txBody>
      </p:sp>
      <p:sp>
        <p:nvSpPr>
          <p:cNvPr id="5" name="テキスト ボックス 4">
            <a:extLst>
              <a:ext uri="{FF2B5EF4-FFF2-40B4-BE49-F238E27FC236}">
                <a16:creationId xmlns:a16="http://schemas.microsoft.com/office/drawing/2014/main" id="{50BB7A7E-1FE1-484C-C0A2-05CF51DC8640}"/>
              </a:ext>
            </a:extLst>
          </p:cNvPr>
          <p:cNvSpPr txBox="1"/>
          <p:nvPr/>
        </p:nvSpPr>
        <p:spPr>
          <a:xfrm>
            <a:off x="-17881" y="673532"/>
            <a:ext cx="6072228" cy="646331"/>
          </a:xfrm>
          <a:prstGeom prst="rect">
            <a:avLst/>
          </a:prstGeom>
          <a:noFill/>
        </p:spPr>
        <p:txBody>
          <a:bodyPr wrap="square">
            <a:spAutoFit/>
          </a:bodyPr>
          <a:lstStyle/>
          <a:p>
            <a:pPr algn="l" fontAlgn="base" latinLnBrk="1"/>
            <a:r>
              <a:rPr lang="ja-JP" altLang="en-US" sz="1200" b="0" i="0" dirty="0">
                <a:effectLst/>
                <a:latin typeface="Meiryo UI" panose="020B0604030504040204" pitchFamily="50" charset="-128"/>
                <a:ea typeface="Meiryo UI" panose="020B0604030504040204" pitchFamily="50" charset="-128"/>
              </a:rPr>
              <a:t>３エリアにわたる、京丹後のトレイルコースを８日間かけて踏破する</a:t>
            </a:r>
            <a:r>
              <a:rPr lang="ja-JP" altLang="en-US" sz="1200" dirty="0">
                <a:latin typeface="Meiryo UI" panose="020B0604030504040204" pitchFamily="50" charset="-128"/>
                <a:ea typeface="Meiryo UI" panose="020B0604030504040204" pitchFamily="50" charset="-128"/>
              </a:rPr>
              <a:t>プログラムです。</a:t>
            </a:r>
            <a:endParaRPr lang="en-US" altLang="ja-JP" sz="1200" dirty="0">
              <a:latin typeface="Meiryo UI" panose="020B0604030504040204" pitchFamily="50" charset="-128"/>
              <a:ea typeface="Meiryo UI" panose="020B0604030504040204" pitchFamily="50" charset="-128"/>
            </a:endParaRPr>
          </a:p>
          <a:p>
            <a:pPr algn="l" fontAlgn="base" latinLnBrk="1"/>
            <a:r>
              <a:rPr lang="ja-JP" altLang="en-US" sz="1200" b="0" i="0" dirty="0">
                <a:effectLst/>
                <a:latin typeface="Meiryo UI" panose="020B0604030504040204" pitchFamily="50" charset="-128"/>
                <a:ea typeface="Meiryo UI" panose="020B0604030504040204" pitchFamily="50" charset="-128"/>
              </a:rPr>
              <a:t>普段から色んなトレイルコースを歩かれている方にお薦めです。山だけでなく海岸の風景も存分にお楽しみいただけます。</a:t>
            </a:r>
          </a:p>
        </p:txBody>
      </p:sp>
      <p:sp>
        <p:nvSpPr>
          <p:cNvPr id="6" name="テキスト ボックス 5">
            <a:extLst>
              <a:ext uri="{FF2B5EF4-FFF2-40B4-BE49-F238E27FC236}">
                <a16:creationId xmlns:a16="http://schemas.microsoft.com/office/drawing/2014/main" id="{C4828CC0-0FFD-BCDF-B433-AB09320ED72D}"/>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2" name="テキスト ボックス 1">
            <a:extLst>
              <a:ext uri="{FF2B5EF4-FFF2-40B4-BE49-F238E27FC236}">
                <a16:creationId xmlns:a16="http://schemas.microsoft.com/office/drawing/2014/main" id="{2AB384CE-6C56-3041-B9C0-0E2ED94B9B32}"/>
              </a:ext>
            </a:extLst>
          </p:cNvPr>
          <p:cNvSpPr txBox="1"/>
          <p:nvPr/>
        </p:nvSpPr>
        <p:spPr>
          <a:xfrm>
            <a:off x="683568" y="122747"/>
            <a:ext cx="8460431" cy="430887"/>
          </a:xfrm>
          <a:prstGeom prst="rect">
            <a:avLst/>
          </a:prstGeom>
          <a:noFill/>
        </p:spPr>
        <p:txBody>
          <a:bodyPr wrap="square" rtlCol="0">
            <a:spAutoFit/>
          </a:bodyPr>
          <a:lstStyle/>
          <a:p>
            <a:r>
              <a:rPr kumimoji="1" lang="ja-JP" altLang="en-US" sz="2200" b="1" dirty="0">
                <a:latin typeface="Meiryo UI" panose="020B0604030504040204" pitchFamily="50" charset="-128"/>
                <a:ea typeface="Meiryo UI" panose="020B0604030504040204" pitchFamily="50" charset="-128"/>
              </a:rPr>
              <a:t>ロングトレイル　　　</a:t>
            </a:r>
          </a:p>
        </p:txBody>
      </p:sp>
      <p:sp>
        <p:nvSpPr>
          <p:cNvPr id="7" name="六角形 6">
            <a:extLst>
              <a:ext uri="{FF2B5EF4-FFF2-40B4-BE49-F238E27FC236}">
                <a16:creationId xmlns:a16="http://schemas.microsoft.com/office/drawing/2014/main" id="{8597BAA6-E994-CFC7-EE91-3597344895F1}"/>
              </a:ext>
            </a:extLst>
          </p:cNvPr>
          <p:cNvSpPr/>
          <p:nvPr/>
        </p:nvSpPr>
        <p:spPr>
          <a:xfrm>
            <a:off x="107504" y="116632"/>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7999E93-37C5-E92F-F010-C95554A46D56}"/>
              </a:ext>
            </a:extLst>
          </p:cNvPr>
          <p:cNvSpPr txBox="1"/>
          <p:nvPr/>
        </p:nvSpPr>
        <p:spPr>
          <a:xfrm>
            <a:off x="179414" y="145461"/>
            <a:ext cx="288032"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3</a:t>
            </a:r>
            <a:endParaRPr kumimoji="1" lang="ja-JP" altLang="en-US" b="1" dirty="0">
              <a:solidFill>
                <a:schemeClr val="bg1"/>
              </a:solidFill>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4FBC5F18-4206-AAD4-B37F-071E27CC87C8}"/>
              </a:ext>
            </a:extLst>
          </p:cNvPr>
          <p:cNvPicPr>
            <a:picLocks noChangeAspect="1"/>
          </p:cNvPicPr>
          <p:nvPr/>
        </p:nvPicPr>
        <p:blipFill rotWithShape="1">
          <a:blip r:embed="rId3"/>
          <a:srcRect l="1708" r="10465" b="-914"/>
          <a:stretch/>
        </p:blipFill>
        <p:spPr>
          <a:xfrm>
            <a:off x="143448" y="1784803"/>
            <a:ext cx="4986520" cy="2951699"/>
          </a:xfrm>
          <a:prstGeom prst="rect">
            <a:avLst/>
          </a:prstGeom>
        </p:spPr>
      </p:pic>
      <p:sp>
        <p:nvSpPr>
          <p:cNvPr id="8" name="テキスト ボックス 7">
            <a:extLst>
              <a:ext uri="{FF2B5EF4-FFF2-40B4-BE49-F238E27FC236}">
                <a16:creationId xmlns:a16="http://schemas.microsoft.com/office/drawing/2014/main" id="{1C2F6347-5F3C-430E-E7BF-78F8D2D0581C}"/>
              </a:ext>
            </a:extLst>
          </p:cNvPr>
          <p:cNvSpPr txBox="1"/>
          <p:nvPr/>
        </p:nvSpPr>
        <p:spPr>
          <a:xfrm>
            <a:off x="3873522" y="1124744"/>
            <a:ext cx="2282654" cy="584775"/>
          </a:xfrm>
          <a:prstGeom prst="rect">
            <a:avLst/>
          </a:prstGeom>
          <a:noFill/>
          <a:ln>
            <a:solidFill>
              <a:schemeClr val="tx1"/>
            </a:solidFill>
            <a:prstDash val="sysDot"/>
          </a:ln>
        </p:spPr>
        <p:txBody>
          <a:bodyPr wrap="square">
            <a:spAutoFit/>
          </a:bodyPr>
          <a:lstStyle/>
          <a:p>
            <a:r>
              <a:rPr lang="ja-JP" altLang="en-US" sz="8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800" b="1" dirty="0">
              <a:solidFill>
                <a:srgbClr val="0070C0"/>
              </a:solidFill>
              <a:latin typeface="Meiryo UI" panose="020B0604030504040204" pitchFamily="50" charset="-128"/>
              <a:ea typeface="Meiryo UI" panose="020B0604030504040204" pitchFamily="50" charset="-128"/>
            </a:endParaRPr>
          </a:p>
          <a:p>
            <a:r>
              <a:rPr kumimoji="1" lang="ja-JP" altLang="en-US" sz="800" dirty="0">
                <a:latin typeface="BIZ UDPゴシック" panose="020B0400000000000000" pitchFamily="50" charset="-128"/>
                <a:ea typeface="BIZ UDPゴシック" panose="020B0400000000000000" pitchFamily="50" charset="-128"/>
              </a:rPr>
              <a:t>達成感をえたいかた。</a:t>
            </a:r>
            <a:r>
              <a:rPr lang="ja-JP" altLang="en-US" sz="800" dirty="0">
                <a:latin typeface="BIZ UDPゴシック" panose="020B0400000000000000" pitchFamily="50" charset="-128"/>
                <a:ea typeface="BIZ UDPゴシック" panose="020B0400000000000000" pitchFamily="50" charset="-128"/>
              </a:rPr>
              <a:t>すでに健康づくりを行っていて継続期にあるかた。京丹後の海岸や森林の風景を存分に満喫したい方</a:t>
            </a:r>
            <a:endParaRPr lang="en-US" altLang="ja-JP" sz="800"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2E33C63A-B169-3A5A-509C-37C5395DA8C2}"/>
              </a:ext>
            </a:extLst>
          </p:cNvPr>
          <p:cNvSpPr/>
          <p:nvPr/>
        </p:nvSpPr>
        <p:spPr>
          <a:xfrm>
            <a:off x="122414" y="1412776"/>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B606DF18-5708-55CE-4CF9-002C3DA198AF}"/>
              </a:ext>
            </a:extLst>
          </p:cNvPr>
          <p:cNvSpPr txBox="1"/>
          <p:nvPr/>
        </p:nvSpPr>
        <p:spPr>
          <a:xfrm>
            <a:off x="1475656" y="1412776"/>
            <a:ext cx="3560640" cy="261610"/>
          </a:xfrm>
          <a:prstGeom prst="rect">
            <a:avLst/>
          </a:prstGeom>
          <a:noFill/>
        </p:spPr>
        <p:txBody>
          <a:bodyPr wrap="square" rtlCol="0">
            <a:spAutoFit/>
          </a:bodyPr>
          <a:lstStyle/>
          <a:p>
            <a:r>
              <a:rPr kumimoji="1" lang="ja-JP" altLang="en-US" sz="1100" b="1" dirty="0">
                <a:solidFill>
                  <a:srgbClr val="002060"/>
                </a:solidFill>
                <a:latin typeface="Meiryo UI" panose="020B0604030504040204" pitchFamily="50" charset="-128"/>
                <a:ea typeface="Meiryo UI" panose="020B0604030504040204" pitchFamily="50" charset="-128"/>
              </a:rPr>
              <a:t>実施場所：丹後・</a:t>
            </a:r>
            <a:r>
              <a:rPr lang="ja-JP" altLang="en-US" sz="1100" b="1" dirty="0">
                <a:solidFill>
                  <a:srgbClr val="002060"/>
                </a:solidFill>
                <a:latin typeface="Meiryo UI" panose="020B0604030504040204" pitchFamily="50" charset="-128"/>
                <a:ea typeface="Meiryo UI" panose="020B0604030504040204" pitchFamily="50" charset="-128"/>
              </a:rPr>
              <a:t>網野</a:t>
            </a:r>
            <a:r>
              <a:rPr kumimoji="1" lang="ja-JP" altLang="en-US" sz="1100" b="1" dirty="0">
                <a:solidFill>
                  <a:srgbClr val="002060"/>
                </a:solidFill>
                <a:latin typeface="Meiryo UI" panose="020B0604030504040204" pitchFamily="50" charset="-128"/>
                <a:ea typeface="Meiryo UI" panose="020B0604030504040204" pitchFamily="50" charset="-128"/>
              </a:rPr>
              <a:t>・久美浜</a:t>
            </a:r>
          </a:p>
        </p:txBody>
      </p:sp>
      <p:graphicFrame>
        <p:nvGraphicFramePr>
          <p:cNvPr id="20" name="表 19">
            <a:extLst>
              <a:ext uri="{FF2B5EF4-FFF2-40B4-BE49-F238E27FC236}">
                <a16:creationId xmlns:a16="http://schemas.microsoft.com/office/drawing/2014/main" id="{3AC0FF89-8D71-54FD-E770-6B807223FF83}"/>
              </a:ext>
            </a:extLst>
          </p:cNvPr>
          <p:cNvGraphicFramePr>
            <a:graphicFrameLocks noGrp="1"/>
          </p:cNvGraphicFramePr>
          <p:nvPr>
            <p:extLst>
              <p:ext uri="{D42A27DB-BD31-4B8C-83A1-F6EECF244321}">
                <p14:modId xmlns:p14="http://schemas.microsoft.com/office/powerpoint/2010/main" val="6189210"/>
              </p:ext>
            </p:extLst>
          </p:nvPr>
        </p:nvGraphicFramePr>
        <p:xfrm>
          <a:off x="5220072" y="1781768"/>
          <a:ext cx="3780480" cy="4726420"/>
        </p:xfrm>
        <a:graphic>
          <a:graphicData uri="http://schemas.openxmlformats.org/drawingml/2006/table">
            <a:tbl>
              <a:tblPr firstRow="1" bandRow="1">
                <a:tableStyleId>{5940675A-B579-460E-94D1-54222C63F5DA}</a:tableStyleId>
              </a:tblPr>
              <a:tblGrid>
                <a:gridCol w="432048">
                  <a:extLst>
                    <a:ext uri="{9D8B030D-6E8A-4147-A177-3AD203B41FA5}">
                      <a16:colId xmlns:a16="http://schemas.microsoft.com/office/drawing/2014/main" val="2860408248"/>
                    </a:ext>
                  </a:extLst>
                </a:gridCol>
                <a:gridCol w="2736304">
                  <a:extLst>
                    <a:ext uri="{9D8B030D-6E8A-4147-A177-3AD203B41FA5}">
                      <a16:colId xmlns:a16="http://schemas.microsoft.com/office/drawing/2014/main" val="992163597"/>
                    </a:ext>
                  </a:extLst>
                </a:gridCol>
                <a:gridCol w="612128">
                  <a:extLst>
                    <a:ext uri="{9D8B030D-6E8A-4147-A177-3AD203B41FA5}">
                      <a16:colId xmlns:a16="http://schemas.microsoft.com/office/drawing/2014/main" val="2719007017"/>
                    </a:ext>
                  </a:extLst>
                </a:gridCol>
              </a:tblGrid>
              <a:tr h="212864">
                <a:tc>
                  <a:txBody>
                    <a:bodyPr/>
                    <a:lstStyle/>
                    <a:p>
                      <a:r>
                        <a:rPr kumimoji="1" lang="ja-JP" altLang="en-US" sz="800" dirty="0">
                          <a:latin typeface="Meiryo UI" panose="020B0604030504040204" pitchFamily="50" charset="-128"/>
                          <a:ea typeface="Meiryo UI" panose="020B0604030504040204" pitchFamily="50" charset="-128"/>
                        </a:rPr>
                        <a:t>日程</a:t>
                      </a:r>
                    </a:p>
                  </a:txBody>
                  <a:tcPr anchor="ctr">
                    <a:solidFill>
                      <a:schemeClr val="accent5">
                        <a:lumMod val="20000"/>
                        <a:lumOff val="8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内容</a:t>
                      </a:r>
                    </a:p>
                  </a:txBody>
                  <a:tcPr anchor="ctr">
                    <a:solidFill>
                      <a:schemeClr val="accent5">
                        <a:lumMod val="20000"/>
                        <a:lumOff val="8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時間</a:t>
                      </a:r>
                    </a:p>
                  </a:txBody>
                  <a:tcPr anchor="ctr">
                    <a:solidFill>
                      <a:schemeClr val="accent5">
                        <a:lumMod val="20000"/>
                        <a:lumOff val="80000"/>
                      </a:schemeClr>
                    </a:solidFill>
                  </a:tcPr>
                </a:tc>
                <a:extLst>
                  <a:ext uri="{0D108BD9-81ED-4DB2-BD59-A6C34878D82A}">
                    <a16:rowId xmlns:a16="http://schemas.microsoft.com/office/drawing/2014/main" val="12405553"/>
                  </a:ext>
                </a:extLst>
              </a:tr>
              <a:tr h="212864">
                <a:tc rowSpan="3">
                  <a:txBody>
                    <a:bodyPr/>
                    <a:lstStyle/>
                    <a:p>
                      <a:r>
                        <a:rPr kumimoji="1" lang="ja-JP" altLang="en-US" sz="600" dirty="0">
                          <a:latin typeface="Meiryo UI" panose="020B0604030504040204" pitchFamily="50" charset="-128"/>
                          <a:ea typeface="Meiryo UI" panose="020B0604030504040204" pitchFamily="50" charset="-128"/>
                        </a:rPr>
                        <a:t>１日目</a:t>
                      </a:r>
                    </a:p>
                  </a:txBody>
                  <a:tcPr anchor="ctr"/>
                </a:tc>
                <a:tc>
                  <a:txBody>
                    <a:bodyPr/>
                    <a:lstStyle/>
                    <a:p>
                      <a:r>
                        <a:rPr kumimoji="1" lang="ja-JP" altLang="en-US" sz="800" dirty="0">
                          <a:latin typeface="Meiryo UI" panose="020B0604030504040204" pitchFamily="50" charset="-128"/>
                          <a:ea typeface="Meiryo UI" panose="020B0604030504040204" pitchFamily="50" charset="-128"/>
                        </a:rPr>
                        <a:t>経ヶ岬駐車場集合</a:t>
                      </a:r>
                    </a:p>
                  </a:txBody>
                  <a:tcPr anchor="ctr"/>
                </a:tc>
                <a:tc rowSpan="3">
                  <a:txBody>
                    <a:bodyPr/>
                    <a:lstStyle/>
                    <a:p>
                      <a:pPr algn="r"/>
                      <a:r>
                        <a:rPr kumimoji="1" lang="en-US" altLang="ja-JP" sz="700" dirty="0">
                          <a:latin typeface="Meiryo UI" panose="020B0604030504040204" pitchFamily="50" charset="-128"/>
                          <a:ea typeface="Meiryo UI" panose="020B0604030504040204" pitchFamily="50" charset="-128"/>
                        </a:rPr>
                        <a:t>12Km</a:t>
                      </a:r>
                    </a:p>
                    <a:p>
                      <a:pPr algn="r"/>
                      <a:r>
                        <a:rPr kumimoji="1" lang="ja-JP" altLang="en-US" sz="700" dirty="0">
                          <a:latin typeface="Meiryo UI" panose="020B0604030504040204" pitchFamily="50" charset="-128"/>
                          <a:ea typeface="Meiryo UI" panose="020B0604030504040204" pitchFamily="50" charset="-128"/>
                        </a:rPr>
                        <a:t>所要約５時間</a:t>
                      </a:r>
                    </a:p>
                    <a:p>
                      <a:pPr algn="r"/>
                      <a:endParaRPr kumimoji="1" lang="ja-JP" altLang="en-US" sz="7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05279608"/>
                  </a:ext>
                </a:extLst>
              </a:tr>
              <a:tr h="212864">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経ヶ岬灯台ー神志の棚田ー中浜海岸ー宇川温泉</a:t>
                      </a:r>
                    </a:p>
                  </a:txBody>
                  <a:tcPr anchor="ctr"/>
                </a:tc>
                <a:tc vMerge="1">
                  <a:txBody>
                    <a:bodyPr/>
                    <a:lstStyle/>
                    <a:p>
                      <a:pPr algn="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86875894"/>
                  </a:ext>
                </a:extLst>
              </a:tr>
              <a:tr h="212864">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ja-JP" altLang="en-US" sz="800" dirty="0">
                          <a:latin typeface="Meiryo UI" panose="020B0604030504040204" pitchFamily="50" charset="-128"/>
                          <a:ea typeface="Meiryo UI" panose="020B0604030504040204" pitchFamily="50" charset="-128"/>
                        </a:rPr>
                        <a:t>宿泊：宇川温泉　よし野の里</a:t>
                      </a:r>
                    </a:p>
                  </a:txBody>
                  <a:tcPr anchor="ctr"/>
                </a:tc>
                <a:tc vMerge="1">
                  <a:txBody>
                    <a:bodyPr/>
                    <a:lstStyle/>
                    <a:p>
                      <a:pPr algn="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4881845"/>
                  </a:ext>
                </a:extLst>
              </a:tr>
              <a:tr h="212864">
                <a:tc rowSpan="3">
                  <a:txBody>
                    <a:bodyPr/>
                    <a:lstStyle/>
                    <a:p>
                      <a:r>
                        <a:rPr kumimoji="1" lang="ja-JP" altLang="en-US" sz="600" dirty="0">
                          <a:latin typeface="Meiryo UI" panose="020B0604030504040204" pitchFamily="50" charset="-128"/>
                          <a:ea typeface="Meiryo UI" panose="020B0604030504040204" pitchFamily="50" charset="-128"/>
                        </a:rPr>
                        <a:t>２日目</a:t>
                      </a:r>
                      <a:endParaRPr kumimoji="1" lang="en-US" altLang="ja-JP" sz="6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宇川温泉集合</a:t>
                      </a:r>
                      <a:endParaRPr kumimoji="1" lang="en-US" altLang="ja-JP" sz="800" dirty="0">
                        <a:latin typeface="Meiryo UI" panose="020B0604030504040204" pitchFamily="50" charset="-128"/>
                        <a:ea typeface="Meiryo UI" panose="020B0604030504040204" pitchFamily="50" charset="-128"/>
                      </a:endParaRPr>
                    </a:p>
                  </a:txBody>
                  <a:tcPr anchor="ctr"/>
                </a:tc>
                <a:tc rowSpan="3">
                  <a:txBody>
                    <a:bodyPr/>
                    <a:lstStyle/>
                    <a:p>
                      <a:pPr algn="r"/>
                      <a:r>
                        <a:rPr kumimoji="1" lang="en-US" altLang="ja-JP" sz="700" dirty="0">
                          <a:latin typeface="Meiryo UI" panose="020B0604030504040204" pitchFamily="50" charset="-128"/>
                          <a:ea typeface="Meiryo UI" panose="020B0604030504040204" pitchFamily="50" charset="-128"/>
                        </a:rPr>
                        <a:t>12Km</a:t>
                      </a:r>
                    </a:p>
                    <a:p>
                      <a:pPr algn="r"/>
                      <a:r>
                        <a:rPr kumimoji="1" lang="ja-JP" altLang="en-US" sz="700" dirty="0">
                          <a:latin typeface="Meiryo UI" panose="020B0604030504040204" pitchFamily="50" charset="-128"/>
                          <a:ea typeface="Meiryo UI" panose="020B0604030504040204" pitchFamily="50" charset="-128"/>
                        </a:rPr>
                        <a:t>所要約５時間</a:t>
                      </a:r>
                    </a:p>
                    <a:p>
                      <a:pPr algn="r"/>
                      <a:endParaRPr kumimoji="1" lang="ja-JP" altLang="en-US" sz="7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758817324"/>
                  </a:ext>
                </a:extLst>
              </a:tr>
              <a:tr h="212864">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宇川温泉ー高嶋海岸ー丹後松島ー屏風岩ー大成古墳群</a:t>
                      </a:r>
                    </a:p>
                  </a:txBody>
                  <a:tcPr anchor="ctr"/>
                </a:tc>
                <a:tc vMerge="1">
                  <a:txBody>
                    <a:bodyPr/>
                    <a:lstStyle/>
                    <a:p>
                      <a:pPr algn="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970785367"/>
                  </a:ext>
                </a:extLst>
              </a:tr>
              <a:tr h="212864">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ja-JP" altLang="en-US" sz="800" dirty="0">
                          <a:latin typeface="Meiryo UI" panose="020B0604030504040204" pitchFamily="50" charset="-128"/>
                          <a:ea typeface="Meiryo UI" panose="020B0604030504040204" pitchFamily="50" charset="-128"/>
                        </a:rPr>
                        <a:t>宿泊：間人（たいざ）　はしうど荘</a:t>
                      </a:r>
                    </a:p>
                  </a:txBody>
                  <a:tcPr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916367907"/>
                  </a:ext>
                </a:extLst>
              </a:tr>
              <a:tr h="212864">
                <a:tc rowSpan="3">
                  <a:txBody>
                    <a:bodyPr/>
                    <a:lstStyle/>
                    <a:p>
                      <a:r>
                        <a:rPr kumimoji="1" lang="ja-JP" altLang="en-US" sz="600" dirty="0">
                          <a:latin typeface="Meiryo UI" panose="020B0604030504040204" pitchFamily="50" charset="-128"/>
                          <a:ea typeface="Meiryo UI" panose="020B0604030504040204" pitchFamily="50" charset="-128"/>
                        </a:rPr>
                        <a:t>３日目</a:t>
                      </a:r>
                      <a:endParaRPr kumimoji="1" lang="en-US" altLang="ja-JP" sz="6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道の駅てんきてんき集合   </a:t>
                      </a:r>
                    </a:p>
                  </a:txBody>
                  <a:tcPr anchor="ctr"/>
                </a:tc>
                <a:tc rowSpan="3">
                  <a:txBody>
                    <a:bodyPr/>
                    <a:lstStyle/>
                    <a:p>
                      <a:pPr algn="r"/>
                      <a:r>
                        <a:rPr kumimoji="1" lang="en-US" altLang="ja-JP" sz="700" dirty="0">
                          <a:latin typeface="Meiryo UI" panose="020B0604030504040204" pitchFamily="50" charset="-128"/>
                          <a:ea typeface="Meiryo UI" panose="020B0604030504040204" pitchFamily="50" charset="-128"/>
                        </a:rPr>
                        <a:t>8.5Km</a:t>
                      </a:r>
                    </a:p>
                    <a:p>
                      <a:pPr algn="r"/>
                      <a:r>
                        <a:rPr kumimoji="1" lang="ja-JP" altLang="en-US" sz="700" dirty="0">
                          <a:latin typeface="Meiryo UI" panose="020B0604030504040204" pitchFamily="50" charset="-128"/>
                          <a:ea typeface="Meiryo UI" panose="020B0604030504040204" pitchFamily="50" charset="-128"/>
                        </a:rPr>
                        <a:t>所要約４時間</a:t>
                      </a:r>
                      <a:r>
                        <a:rPr kumimoji="1" lang="en-US" altLang="ja-JP" sz="700" dirty="0">
                          <a:latin typeface="Meiryo UI" panose="020B0604030504040204" pitchFamily="50" charset="-128"/>
                          <a:ea typeface="Meiryo UI" panose="020B0604030504040204" pitchFamily="50" charset="-128"/>
                        </a:rPr>
                        <a:t>10</a:t>
                      </a:r>
                      <a:r>
                        <a:rPr kumimoji="1" lang="ja-JP" altLang="en-US" sz="7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655961220"/>
                  </a:ext>
                </a:extLst>
              </a:tr>
              <a:tr h="212864">
                <a:tc vMerge="1">
                  <a:txBody>
                    <a:bodyPr/>
                    <a:lstStyle/>
                    <a:p>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立岩ー間人漁港ー城島ー三津漁港      　　　</a:t>
                      </a:r>
                    </a:p>
                  </a:txBody>
                  <a:tcPr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12094832"/>
                  </a:ext>
                </a:extLst>
              </a:tr>
              <a:tr h="212864">
                <a:tc vMerge="1">
                  <a:txBody>
                    <a:bodyPr/>
                    <a:lstStyle/>
                    <a:p>
                      <a:endParaRPr kumimoji="1" lang="en-US" altLang="ja-JP" sz="600" dirty="0">
                        <a:latin typeface="Meiryo UI" panose="020B0604030504040204" pitchFamily="50" charset="-128"/>
                        <a:ea typeface="Meiryo UI" panose="020B0604030504040204" pitchFamily="50" charset="-128"/>
                      </a:endParaRPr>
                    </a:p>
                  </a:txBody>
                  <a:tcPr anchor="ctr"/>
                </a:tc>
                <a:tc>
                  <a:txBody>
                    <a:bodyPr/>
                    <a:lstStyle/>
                    <a:p>
                      <a:pPr algn="r"/>
                      <a:r>
                        <a:rPr kumimoji="1" lang="ja-JP" altLang="en-US" sz="800" dirty="0">
                          <a:latin typeface="Meiryo UI" panose="020B0604030504040204" pitchFamily="50" charset="-128"/>
                          <a:ea typeface="Meiryo UI" panose="020B0604030504040204" pitchFamily="50" charset="-128"/>
                        </a:rPr>
                        <a:t>宿泊：●●●</a:t>
                      </a:r>
                    </a:p>
                  </a:txBody>
                  <a:tcPr anchor="ctr"/>
                </a:tc>
                <a:tc vMerge="1">
                  <a:txBody>
                    <a:bodyPr/>
                    <a:lstStyle/>
                    <a:p>
                      <a:pPr algn="r"/>
                      <a:endParaRPr kumimoji="1" lang="ja-JP" altLang="en-US" sz="7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563982012"/>
                  </a:ext>
                </a:extLst>
              </a:tr>
              <a:tr h="212864">
                <a:tc rowSpan="3">
                  <a:txBody>
                    <a:bodyPr/>
                    <a:lstStyle/>
                    <a:p>
                      <a:r>
                        <a:rPr kumimoji="1" lang="en-US" altLang="ja-JP" sz="600" dirty="0">
                          <a:latin typeface="Meiryo UI" panose="020B0604030504040204" pitchFamily="50" charset="-128"/>
                          <a:ea typeface="Meiryo UI" panose="020B0604030504040204" pitchFamily="50" charset="-128"/>
                        </a:rPr>
                        <a:t>4</a:t>
                      </a:r>
                      <a:r>
                        <a:rPr kumimoji="1" lang="ja-JP" altLang="en-US" sz="600" dirty="0">
                          <a:latin typeface="Meiryo UI" panose="020B0604030504040204" pitchFamily="50" charset="-128"/>
                          <a:ea typeface="Meiryo UI" panose="020B0604030504040204" pitchFamily="50" charset="-128"/>
                        </a:rPr>
                        <a:t>日目</a:t>
                      </a:r>
                      <a:endParaRPr kumimoji="1" lang="en-US" altLang="ja-JP" sz="6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三津漁港集合</a:t>
                      </a:r>
                      <a:endParaRPr kumimoji="1" lang="en-US" altLang="ja-JP" sz="800" dirty="0">
                        <a:latin typeface="Meiryo UI" panose="020B0604030504040204" pitchFamily="50" charset="-128"/>
                        <a:ea typeface="Meiryo UI" panose="020B0604030504040204" pitchFamily="50" charset="-128"/>
                      </a:endParaRPr>
                    </a:p>
                  </a:txBody>
                  <a:tcPr anchor="ctr"/>
                </a:tc>
                <a:tc rowSpan="3">
                  <a:txBody>
                    <a:bodyPr/>
                    <a:lstStyle/>
                    <a:p>
                      <a:pPr algn="r"/>
                      <a:r>
                        <a:rPr kumimoji="1" lang="en-US" altLang="ja-JP" sz="700" dirty="0">
                          <a:latin typeface="Meiryo UI" panose="020B0604030504040204" pitchFamily="50" charset="-128"/>
                          <a:ea typeface="Meiryo UI" panose="020B0604030504040204" pitchFamily="50" charset="-128"/>
                        </a:rPr>
                        <a:t>10Km</a:t>
                      </a:r>
                    </a:p>
                    <a:p>
                      <a:pPr algn="r"/>
                      <a:r>
                        <a:rPr kumimoji="1" lang="ja-JP" altLang="en-US" sz="700" dirty="0">
                          <a:latin typeface="Meiryo UI" panose="020B0604030504040204" pitchFamily="50" charset="-128"/>
                          <a:ea typeface="Meiryo UI" panose="020B0604030504040204" pitchFamily="50" charset="-128"/>
                        </a:rPr>
                        <a:t>所要約５時間</a:t>
                      </a:r>
                    </a:p>
                  </a:txBody>
                  <a:tcPr anchor="ctr"/>
                </a:tc>
                <a:extLst>
                  <a:ext uri="{0D108BD9-81ED-4DB2-BD59-A6C34878D82A}">
                    <a16:rowId xmlns:a16="http://schemas.microsoft.com/office/drawing/2014/main" val="3975687435"/>
                  </a:ext>
                </a:extLst>
              </a:tr>
              <a:tr h="212864">
                <a:tc vMerge="1">
                  <a:txBody>
                    <a:bodyPr/>
                    <a:lstStyle/>
                    <a:p>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三津漁港ー掛津砂丘ー琴引浜ー水晶浜ー小浜ー八丁浜</a:t>
                      </a:r>
                    </a:p>
                  </a:txBody>
                  <a:tcPr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828147215"/>
                  </a:ext>
                </a:extLst>
              </a:tr>
              <a:tr h="212864">
                <a:tc vMerge="1">
                  <a:txBody>
                    <a:bodyPr/>
                    <a:lstStyle/>
                    <a:p>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pPr algn="r"/>
                      <a:r>
                        <a:rPr kumimoji="1" lang="ja-JP" altLang="en-US" sz="800" dirty="0">
                          <a:latin typeface="Meiryo UI" panose="020B0604030504040204" pitchFamily="50" charset="-128"/>
                          <a:ea typeface="Meiryo UI" panose="020B0604030504040204" pitchFamily="50" charset="-128"/>
                        </a:rPr>
                        <a:t>宿泊：●●●</a:t>
                      </a:r>
                    </a:p>
                  </a:txBody>
                  <a:tcPr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932254629"/>
                  </a:ext>
                </a:extLst>
              </a:tr>
              <a:tr h="212864">
                <a:tc rowSpan="3">
                  <a:txBody>
                    <a:bodyPr/>
                    <a:lstStyle/>
                    <a:p>
                      <a:r>
                        <a:rPr kumimoji="1" lang="en-US" altLang="ja-JP" sz="600" dirty="0">
                          <a:latin typeface="Meiryo UI" panose="020B0604030504040204" pitchFamily="50" charset="-128"/>
                          <a:ea typeface="Meiryo UI" panose="020B0604030504040204" pitchFamily="50" charset="-128"/>
                        </a:rPr>
                        <a:t>5</a:t>
                      </a:r>
                      <a:r>
                        <a:rPr kumimoji="1" lang="ja-JP" altLang="en-US" sz="600" dirty="0">
                          <a:latin typeface="Meiryo UI" panose="020B0604030504040204" pitchFamily="50" charset="-128"/>
                          <a:ea typeface="Meiryo UI" panose="020B0604030504040204" pitchFamily="50" charset="-128"/>
                        </a:rPr>
                        <a:t>日目</a:t>
                      </a:r>
                      <a:endParaRPr kumimoji="1" lang="en-US" altLang="ja-JP" sz="6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浅茂川漁港集合</a:t>
                      </a:r>
                    </a:p>
                  </a:txBody>
                  <a:tcPr anchor="ctr"/>
                </a:tc>
                <a:tc rowSpan="3">
                  <a:txBody>
                    <a:bodyPr/>
                    <a:lstStyle/>
                    <a:p>
                      <a:pPr algn="r"/>
                      <a:r>
                        <a:rPr kumimoji="1" lang="en-US" altLang="ja-JP" sz="700" dirty="0">
                          <a:latin typeface="Meiryo UI" panose="020B0604030504040204" pitchFamily="50" charset="-128"/>
                          <a:ea typeface="Meiryo UI" panose="020B0604030504040204" pitchFamily="50" charset="-128"/>
                        </a:rPr>
                        <a:t>12Km</a:t>
                      </a:r>
                    </a:p>
                    <a:p>
                      <a:pPr algn="r"/>
                      <a:r>
                        <a:rPr kumimoji="1" lang="ja-JP" altLang="en-US" sz="700" dirty="0">
                          <a:latin typeface="Meiryo UI" panose="020B0604030504040204" pitchFamily="50" charset="-128"/>
                          <a:ea typeface="Meiryo UI" panose="020B0604030504040204" pitchFamily="50" charset="-128"/>
                        </a:rPr>
                        <a:t>所要約５時間</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7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249831742"/>
                  </a:ext>
                </a:extLst>
              </a:tr>
              <a:tr h="212864">
                <a:tc vMerge="1">
                  <a:txBody>
                    <a:bodyPr/>
                    <a:lstStyle/>
                    <a:p>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子午線塔ー静神社ー七竜峠ー五色浜ー夕日ヶ浦温泉</a:t>
                      </a:r>
                    </a:p>
                  </a:txBody>
                  <a:tcPr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994368119"/>
                  </a:ext>
                </a:extLst>
              </a:tr>
              <a:tr h="212864">
                <a:tc vMerge="1">
                  <a:txBody>
                    <a:bodyPr/>
                    <a:lstStyle/>
                    <a:p>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pPr algn="r"/>
                      <a:r>
                        <a:rPr kumimoji="1" lang="ja-JP" altLang="en-US" sz="800" dirty="0">
                          <a:latin typeface="Meiryo UI" panose="020B0604030504040204" pitchFamily="50" charset="-128"/>
                          <a:ea typeface="Meiryo UI" panose="020B0604030504040204" pitchFamily="50" charset="-128"/>
                        </a:rPr>
                        <a:t>宿泊：夕日ヶ浦温泉</a:t>
                      </a:r>
                    </a:p>
                  </a:txBody>
                  <a:tcPr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25163887"/>
                  </a:ext>
                </a:extLst>
              </a:tr>
              <a:tr h="212864">
                <a:tc rowSpan="2">
                  <a:txBody>
                    <a:bodyPr/>
                    <a:lstStyle/>
                    <a:p>
                      <a:r>
                        <a:rPr kumimoji="1" lang="en-US" altLang="ja-JP" sz="600" dirty="0">
                          <a:latin typeface="Meiryo UI" panose="020B0604030504040204" pitchFamily="50" charset="-128"/>
                          <a:ea typeface="Meiryo UI" panose="020B0604030504040204" pitchFamily="50" charset="-128"/>
                        </a:rPr>
                        <a:t>6</a:t>
                      </a:r>
                      <a:r>
                        <a:rPr kumimoji="1" lang="ja-JP" altLang="en-US" sz="600" dirty="0">
                          <a:latin typeface="Meiryo UI" panose="020B0604030504040204" pitchFamily="50" charset="-128"/>
                          <a:ea typeface="Meiryo UI" panose="020B0604030504040204" pitchFamily="50" charset="-128"/>
                        </a:rPr>
                        <a:t>日目</a:t>
                      </a:r>
                      <a:endParaRPr kumimoji="1" lang="en-US" altLang="ja-JP" sz="6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夕日ヶ浦温泉集合</a:t>
                      </a:r>
                    </a:p>
                  </a:txBody>
                  <a:tcPr anchor="ctr"/>
                </a:tc>
                <a:tc rowSpan="2">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700" dirty="0">
                          <a:latin typeface="Meiryo UI" panose="020B0604030504040204" pitchFamily="50" charset="-128"/>
                          <a:ea typeface="Meiryo UI" panose="020B0604030504040204" pitchFamily="50" charset="-128"/>
                        </a:rPr>
                        <a:t>8.5Km</a:t>
                      </a:r>
                    </a:p>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Meiryo UI" panose="020B0604030504040204" pitchFamily="50" charset="-128"/>
                          <a:ea typeface="Meiryo UI" panose="020B0604030504040204" pitchFamily="50" charset="-128"/>
                        </a:rPr>
                        <a:t>所要約５時間</a:t>
                      </a:r>
                    </a:p>
                  </a:txBody>
                  <a:tcPr anchor="ctr"/>
                </a:tc>
                <a:extLst>
                  <a:ext uri="{0D108BD9-81ED-4DB2-BD59-A6C34878D82A}">
                    <a16:rowId xmlns:a16="http://schemas.microsoft.com/office/drawing/2014/main" val="2840356138"/>
                  </a:ext>
                </a:extLst>
              </a:tr>
              <a:tr h="212864">
                <a:tc vMerge="1">
                  <a:txBody>
                    <a:bodyPr/>
                    <a:lstStyle/>
                    <a:p>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箱石海岸ー丹後砂丘ー葛野浜ー小天橋　　　　宿泊：久美浜</a:t>
                      </a:r>
                    </a:p>
                  </a:txBody>
                  <a:tcPr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999642259"/>
                  </a:ext>
                </a:extLst>
              </a:tr>
              <a:tr h="245860">
                <a:tc rowSpan="2">
                  <a:txBody>
                    <a:bodyPr/>
                    <a:lstStyle/>
                    <a:p>
                      <a:r>
                        <a:rPr kumimoji="1" lang="en-US" altLang="ja-JP" sz="600" dirty="0">
                          <a:latin typeface="Meiryo UI" panose="020B0604030504040204" pitchFamily="50" charset="-128"/>
                          <a:ea typeface="Meiryo UI" panose="020B0604030504040204" pitchFamily="50" charset="-128"/>
                        </a:rPr>
                        <a:t>7</a:t>
                      </a:r>
                      <a:r>
                        <a:rPr kumimoji="1" lang="ja-JP" altLang="en-US" sz="600" dirty="0">
                          <a:latin typeface="Meiryo UI" panose="020B0604030504040204" pitchFamily="50" charset="-128"/>
                          <a:ea typeface="Meiryo UI" panose="020B0604030504040204" pitchFamily="50" charset="-128"/>
                        </a:rPr>
                        <a:t>日目</a:t>
                      </a:r>
                      <a:endParaRPr kumimoji="1" lang="en-US" altLang="ja-JP" sz="6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小天橋ージジラ山登山口ー蒲井浜</a:t>
                      </a:r>
                    </a:p>
                  </a:txBody>
                  <a:tcPr anchor="ctr"/>
                </a:tc>
                <a:tc rowSpan="2">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700" dirty="0">
                          <a:latin typeface="Meiryo UI" panose="020B0604030504040204" pitchFamily="50" charset="-128"/>
                          <a:ea typeface="Meiryo UI" panose="020B0604030504040204" pitchFamily="50" charset="-128"/>
                        </a:rPr>
                        <a:t>8.8Km</a:t>
                      </a:r>
                    </a:p>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Meiryo UI" panose="020B0604030504040204" pitchFamily="50" charset="-128"/>
                          <a:ea typeface="Meiryo UI" panose="020B0604030504040204" pitchFamily="50" charset="-128"/>
                        </a:rPr>
                        <a:t>所要約</a:t>
                      </a:r>
                      <a:r>
                        <a:rPr kumimoji="1" lang="en-US" altLang="ja-JP" sz="700" dirty="0">
                          <a:latin typeface="Meiryo UI" panose="020B0604030504040204" pitchFamily="50" charset="-128"/>
                          <a:ea typeface="Meiryo UI" panose="020B0604030504040204" pitchFamily="50" charset="-128"/>
                        </a:rPr>
                        <a:t>4</a:t>
                      </a:r>
                      <a:r>
                        <a:rPr kumimoji="1" lang="ja-JP" altLang="en-US" sz="700" dirty="0">
                          <a:latin typeface="Meiryo UI" panose="020B0604030504040204" pitchFamily="50" charset="-128"/>
                          <a:ea typeface="Meiryo UI" panose="020B0604030504040204" pitchFamily="50" charset="-128"/>
                        </a:rPr>
                        <a:t>時間</a:t>
                      </a:r>
                      <a:r>
                        <a:rPr kumimoji="1" lang="en-US" altLang="ja-JP" sz="700" dirty="0">
                          <a:latin typeface="Meiryo UI" panose="020B0604030504040204" pitchFamily="50" charset="-128"/>
                          <a:ea typeface="Meiryo UI" panose="020B0604030504040204" pitchFamily="50" charset="-128"/>
                        </a:rPr>
                        <a:t>30</a:t>
                      </a:r>
                      <a:r>
                        <a:rPr kumimoji="1" lang="ja-JP" altLang="en-US" sz="7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3364892737"/>
                  </a:ext>
                </a:extLst>
              </a:tr>
              <a:tr h="212864">
                <a:tc vMerge="1">
                  <a:txBody>
                    <a:bodyPr/>
                    <a:lstStyle/>
                    <a:p>
                      <a:endParaRPr kumimoji="1" lang="en-US" altLang="ja-JP" sz="600" dirty="0">
                        <a:latin typeface="Meiryo UI" panose="020B0604030504040204" pitchFamily="50" charset="-128"/>
                        <a:ea typeface="Meiryo UI" panose="020B0604030504040204" pitchFamily="50" charset="-128"/>
                      </a:endParaRPr>
                    </a:p>
                  </a:txBody>
                  <a:tcPr anchor="ctr"/>
                </a:tc>
                <a:tc>
                  <a:txBody>
                    <a:bodyPr/>
                    <a:lstStyle/>
                    <a:p>
                      <a:pPr algn="r"/>
                      <a:r>
                        <a:rPr kumimoji="1" lang="ja-JP" altLang="en-US" sz="800" dirty="0">
                          <a:latin typeface="Meiryo UI" panose="020B0604030504040204" pitchFamily="50" charset="-128"/>
                          <a:ea typeface="Meiryo UI" panose="020B0604030504040204" pitchFamily="50" charset="-128"/>
                        </a:rPr>
                        <a:t>宿泊：久美浜</a:t>
                      </a:r>
                    </a:p>
                  </a:txBody>
                  <a:tcPr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6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71024112"/>
                  </a:ext>
                </a:extLst>
              </a:tr>
              <a:tr h="212864">
                <a:tc rowSpan="2">
                  <a:txBody>
                    <a:bodyPr/>
                    <a:lstStyle/>
                    <a:p>
                      <a:r>
                        <a:rPr kumimoji="1" lang="ja-JP" altLang="en-US" sz="600" dirty="0">
                          <a:latin typeface="Meiryo UI" panose="020B0604030504040204" pitchFamily="50" charset="-128"/>
                          <a:ea typeface="Meiryo UI" panose="020B0604030504040204" pitchFamily="50" charset="-128"/>
                        </a:rPr>
                        <a:t>８日目</a:t>
                      </a:r>
                      <a:endParaRPr kumimoji="1" lang="en-US" altLang="ja-JP" sz="6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小天橋ーかぶと山ー久美浜の街並みー久美浜駅</a:t>
                      </a:r>
                    </a:p>
                  </a:txBody>
                  <a:tcPr anchor="ctr"/>
                </a:tc>
                <a:tc rowSpan="2">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700" dirty="0">
                          <a:latin typeface="Meiryo UI" panose="020B0604030504040204" pitchFamily="50" charset="-128"/>
                          <a:ea typeface="Meiryo UI" panose="020B0604030504040204" pitchFamily="50" charset="-128"/>
                        </a:rPr>
                        <a:t>12.5Km</a:t>
                      </a:r>
                      <a:r>
                        <a:rPr kumimoji="1" lang="ja-JP" altLang="en-US" sz="700" dirty="0">
                          <a:latin typeface="Meiryo UI" panose="020B0604030504040204" pitchFamily="50" charset="-128"/>
                          <a:ea typeface="Meiryo UI" panose="020B0604030504040204" pitchFamily="50" charset="-128"/>
                        </a:rPr>
                        <a:t>所要約</a:t>
                      </a:r>
                      <a:r>
                        <a:rPr kumimoji="1" lang="en-US" altLang="ja-JP" sz="700" dirty="0">
                          <a:latin typeface="Meiryo UI" panose="020B0604030504040204" pitchFamily="50" charset="-128"/>
                          <a:ea typeface="Meiryo UI" panose="020B0604030504040204" pitchFamily="50" charset="-128"/>
                        </a:rPr>
                        <a:t>4</a:t>
                      </a:r>
                      <a:r>
                        <a:rPr kumimoji="1" lang="ja-JP" altLang="en-US" sz="700" dirty="0">
                          <a:latin typeface="Meiryo UI" panose="020B0604030504040204" pitchFamily="50" charset="-128"/>
                          <a:ea typeface="Meiryo UI" panose="020B0604030504040204" pitchFamily="50" charset="-128"/>
                        </a:rPr>
                        <a:t>時間</a:t>
                      </a:r>
                      <a:r>
                        <a:rPr kumimoji="1" lang="en-US" altLang="ja-JP" sz="700" dirty="0">
                          <a:latin typeface="Meiryo UI" panose="020B0604030504040204" pitchFamily="50" charset="-128"/>
                          <a:ea typeface="Meiryo UI" panose="020B0604030504040204" pitchFamily="50" charset="-128"/>
                        </a:rPr>
                        <a:t>30</a:t>
                      </a:r>
                      <a:r>
                        <a:rPr kumimoji="1" lang="ja-JP" altLang="en-US" sz="700" dirty="0">
                          <a:latin typeface="Meiryo UI" panose="020B0604030504040204" pitchFamily="50" charset="-128"/>
                          <a:ea typeface="Meiryo UI" panose="020B0604030504040204" pitchFamily="50" charset="-128"/>
                        </a:rPr>
                        <a:t>分</a:t>
                      </a:r>
                      <a:endParaRPr kumimoji="1" lang="en-US" altLang="ja-JP" sz="7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982063304"/>
                  </a:ext>
                </a:extLst>
              </a:tr>
              <a:tr h="212864">
                <a:tc vMerge="1">
                  <a:txBody>
                    <a:bodyPr/>
                    <a:lstStyle/>
                    <a:p>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解散</a:t>
                      </a:r>
                    </a:p>
                  </a:txBody>
                  <a:tcPr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299672503"/>
                  </a:ext>
                </a:extLst>
              </a:tr>
            </a:tbl>
          </a:graphicData>
        </a:graphic>
      </p:graphicFrame>
      <p:graphicFrame>
        <p:nvGraphicFramePr>
          <p:cNvPr id="21" name="表 16">
            <a:extLst>
              <a:ext uri="{FF2B5EF4-FFF2-40B4-BE49-F238E27FC236}">
                <a16:creationId xmlns:a16="http://schemas.microsoft.com/office/drawing/2014/main" id="{9714F679-A1EB-8870-C618-3E0B14A106F4}"/>
              </a:ext>
            </a:extLst>
          </p:cNvPr>
          <p:cNvGraphicFramePr>
            <a:graphicFrameLocks noGrp="1"/>
          </p:cNvGraphicFramePr>
          <p:nvPr>
            <p:extLst>
              <p:ext uri="{D42A27DB-BD31-4B8C-83A1-F6EECF244321}">
                <p14:modId xmlns:p14="http://schemas.microsoft.com/office/powerpoint/2010/main" val="2591660146"/>
              </p:ext>
            </p:extLst>
          </p:nvPr>
        </p:nvGraphicFramePr>
        <p:xfrm>
          <a:off x="1378220" y="5476373"/>
          <a:ext cx="3780000" cy="400899"/>
        </p:xfrm>
        <a:graphic>
          <a:graphicData uri="http://schemas.openxmlformats.org/drawingml/2006/table">
            <a:tbl>
              <a:tblPr firstRow="1" bandRow="1">
                <a:tableStyleId>{5940675A-B579-460E-94D1-54222C63F5DA}</a:tableStyleId>
              </a:tblPr>
              <a:tblGrid>
                <a:gridCol w="756347">
                  <a:extLst>
                    <a:ext uri="{9D8B030D-6E8A-4147-A177-3AD203B41FA5}">
                      <a16:colId xmlns:a16="http://schemas.microsoft.com/office/drawing/2014/main" val="425662883"/>
                    </a:ext>
                  </a:extLst>
                </a:gridCol>
                <a:gridCol w="1242554">
                  <a:extLst>
                    <a:ext uri="{9D8B030D-6E8A-4147-A177-3AD203B41FA5}">
                      <a16:colId xmlns:a16="http://schemas.microsoft.com/office/drawing/2014/main" val="753469963"/>
                    </a:ext>
                  </a:extLst>
                </a:gridCol>
                <a:gridCol w="906847">
                  <a:extLst>
                    <a:ext uri="{9D8B030D-6E8A-4147-A177-3AD203B41FA5}">
                      <a16:colId xmlns:a16="http://schemas.microsoft.com/office/drawing/2014/main" val="1403624134"/>
                    </a:ext>
                  </a:extLst>
                </a:gridCol>
                <a:gridCol w="874252">
                  <a:extLst>
                    <a:ext uri="{9D8B030D-6E8A-4147-A177-3AD203B41FA5}">
                      <a16:colId xmlns:a16="http://schemas.microsoft.com/office/drawing/2014/main" val="1763900372"/>
                    </a:ext>
                  </a:extLst>
                </a:gridCol>
              </a:tblGrid>
              <a:tr h="200262">
                <a:tc>
                  <a:txBody>
                    <a:bodyPr/>
                    <a:lstStyle/>
                    <a:p>
                      <a:pPr algn="ctr"/>
                      <a:r>
                        <a:rPr kumimoji="1" lang="ja-JP" altLang="en-US" sz="800" dirty="0">
                          <a:latin typeface="Meiryo UI" panose="020B0604030504040204" pitchFamily="50" charset="-128"/>
                          <a:ea typeface="Meiryo UI" panose="020B0604030504040204" pitchFamily="50" charset="-128"/>
                        </a:rPr>
                        <a:t>集合時間</a:t>
                      </a:r>
                    </a:p>
                  </a:txBody>
                  <a:tcPr marT="37785" marB="37785">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集合場所</a:t>
                      </a:r>
                    </a:p>
                  </a:txBody>
                  <a:tcPr marT="37785" marB="37785">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実施期間</a:t>
                      </a:r>
                    </a:p>
                  </a:txBody>
                  <a:tcPr marT="37785" marB="37785">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最小催行人員</a:t>
                      </a:r>
                    </a:p>
                  </a:txBody>
                  <a:tcPr marT="37785" marB="37785">
                    <a:solidFill>
                      <a:schemeClr val="accent5">
                        <a:lumMod val="20000"/>
                        <a:lumOff val="80000"/>
                      </a:schemeClr>
                    </a:solidFill>
                  </a:tcPr>
                </a:tc>
                <a:extLst>
                  <a:ext uri="{0D108BD9-81ED-4DB2-BD59-A6C34878D82A}">
                    <a16:rowId xmlns:a16="http://schemas.microsoft.com/office/drawing/2014/main" val="779302812"/>
                  </a:ext>
                </a:extLst>
              </a:tr>
              <a:tr h="200637">
                <a:tc>
                  <a:txBody>
                    <a:bodyPr/>
                    <a:lstStyle/>
                    <a:p>
                      <a:endParaRPr kumimoji="1" lang="ja-JP" altLang="en-US" sz="800" dirty="0">
                        <a:latin typeface="Meiryo UI" panose="020B0604030504040204" pitchFamily="50" charset="-128"/>
                        <a:ea typeface="Meiryo UI" panose="020B0604030504040204" pitchFamily="50" charset="-128"/>
                      </a:endParaRPr>
                    </a:p>
                  </a:txBody>
                  <a:tcPr marT="37785" marB="37785"/>
                </a:tc>
                <a:tc>
                  <a:txBody>
                    <a:bodyPr/>
                    <a:lstStyle/>
                    <a:p>
                      <a:pPr algn="ctr"/>
                      <a:r>
                        <a:rPr kumimoji="1" lang="ja-JP" altLang="en-US" sz="800" dirty="0">
                          <a:latin typeface="Meiryo UI" panose="020B0604030504040204" pitchFamily="50" charset="-128"/>
                          <a:ea typeface="Meiryo UI" panose="020B0604030504040204" pitchFamily="50" charset="-128"/>
                        </a:rPr>
                        <a:t>上記コース表参照</a:t>
                      </a:r>
                    </a:p>
                  </a:txBody>
                  <a:tcPr marT="37785" marB="37785"/>
                </a:tc>
                <a:tc>
                  <a:txBody>
                    <a:bodyPr/>
                    <a:lstStyle/>
                    <a:p>
                      <a:pPr algn="ctr"/>
                      <a:r>
                        <a:rPr kumimoji="1" lang="en-US" altLang="ja-JP" sz="800" dirty="0">
                          <a:latin typeface="Meiryo UI" panose="020B0604030504040204" pitchFamily="50" charset="-128"/>
                          <a:ea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rPr>
                        <a:t>月</a:t>
                      </a:r>
                      <a:r>
                        <a:rPr kumimoji="1" lang="en-US" altLang="ja-JP" sz="800" dirty="0">
                          <a:latin typeface="Meiryo UI" panose="020B0604030504040204" pitchFamily="50" charset="-128"/>
                          <a:ea typeface="Meiryo UI" panose="020B0604030504040204" pitchFamily="50" charset="-128"/>
                        </a:rPr>
                        <a:t>~11</a:t>
                      </a:r>
                      <a:r>
                        <a:rPr kumimoji="1" lang="ja-JP" altLang="en-US" sz="800" dirty="0">
                          <a:latin typeface="Meiryo UI" panose="020B0604030504040204" pitchFamily="50" charset="-128"/>
                          <a:ea typeface="Meiryo UI" panose="020B0604030504040204" pitchFamily="50" charset="-128"/>
                        </a:rPr>
                        <a:t>月</a:t>
                      </a:r>
                    </a:p>
                  </a:txBody>
                  <a:tcPr marT="37785" marB="37785"/>
                </a:tc>
                <a:tc>
                  <a:txBody>
                    <a:bodyPr/>
                    <a:lstStyle/>
                    <a:p>
                      <a:endParaRPr kumimoji="1" lang="ja-JP" altLang="en-US" sz="800" dirty="0">
                        <a:latin typeface="Meiryo UI" panose="020B0604030504040204" pitchFamily="50" charset="-128"/>
                        <a:ea typeface="Meiryo UI" panose="020B0604030504040204" pitchFamily="50" charset="-128"/>
                      </a:endParaRPr>
                    </a:p>
                  </a:txBody>
                  <a:tcPr marT="37785" marB="37785"/>
                </a:tc>
                <a:extLst>
                  <a:ext uri="{0D108BD9-81ED-4DB2-BD59-A6C34878D82A}">
                    <a16:rowId xmlns:a16="http://schemas.microsoft.com/office/drawing/2014/main" val="2185482021"/>
                  </a:ext>
                </a:extLst>
              </a:tr>
            </a:tbl>
          </a:graphicData>
        </a:graphic>
      </p:graphicFrame>
      <p:graphicFrame>
        <p:nvGraphicFramePr>
          <p:cNvPr id="26" name="表 16">
            <a:extLst>
              <a:ext uri="{FF2B5EF4-FFF2-40B4-BE49-F238E27FC236}">
                <a16:creationId xmlns:a16="http://schemas.microsoft.com/office/drawing/2014/main" id="{7DC43451-265F-8AD9-99D1-DFC6681528F2}"/>
              </a:ext>
            </a:extLst>
          </p:cNvPr>
          <p:cNvGraphicFramePr>
            <a:graphicFrameLocks noGrp="1"/>
          </p:cNvGraphicFramePr>
          <p:nvPr>
            <p:extLst>
              <p:ext uri="{D42A27DB-BD31-4B8C-83A1-F6EECF244321}">
                <p14:modId xmlns:p14="http://schemas.microsoft.com/office/powerpoint/2010/main" val="2676620201"/>
              </p:ext>
            </p:extLst>
          </p:nvPr>
        </p:nvGraphicFramePr>
        <p:xfrm>
          <a:off x="1365975" y="4832118"/>
          <a:ext cx="3780001" cy="670560"/>
        </p:xfrm>
        <a:graphic>
          <a:graphicData uri="http://schemas.openxmlformats.org/drawingml/2006/table">
            <a:tbl>
              <a:tblPr firstRow="1" bandRow="1">
                <a:tableStyleId>{5940675A-B579-460E-94D1-54222C63F5DA}</a:tableStyleId>
              </a:tblPr>
              <a:tblGrid>
                <a:gridCol w="756348">
                  <a:extLst>
                    <a:ext uri="{9D8B030D-6E8A-4147-A177-3AD203B41FA5}">
                      <a16:colId xmlns:a16="http://schemas.microsoft.com/office/drawing/2014/main" val="425662883"/>
                    </a:ext>
                  </a:extLst>
                </a:gridCol>
                <a:gridCol w="2479818">
                  <a:extLst>
                    <a:ext uri="{9D8B030D-6E8A-4147-A177-3AD203B41FA5}">
                      <a16:colId xmlns:a16="http://schemas.microsoft.com/office/drawing/2014/main" val="753469963"/>
                    </a:ext>
                  </a:extLst>
                </a:gridCol>
                <a:gridCol w="543835">
                  <a:extLst>
                    <a:ext uri="{9D8B030D-6E8A-4147-A177-3AD203B41FA5}">
                      <a16:colId xmlns:a16="http://schemas.microsoft.com/office/drawing/2014/main" val="1763900372"/>
                    </a:ext>
                  </a:extLst>
                </a:gridCol>
              </a:tblGrid>
              <a:tr h="0">
                <a:tc>
                  <a:txBody>
                    <a:bodyPr/>
                    <a:lstStyle/>
                    <a:p>
                      <a:pPr algn="ctr"/>
                      <a:r>
                        <a:rPr kumimoji="1" lang="ja-JP" altLang="en-US" sz="800" dirty="0">
                          <a:latin typeface="Meiryo UI" panose="020B0604030504040204" pitchFamily="50" charset="-128"/>
                          <a:ea typeface="Meiryo UI" panose="020B0604030504040204" pitchFamily="50" charset="-128"/>
                        </a:rPr>
                        <a:t>料金</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料金に含まれるもの</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〆切</a:t>
                      </a:r>
                    </a:p>
                  </a:txBody>
                  <a:tcPr>
                    <a:solidFill>
                      <a:schemeClr val="accent5">
                        <a:lumMod val="20000"/>
                        <a:lumOff val="80000"/>
                      </a:schemeClr>
                    </a:solidFill>
                  </a:tcPr>
                </a:tc>
                <a:extLst>
                  <a:ext uri="{0D108BD9-81ED-4DB2-BD59-A6C34878D82A}">
                    <a16:rowId xmlns:a16="http://schemas.microsoft.com/office/drawing/2014/main" val="779302812"/>
                  </a:ext>
                </a:extLst>
              </a:tr>
              <a:tr h="218688">
                <a:tc>
                  <a:txBody>
                    <a:bodyPr/>
                    <a:lstStyle/>
                    <a:p>
                      <a:endParaRPr kumimoji="1" lang="en-US" altLang="ja-JP" sz="800" dirty="0">
                        <a:latin typeface="Meiryo UI" panose="020B0604030504040204" pitchFamily="50" charset="-128"/>
                        <a:ea typeface="Meiryo UI" panose="020B0604030504040204" pitchFamily="50" charset="-128"/>
                      </a:endParaRPr>
                    </a:p>
                    <a:p>
                      <a:r>
                        <a:rPr kumimoji="1" lang="en-US" altLang="ja-JP" sz="800" dirty="0">
                          <a:solidFill>
                            <a:srgbClr val="FF0000"/>
                          </a:solidFill>
                          <a:latin typeface="Meiryo UI" panose="020B0604030504040204" pitchFamily="50" charset="-128"/>
                          <a:ea typeface="Meiryo UI" panose="020B0604030504040204" pitchFamily="50" charset="-128"/>
                        </a:rPr>
                        <a:t>※</a:t>
                      </a:r>
                      <a:r>
                        <a:rPr kumimoji="1" lang="ja-JP" altLang="en-US" sz="800" dirty="0">
                          <a:solidFill>
                            <a:srgbClr val="FF0000"/>
                          </a:solidFill>
                          <a:latin typeface="Meiryo UI" panose="020B0604030504040204" pitchFamily="50" charset="-128"/>
                          <a:ea typeface="Meiryo UI" panose="020B0604030504040204" pitchFamily="50" charset="-128"/>
                        </a:rPr>
                        <a:t>要相談（右記）</a:t>
                      </a:r>
                    </a:p>
                  </a:txBody>
                  <a:tcPr/>
                </a:tc>
                <a:tc>
                  <a:txBody>
                    <a:bodyPr/>
                    <a:lstStyle/>
                    <a:p>
                      <a:endParaRPr kumimoji="1" lang="en-US" altLang="ja-JP" sz="800" dirty="0">
                        <a:latin typeface="Meiryo UI" panose="020B0604030504040204" pitchFamily="50" charset="-128"/>
                        <a:ea typeface="Meiryo UI" panose="020B0604030504040204" pitchFamily="50" charset="-128"/>
                      </a:endParaRPr>
                    </a:p>
                    <a:p>
                      <a:r>
                        <a:rPr kumimoji="1" lang="en-US" altLang="ja-JP" sz="800" dirty="0">
                          <a:solidFill>
                            <a:srgbClr val="FF0000"/>
                          </a:solidFill>
                          <a:latin typeface="Meiryo UI" panose="020B0604030504040204" pitchFamily="50" charset="-128"/>
                          <a:ea typeface="Meiryo UI" panose="020B0604030504040204" pitchFamily="50" charset="-128"/>
                        </a:rPr>
                        <a:t>※</a:t>
                      </a:r>
                      <a:r>
                        <a:rPr kumimoji="1" lang="ja-JP" altLang="en-US" sz="800" dirty="0">
                          <a:solidFill>
                            <a:srgbClr val="FF0000"/>
                          </a:solidFill>
                          <a:latin typeface="Meiryo UI" panose="020B0604030504040204" pitchFamily="50" charset="-128"/>
                          <a:ea typeface="Meiryo UI" panose="020B0604030504040204" pitchFamily="50" charset="-128"/>
                        </a:rPr>
                        <a:t>コース・参加人数・ガイド人数などにより算出</a:t>
                      </a:r>
                    </a:p>
                  </a:txBody>
                  <a:tcPr/>
                </a:tc>
                <a:tc>
                  <a:txBody>
                    <a:bodyPr/>
                    <a:lstStyle/>
                    <a:p>
                      <a:pPr algn="ct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graphicFrame>
        <p:nvGraphicFramePr>
          <p:cNvPr id="27" name="表 16">
            <a:extLst>
              <a:ext uri="{FF2B5EF4-FFF2-40B4-BE49-F238E27FC236}">
                <a16:creationId xmlns:a16="http://schemas.microsoft.com/office/drawing/2014/main" id="{8E84E94C-3113-62EF-050B-7B5A7389F468}"/>
              </a:ext>
            </a:extLst>
          </p:cNvPr>
          <p:cNvGraphicFramePr>
            <a:graphicFrameLocks noGrp="1"/>
          </p:cNvGraphicFramePr>
          <p:nvPr>
            <p:extLst>
              <p:ext uri="{D42A27DB-BD31-4B8C-83A1-F6EECF244321}">
                <p14:modId xmlns:p14="http://schemas.microsoft.com/office/powerpoint/2010/main" val="2229419810"/>
              </p:ext>
            </p:extLst>
          </p:nvPr>
        </p:nvGraphicFramePr>
        <p:xfrm>
          <a:off x="1377833" y="5949280"/>
          <a:ext cx="3780000" cy="548640"/>
        </p:xfrm>
        <a:graphic>
          <a:graphicData uri="http://schemas.openxmlformats.org/drawingml/2006/table">
            <a:tbl>
              <a:tblPr firstRow="1" bandRow="1">
                <a:tableStyleId>{5940675A-B579-460E-94D1-54222C63F5DA}</a:tableStyleId>
              </a:tblPr>
              <a:tblGrid>
                <a:gridCol w="1566172">
                  <a:extLst>
                    <a:ext uri="{9D8B030D-6E8A-4147-A177-3AD203B41FA5}">
                      <a16:colId xmlns:a16="http://schemas.microsoft.com/office/drawing/2014/main" val="425662883"/>
                    </a:ext>
                  </a:extLst>
                </a:gridCol>
                <a:gridCol w="2213828">
                  <a:extLst>
                    <a:ext uri="{9D8B030D-6E8A-4147-A177-3AD203B41FA5}">
                      <a16:colId xmlns:a16="http://schemas.microsoft.com/office/drawing/2014/main" val="753469963"/>
                    </a:ext>
                  </a:extLst>
                </a:gridCol>
              </a:tblGrid>
              <a:tr h="180000">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180000">
                <a:tc>
                  <a:txBody>
                    <a:bodyPr/>
                    <a:lstStyle/>
                    <a:p>
                      <a:endParaRPr kumimoji="1" lang="en-US" altLang="ja-JP" sz="800" dirty="0">
                        <a:latin typeface="Meiryo UI" panose="020B0604030504040204" pitchFamily="50" charset="-128"/>
                        <a:ea typeface="Meiryo UI" panose="020B0604030504040204" pitchFamily="50" charset="-128"/>
                      </a:endParaRPr>
                    </a:p>
                    <a:p>
                      <a:endParaRPr kumimoji="1" lang="ja-JP" altLang="en-US" sz="800" dirty="0">
                        <a:latin typeface="Meiryo UI" panose="020B0604030504040204" pitchFamily="50" charset="-128"/>
                        <a:ea typeface="Meiryo UI" panose="020B0604030504040204" pitchFamily="50" charset="-128"/>
                      </a:endParaRPr>
                    </a:p>
                  </a:txBody>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sp>
        <p:nvSpPr>
          <p:cNvPr id="40" name="正方形/長方形 39">
            <a:extLst>
              <a:ext uri="{FF2B5EF4-FFF2-40B4-BE49-F238E27FC236}">
                <a16:creationId xmlns:a16="http://schemas.microsoft.com/office/drawing/2014/main" id="{8974AFA9-A4A1-889C-F86A-1048521C0073}"/>
              </a:ext>
            </a:extLst>
          </p:cNvPr>
          <p:cNvSpPr/>
          <p:nvPr/>
        </p:nvSpPr>
        <p:spPr>
          <a:xfrm>
            <a:off x="2555776" y="2420888"/>
            <a:ext cx="432000" cy="7200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a:extLst>
              <a:ext uri="{FF2B5EF4-FFF2-40B4-BE49-F238E27FC236}">
                <a16:creationId xmlns:a16="http://schemas.microsoft.com/office/drawing/2014/main" id="{20592C7F-855A-81F9-F9E4-6B3C7088AEE1}"/>
              </a:ext>
            </a:extLst>
          </p:cNvPr>
          <p:cNvSpPr/>
          <p:nvPr/>
        </p:nvSpPr>
        <p:spPr>
          <a:xfrm>
            <a:off x="2051720" y="2996952"/>
            <a:ext cx="504056" cy="86409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正方形/長方形 42">
            <a:extLst>
              <a:ext uri="{FF2B5EF4-FFF2-40B4-BE49-F238E27FC236}">
                <a16:creationId xmlns:a16="http://schemas.microsoft.com/office/drawing/2014/main" id="{39A58ECF-E327-FD83-4666-42BDB86F49C0}"/>
              </a:ext>
            </a:extLst>
          </p:cNvPr>
          <p:cNvSpPr/>
          <p:nvPr/>
        </p:nvSpPr>
        <p:spPr>
          <a:xfrm>
            <a:off x="1475656" y="2996952"/>
            <a:ext cx="576064" cy="11521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テキスト ボックス 43">
            <a:extLst>
              <a:ext uri="{FF2B5EF4-FFF2-40B4-BE49-F238E27FC236}">
                <a16:creationId xmlns:a16="http://schemas.microsoft.com/office/drawing/2014/main" id="{C82E4251-128D-61DB-5EB2-D69A7C456465}"/>
              </a:ext>
            </a:extLst>
          </p:cNvPr>
          <p:cNvSpPr txBox="1"/>
          <p:nvPr/>
        </p:nvSpPr>
        <p:spPr>
          <a:xfrm>
            <a:off x="2483768" y="2204864"/>
            <a:ext cx="576064"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３</a:t>
            </a:r>
            <a:r>
              <a:rPr kumimoji="1" lang="ja-JP" altLang="en-US" sz="900" dirty="0">
                <a:latin typeface="Meiryo UI" panose="020B0604030504040204" pitchFamily="50" charset="-128"/>
                <a:ea typeface="Meiryo UI" panose="020B0604030504040204" pitchFamily="50" charset="-128"/>
              </a:rPr>
              <a:t>日目</a:t>
            </a:r>
          </a:p>
        </p:txBody>
      </p:sp>
      <p:sp>
        <p:nvSpPr>
          <p:cNvPr id="45" name="テキスト ボックス 44">
            <a:extLst>
              <a:ext uri="{FF2B5EF4-FFF2-40B4-BE49-F238E27FC236}">
                <a16:creationId xmlns:a16="http://schemas.microsoft.com/office/drawing/2014/main" id="{60F17A90-8779-4101-D5B6-E80B8803791C}"/>
              </a:ext>
            </a:extLst>
          </p:cNvPr>
          <p:cNvSpPr txBox="1"/>
          <p:nvPr/>
        </p:nvSpPr>
        <p:spPr>
          <a:xfrm>
            <a:off x="2064143" y="2780928"/>
            <a:ext cx="563641"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４日目</a:t>
            </a:r>
          </a:p>
        </p:txBody>
      </p:sp>
      <p:sp>
        <p:nvSpPr>
          <p:cNvPr id="46" name="テキスト ボックス 45">
            <a:extLst>
              <a:ext uri="{FF2B5EF4-FFF2-40B4-BE49-F238E27FC236}">
                <a16:creationId xmlns:a16="http://schemas.microsoft.com/office/drawing/2014/main" id="{004A495A-B294-E630-A1E2-8A77DEBFC356}"/>
              </a:ext>
            </a:extLst>
          </p:cNvPr>
          <p:cNvSpPr txBox="1"/>
          <p:nvPr/>
        </p:nvSpPr>
        <p:spPr>
          <a:xfrm>
            <a:off x="1475656" y="2780928"/>
            <a:ext cx="576064"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５日目</a:t>
            </a:r>
          </a:p>
        </p:txBody>
      </p:sp>
      <p:sp>
        <p:nvSpPr>
          <p:cNvPr id="47" name="正方形/長方形 46">
            <a:extLst>
              <a:ext uri="{FF2B5EF4-FFF2-40B4-BE49-F238E27FC236}">
                <a16:creationId xmlns:a16="http://schemas.microsoft.com/office/drawing/2014/main" id="{69E7C9E0-C8E0-0125-981E-4CFE70E3C5F3}"/>
              </a:ext>
            </a:extLst>
          </p:cNvPr>
          <p:cNvSpPr/>
          <p:nvPr/>
        </p:nvSpPr>
        <p:spPr>
          <a:xfrm>
            <a:off x="3779912" y="1844824"/>
            <a:ext cx="648072" cy="10081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63D54E45-1129-D24D-09C8-21774C51A9BE}"/>
              </a:ext>
            </a:extLst>
          </p:cNvPr>
          <p:cNvSpPr txBox="1"/>
          <p:nvPr/>
        </p:nvSpPr>
        <p:spPr>
          <a:xfrm>
            <a:off x="4427984" y="1772816"/>
            <a:ext cx="504056"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1</a:t>
            </a:r>
            <a:r>
              <a:rPr kumimoji="1" lang="ja-JP" altLang="en-US" sz="900" dirty="0">
                <a:latin typeface="Meiryo UI" panose="020B0604030504040204" pitchFamily="50" charset="-128"/>
                <a:ea typeface="Meiryo UI" panose="020B0604030504040204" pitchFamily="50" charset="-128"/>
              </a:rPr>
              <a:t>日目</a:t>
            </a:r>
          </a:p>
        </p:txBody>
      </p:sp>
      <p:sp>
        <p:nvSpPr>
          <p:cNvPr id="49" name="正方形/長方形 48">
            <a:extLst>
              <a:ext uri="{FF2B5EF4-FFF2-40B4-BE49-F238E27FC236}">
                <a16:creationId xmlns:a16="http://schemas.microsoft.com/office/drawing/2014/main" id="{2089F7B0-EFB3-D130-9B39-9F5A09D8B07D}"/>
              </a:ext>
            </a:extLst>
          </p:cNvPr>
          <p:cNvSpPr/>
          <p:nvPr/>
        </p:nvSpPr>
        <p:spPr>
          <a:xfrm>
            <a:off x="2987824" y="2123194"/>
            <a:ext cx="792088" cy="8821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8309DD88-90C1-F3EA-F7A5-A6545BC3302D}"/>
              </a:ext>
            </a:extLst>
          </p:cNvPr>
          <p:cNvSpPr txBox="1"/>
          <p:nvPr/>
        </p:nvSpPr>
        <p:spPr>
          <a:xfrm>
            <a:off x="3131840" y="1902024"/>
            <a:ext cx="576064"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２</a:t>
            </a:r>
            <a:r>
              <a:rPr kumimoji="1" lang="ja-JP" altLang="en-US" sz="900" dirty="0">
                <a:latin typeface="Meiryo UI" panose="020B0604030504040204" pitchFamily="50" charset="-128"/>
                <a:ea typeface="Meiryo UI" panose="020B0604030504040204" pitchFamily="50" charset="-128"/>
              </a:rPr>
              <a:t>日目</a:t>
            </a:r>
          </a:p>
        </p:txBody>
      </p:sp>
      <p:pic>
        <p:nvPicPr>
          <p:cNvPr id="51" name="図 50">
            <a:extLst>
              <a:ext uri="{FF2B5EF4-FFF2-40B4-BE49-F238E27FC236}">
                <a16:creationId xmlns:a16="http://schemas.microsoft.com/office/drawing/2014/main" id="{A6B17A41-7910-F483-4D85-2A2903060E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78" y="4702076"/>
            <a:ext cx="1359197" cy="1019397"/>
          </a:xfrm>
          <a:prstGeom prst="rect">
            <a:avLst/>
          </a:prstGeom>
          <a:ln>
            <a:noFill/>
          </a:ln>
          <a:effectLst>
            <a:softEdge rad="112500"/>
          </a:effectLst>
        </p:spPr>
      </p:pic>
      <p:pic>
        <p:nvPicPr>
          <p:cNvPr id="52" name="図 51">
            <a:extLst>
              <a:ext uri="{FF2B5EF4-FFF2-40B4-BE49-F238E27FC236}">
                <a16:creationId xmlns:a16="http://schemas.microsoft.com/office/drawing/2014/main" id="{CB01DE15-B5EF-629D-C572-D681FC9377F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8947"/>
          <a:stretch/>
        </p:blipFill>
        <p:spPr>
          <a:xfrm>
            <a:off x="53766" y="5482898"/>
            <a:ext cx="1328872" cy="1229641"/>
          </a:xfrm>
          <a:prstGeom prst="rect">
            <a:avLst/>
          </a:prstGeom>
          <a:ln>
            <a:noFill/>
          </a:ln>
          <a:effectLst>
            <a:softEdge rad="112500"/>
          </a:effectLst>
        </p:spPr>
      </p:pic>
      <p:sp>
        <p:nvSpPr>
          <p:cNvPr id="53" name="正方形/長方形 52">
            <a:extLst>
              <a:ext uri="{FF2B5EF4-FFF2-40B4-BE49-F238E27FC236}">
                <a16:creationId xmlns:a16="http://schemas.microsoft.com/office/drawing/2014/main" id="{0577960B-D210-D5AD-252B-E30A4D225F4B}"/>
              </a:ext>
            </a:extLst>
          </p:cNvPr>
          <p:cNvSpPr/>
          <p:nvPr/>
        </p:nvSpPr>
        <p:spPr>
          <a:xfrm>
            <a:off x="827584" y="3284984"/>
            <a:ext cx="648072" cy="7920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テキスト ボックス 53">
            <a:extLst>
              <a:ext uri="{FF2B5EF4-FFF2-40B4-BE49-F238E27FC236}">
                <a16:creationId xmlns:a16="http://schemas.microsoft.com/office/drawing/2014/main" id="{978D3499-595E-BA11-61B6-C71D1B373A27}"/>
              </a:ext>
            </a:extLst>
          </p:cNvPr>
          <p:cNvSpPr txBox="1"/>
          <p:nvPr/>
        </p:nvSpPr>
        <p:spPr>
          <a:xfrm>
            <a:off x="899592" y="3054152"/>
            <a:ext cx="576064"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６</a:t>
            </a:r>
            <a:r>
              <a:rPr kumimoji="1" lang="ja-JP" altLang="en-US" sz="900" dirty="0">
                <a:latin typeface="Meiryo UI" panose="020B0604030504040204" pitchFamily="50" charset="-128"/>
                <a:ea typeface="Meiryo UI" panose="020B0604030504040204" pitchFamily="50" charset="-128"/>
              </a:rPr>
              <a:t>日目</a:t>
            </a:r>
          </a:p>
        </p:txBody>
      </p:sp>
      <p:sp>
        <p:nvSpPr>
          <p:cNvPr id="55" name="正方形/長方形 54">
            <a:extLst>
              <a:ext uri="{FF2B5EF4-FFF2-40B4-BE49-F238E27FC236}">
                <a16:creationId xmlns:a16="http://schemas.microsoft.com/office/drawing/2014/main" id="{2F839993-4CEE-6086-4C34-BFF06E83E7BA}"/>
              </a:ext>
            </a:extLst>
          </p:cNvPr>
          <p:cNvSpPr/>
          <p:nvPr/>
        </p:nvSpPr>
        <p:spPr>
          <a:xfrm>
            <a:off x="611560" y="4077072"/>
            <a:ext cx="648072" cy="62500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テキスト ボックス 55">
            <a:extLst>
              <a:ext uri="{FF2B5EF4-FFF2-40B4-BE49-F238E27FC236}">
                <a16:creationId xmlns:a16="http://schemas.microsoft.com/office/drawing/2014/main" id="{FEE61724-A346-56D1-0540-367953CDFAE2}"/>
              </a:ext>
            </a:extLst>
          </p:cNvPr>
          <p:cNvSpPr txBox="1"/>
          <p:nvPr/>
        </p:nvSpPr>
        <p:spPr>
          <a:xfrm>
            <a:off x="1187624" y="4221088"/>
            <a:ext cx="576064"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８</a:t>
            </a:r>
            <a:r>
              <a:rPr kumimoji="1" lang="ja-JP" altLang="en-US" sz="900" dirty="0">
                <a:latin typeface="Meiryo UI" panose="020B0604030504040204" pitchFamily="50" charset="-128"/>
                <a:ea typeface="Meiryo UI" panose="020B0604030504040204" pitchFamily="50" charset="-128"/>
              </a:rPr>
              <a:t>日目</a:t>
            </a:r>
          </a:p>
        </p:txBody>
      </p:sp>
      <p:sp>
        <p:nvSpPr>
          <p:cNvPr id="3" name="正方形/長方形 2">
            <a:extLst>
              <a:ext uri="{FF2B5EF4-FFF2-40B4-BE49-F238E27FC236}">
                <a16:creationId xmlns:a16="http://schemas.microsoft.com/office/drawing/2014/main" id="{79E38F51-1305-3C33-441B-55F3DB4FF475}"/>
              </a:ext>
            </a:extLst>
          </p:cNvPr>
          <p:cNvSpPr/>
          <p:nvPr/>
        </p:nvSpPr>
        <p:spPr>
          <a:xfrm>
            <a:off x="340679" y="3284984"/>
            <a:ext cx="486905" cy="7920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616A62B7-5B66-D34D-BF88-24D13EB39370}"/>
              </a:ext>
            </a:extLst>
          </p:cNvPr>
          <p:cNvSpPr txBox="1"/>
          <p:nvPr/>
        </p:nvSpPr>
        <p:spPr>
          <a:xfrm>
            <a:off x="323528" y="3054152"/>
            <a:ext cx="576064"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７日目</a:t>
            </a:r>
          </a:p>
        </p:txBody>
      </p:sp>
    </p:spTree>
    <p:extLst>
      <p:ext uri="{BB962C8B-B14F-4D97-AF65-F5344CB8AC3E}">
        <p14:creationId xmlns:p14="http://schemas.microsoft.com/office/powerpoint/2010/main" val="4114639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EDE7F649-6F19-1A9A-62C7-C8F4EFCEC4D9}"/>
              </a:ext>
            </a:extLst>
          </p:cNvPr>
          <p:cNvSpPr>
            <a:spLocks noGrp="1"/>
          </p:cNvSpPr>
          <p:nvPr>
            <p:ph type="sldNum" sz="quarter" idx="12"/>
          </p:nvPr>
        </p:nvSpPr>
        <p:spPr>
          <a:xfrm>
            <a:off x="7089556" y="6609045"/>
            <a:ext cx="2057400" cy="365125"/>
          </a:xfrm>
        </p:spPr>
        <p:txBody>
          <a:bodyPr/>
          <a:lstStyle/>
          <a:p>
            <a:fld id="{F86A5EC8-DED8-4501-B4E3-7C7D0EBF1D96}" type="slidenum">
              <a:rPr kumimoji="1" lang="ja-JP" altLang="en-US" sz="1200" smtClean="0"/>
              <a:t>22</a:t>
            </a:fld>
            <a:endParaRPr kumimoji="1" lang="ja-JP" altLang="en-US" sz="1200"/>
          </a:p>
        </p:txBody>
      </p:sp>
      <p:sp>
        <p:nvSpPr>
          <p:cNvPr id="23" name="テキスト ボックス 22">
            <a:extLst>
              <a:ext uri="{FF2B5EF4-FFF2-40B4-BE49-F238E27FC236}">
                <a16:creationId xmlns:a16="http://schemas.microsoft.com/office/drawing/2014/main" id="{B1A9C481-E012-C03E-85CB-71D34ACF3007}"/>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graphicFrame>
        <p:nvGraphicFramePr>
          <p:cNvPr id="24" name="表 16">
            <a:extLst>
              <a:ext uri="{FF2B5EF4-FFF2-40B4-BE49-F238E27FC236}">
                <a16:creationId xmlns:a16="http://schemas.microsoft.com/office/drawing/2014/main" id="{72948FFC-B35B-01F1-EDBE-4E93574F9BA7}"/>
              </a:ext>
            </a:extLst>
          </p:cNvPr>
          <p:cNvGraphicFramePr>
            <a:graphicFrameLocks noGrp="1"/>
          </p:cNvGraphicFramePr>
          <p:nvPr>
            <p:extLst>
              <p:ext uri="{D42A27DB-BD31-4B8C-83A1-F6EECF244321}">
                <p14:modId xmlns:p14="http://schemas.microsoft.com/office/powerpoint/2010/main" val="2508809719"/>
              </p:ext>
            </p:extLst>
          </p:nvPr>
        </p:nvGraphicFramePr>
        <p:xfrm>
          <a:off x="3923928" y="4581128"/>
          <a:ext cx="5038298" cy="1026624"/>
        </p:xfrm>
        <a:graphic>
          <a:graphicData uri="http://schemas.openxmlformats.org/drawingml/2006/table">
            <a:tbl>
              <a:tblPr firstRow="1" bandRow="1">
                <a:tableStyleId>{5940675A-B579-460E-94D1-54222C63F5DA}</a:tableStyleId>
              </a:tblPr>
              <a:tblGrid>
                <a:gridCol w="778348">
                  <a:extLst>
                    <a:ext uri="{9D8B030D-6E8A-4147-A177-3AD203B41FA5}">
                      <a16:colId xmlns:a16="http://schemas.microsoft.com/office/drawing/2014/main" val="425662883"/>
                    </a:ext>
                  </a:extLst>
                </a:gridCol>
                <a:gridCol w="1813940">
                  <a:extLst>
                    <a:ext uri="{9D8B030D-6E8A-4147-A177-3AD203B41FA5}">
                      <a16:colId xmlns:a16="http://schemas.microsoft.com/office/drawing/2014/main" val="753469963"/>
                    </a:ext>
                  </a:extLst>
                </a:gridCol>
                <a:gridCol w="1512168">
                  <a:extLst>
                    <a:ext uri="{9D8B030D-6E8A-4147-A177-3AD203B41FA5}">
                      <a16:colId xmlns:a16="http://schemas.microsoft.com/office/drawing/2014/main" val="1403624134"/>
                    </a:ext>
                  </a:extLst>
                </a:gridCol>
                <a:gridCol w="933842">
                  <a:extLst>
                    <a:ext uri="{9D8B030D-6E8A-4147-A177-3AD203B41FA5}">
                      <a16:colId xmlns:a16="http://schemas.microsoft.com/office/drawing/2014/main" val="1763900372"/>
                    </a:ext>
                  </a:extLst>
                </a:gridCol>
              </a:tblGrid>
              <a:tr h="215359">
                <a:tc>
                  <a:txBody>
                    <a:bodyPr/>
                    <a:lstStyle/>
                    <a:p>
                      <a:pPr algn="ctr"/>
                      <a:r>
                        <a:rPr kumimoji="1" lang="ja-JP" altLang="en-US" sz="900" dirty="0">
                          <a:latin typeface="Meiryo UI" panose="020B0604030504040204" pitchFamily="50" charset="-128"/>
                          <a:ea typeface="Meiryo UI" panose="020B0604030504040204" pitchFamily="50" charset="-128"/>
                        </a:rPr>
                        <a:t>集合時間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集合場所</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実施期間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最小催行人員</a:t>
                      </a:r>
                    </a:p>
                  </a:txBody>
                  <a:tcPr marT="41564" marB="41564">
                    <a:solidFill>
                      <a:schemeClr val="accent5">
                        <a:lumMod val="20000"/>
                        <a:lumOff val="80000"/>
                      </a:schemeClr>
                    </a:solidFill>
                  </a:tcPr>
                </a:tc>
                <a:extLst>
                  <a:ext uri="{0D108BD9-81ED-4DB2-BD59-A6C34878D82A}">
                    <a16:rowId xmlns:a16="http://schemas.microsoft.com/office/drawing/2014/main" val="779302812"/>
                  </a:ext>
                </a:extLst>
              </a:tr>
              <a:tr h="283768">
                <a:tc>
                  <a:txBody>
                    <a:bodyPr/>
                    <a:lstStyle/>
                    <a:p>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12</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00</a:t>
                      </a:r>
                      <a:r>
                        <a:rPr kumimoji="1" lang="ja-JP" altLang="en-US" sz="900" dirty="0">
                          <a:latin typeface="Meiryo UI" panose="020B0604030504040204" pitchFamily="50" charset="-128"/>
                          <a:ea typeface="Meiryo UI" panose="020B0604030504040204" pitchFamily="50" charset="-128"/>
                        </a:rPr>
                        <a:t>頃</a:t>
                      </a:r>
                    </a:p>
                  </a:txBody>
                  <a:tcPr marT="41564" marB="41564"/>
                </a:tc>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山頂ホテル・風のがっこう京都</a:t>
                      </a:r>
                    </a:p>
                  </a:txBody>
                  <a:tcPr marT="41564" marB="41564"/>
                </a:tc>
                <a:tc>
                  <a:txBody>
                    <a:bodyPr/>
                    <a:lstStyle/>
                    <a:p>
                      <a:pPr algn="ct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endParaRPr kumimoji="1" lang="en-US" altLang="ja-JP" sz="900" dirty="0">
                        <a:latin typeface="Meiryo UI" panose="020B0604030504040204" pitchFamily="50" charset="-128"/>
                        <a:ea typeface="Meiryo UI" panose="020B0604030504040204" pitchFamily="50" charset="-128"/>
                      </a:endParaRPr>
                    </a:p>
                    <a:p>
                      <a:pPr algn="ct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積雪状況により中止</a:t>
                      </a:r>
                    </a:p>
                  </a:txBody>
                  <a:tcPr marT="41564" marB="41564"/>
                </a:tc>
                <a:tc>
                  <a:txBody>
                    <a:bodyPr/>
                    <a:lstStyle/>
                    <a:p>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名</a:t>
                      </a:r>
                    </a:p>
                  </a:txBody>
                  <a:tcPr marT="41564" marB="41564"/>
                </a:tc>
                <a:extLst>
                  <a:ext uri="{0D108BD9-81ED-4DB2-BD59-A6C34878D82A}">
                    <a16:rowId xmlns:a16="http://schemas.microsoft.com/office/drawing/2014/main" val="2185482021"/>
                  </a:ext>
                </a:extLst>
              </a:tr>
              <a:tr h="367318">
                <a:tc gridSpan="4">
                  <a:txBody>
                    <a:bodyPr/>
                    <a:lstStyle/>
                    <a:p>
                      <a:r>
                        <a:rPr kumimoji="1" lang="ja-JP" altLang="en-US" sz="800" b="0" i="0" kern="1200" dirty="0">
                          <a:solidFill>
                            <a:schemeClr val="tx1"/>
                          </a:solidFill>
                          <a:effectLst/>
                          <a:latin typeface="Meiryo UI" panose="020B0604030504040204" pitchFamily="50" charset="-128"/>
                          <a:ea typeface="Meiryo UI" panose="020B0604030504040204" pitchFamily="50" charset="-128"/>
                          <a:cs typeface="+mn-cs"/>
                        </a:rPr>
                        <a:t>集合（宿泊）場所住所：</a:t>
                      </a:r>
                      <a:r>
                        <a:rPr kumimoji="1" lang="zh-CN" altLang="en-US" sz="800" b="0" i="0" kern="1200" dirty="0">
                          <a:solidFill>
                            <a:schemeClr val="tx1"/>
                          </a:solidFill>
                          <a:effectLst/>
                          <a:latin typeface="Meiryo UI" panose="020B0604030504040204" pitchFamily="50" charset="-128"/>
                          <a:ea typeface="Meiryo UI" panose="020B0604030504040204" pitchFamily="50" charset="-128"/>
                          <a:cs typeface="+mn-cs"/>
                        </a:rPr>
                        <a:t>京都府京丹後市弥栄町野中２５６２</a:t>
                      </a:r>
                      <a:endParaRPr kumimoji="1" lang="en-US" altLang="zh-CN" sz="800" b="0" i="0" kern="1200" dirty="0">
                        <a:solidFill>
                          <a:schemeClr val="tx1"/>
                        </a:solidFill>
                        <a:effectLst/>
                        <a:latin typeface="Meiryo UI" panose="020B0604030504040204" pitchFamily="50" charset="-128"/>
                        <a:ea typeface="Meiryo UI" panose="020B0604030504040204" pitchFamily="50" charset="-128"/>
                        <a:cs typeface="+mn-cs"/>
                      </a:endParaRPr>
                    </a:p>
                    <a:p>
                      <a:r>
                        <a:rPr kumimoji="1" lang="en-US" altLang="zh-CN" sz="800" b="0" i="0" kern="1200" dirty="0">
                          <a:solidFill>
                            <a:schemeClr val="tx1"/>
                          </a:solidFill>
                          <a:effectLst/>
                          <a:latin typeface="Meiryo UI" panose="020B0604030504040204" pitchFamily="50" charset="-128"/>
                          <a:ea typeface="Meiryo UI" panose="020B0604030504040204" pitchFamily="50" charset="-128"/>
                          <a:cs typeface="+mn-cs"/>
                        </a:rPr>
                        <a:t>https://www.kyotango.gr.jp/hotel/821/</a:t>
                      </a:r>
                      <a:r>
                        <a:rPr kumimoji="1" lang="ja-JP" altLang="en-US" sz="800" b="0" i="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800" b="0" i="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sz="800" strike="sngStrike" dirty="0">
                        <a:solidFill>
                          <a:srgbClr val="FF0000"/>
                        </a:solidFill>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95037389"/>
                  </a:ext>
                </a:extLst>
              </a:tr>
            </a:tbl>
          </a:graphicData>
        </a:graphic>
      </p:graphicFrame>
      <p:sp>
        <p:nvSpPr>
          <p:cNvPr id="35" name="正方形/長方形 34">
            <a:extLst>
              <a:ext uri="{FF2B5EF4-FFF2-40B4-BE49-F238E27FC236}">
                <a16:creationId xmlns:a16="http://schemas.microsoft.com/office/drawing/2014/main" id="{E9C76F10-BFFB-0EDC-CD77-99F34B6E44FD}"/>
              </a:ext>
            </a:extLst>
          </p:cNvPr>
          <p:cNvSpPr/>
          <p:nvPr/>
        </p:nvSpPr>
        <p:spPr>
          <a:xfrm>
            <a:off x="122414" y="1484784"/>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sp>
        <p:nvSpPr>
          <p:cNvPr id="2" name="六角形 1">
            <a:extLst>
              <a:ext uri="{FF2B5EF4-FFF2-40B4-BE49-F238E27FC236}">
                <a16:creationId xmlns:a16="http://schemas.microsoft.com/office/drawing/2014/main" id="{0AAB1959-56AF-B769-5FEC-C3301E8F1B52}"/>
              </a:ext>
            </a:extLst>
          </p:cNvPr>
          <p:cNvSpPr/>
          <p:nvPr/>
        </p:nvSpPr>
        <p:spPr>
          <a:xfrm>
            <a:off x="107504" y="133410"/>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121910F-7976-79B2-A38B-9D8976CC438F}"/>
              </a:ext>
            </a:extLst>
          </p:cNvPr>
          <p:cNvSpPr txBox="1"/>
          <p:nvPr/>
        </p:nvSpPr>
        <p:spPr>
          <a:xfrm>
            <a:off x="195056" y="153850"/>
            <a:ext cx="288032"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4</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B2D8CF3A-20CD-0038-1748-08A09052B583}"/>
              </a:ext>
            </a:extLst>
          </p:cNvPr>
          <p:cNvSpPr txBox="1"/>
          <p:nvPr/>
        </p:nvSpPr>
        <p:spPr>
          <a:xfrm>
            <a:off x="683568" y="128683"/>
            <a:ext cx="8460432" cy="430887"/>
          </a:xfrm>
          <a:prstGeom prst="rect">
            <a:avLst/>
          </a:prstGeom>
          <a:noFill/>
        </p:spPr>
        <p:txBody>
          <a:bodyPr wrap="square" rtlCol="0">
            <a:spAutoFit/>
          </a:bodyPr>
          <a:lstStyle/>
          <a:p>
            <a:r>
              <a:rPr kumimoji="1" lang="en-US" altLang="ja-JP" sz="2200" b="1" dirty="0">
                <a:latin typeface="Meiryo UI" panose="020B0604030504040204" pitchFamily="50" charset="-128"/>
                <a:ea typeface="Meiryo UI" panose="020B0604030504040204" pitchFamily="50" charset="-128"/>
              </a:rPr>
              <a:t>E</a:t>
            </a:r>
            <a:r>
              <a:rPr kumimoji="1" lang="ja-JP" altLang="en-US" sz="2200" b="1" dirty="0">
                <a:latin typeface="Meiryo UI" panose="020B0604030504040204" pitchFamily="50" charset="-128"/>
                <a:ea typeface="Meiryo UI" panose="020B0604030504040204" pitchFamily="50" charset="-128"/>
              </a:rPr>
              <a:t>バイクでの里山ツーリングとヒルクライム　</a:t>
            </a:r>
            <a:r>
              <a:rPr kumimoji="1" lang="en-US" altLang="ja-JP" sz="2200" b="1" dirty="0">
                <a:latin typeface="Meiryo UI" panose="020B0604030504040204" pitchFamily="50" charset="-128"/>
                <a:ea typeface="Meiryo UI" panose="020B0604030504040204" pitchFamily="50" charset="-128"/>
              </a:rPr>
              <a:t>1</a:t>
            </a:r>
            <a:r>
              <a:rPr kumimoji="1" lang="ja-JP" altLang="en-US" sz="2200" b="1" dirty="0">
                <a:latin typeface="Meiryo UI" panose="020B0604030504040204" pitchFamily="50" charset="-128"/>
                <a:ea typeface="Meiryo UI" panose="020B0604030504040204" pitchFamily="50" charset="-128"/>
              </a:rPr>
              <a:t>泊</a:t>
            </a:r>
            <a:r>
              <a:rPr kumimoji="1" lang="en-US" altLang="ja-JP" sz="2200" b="1" dirty="0">
                <a:latin typeface="Meiryo UI" panose="020B0604030504040204" pitchFamily="50" charset="-128"/>
                <a:ea typeface="Meiryo UI" panose="020B0604030504040204" pitchFamily="50" charset="-128"/>
              </a:rPr>
              <a:t>2</a:t>
            </a:r>
            <a:r>
              <a:rPr kumimoji="1" lang="ja-JP" altLang="en-US" sz="2200" b="1" dirty="0">
                <a:latin typeface="Meiryo UI" panose="020B0604030504040204" pitchFamily="50" charset="-128"/>
                <a:ea typeface="Meiryo UI" panose="020B0604030504040204" pitchFamily="50" charset="-128"/>
              </a:rPr>
              <a:t>日　</a:t>
            </a:r>
            <a:r>
              <a:rPr kumimoji="1" lang="en-US" altLang="ja-JP" sz="1600" b="1" dirty="0">
                <a:latin typeface="Meiryo UI" panose="020B0604030504040204" pitchFamily="50" charset="-128"/>
                <a:ea typeface="Meiryo UI" panose="020B0604030504040204" pitchFamily="50" charset="-128"/>
              </a:rPr>
              <a:t>※4</a:t>
            </a:r>
            <a:r>
              <a:rPr kumimoji="1" lang="ja-JP" altLang="en-US" sz="1600" b="1" dirty="0">
                <a:latin typeface="Meiryo UI" panose="020B0604030504040204" pitchFamily="50" charset="-128"/>
                <a:ea typeface="Meiryo UI" panose="020B0604030504040204" pitchFamily="50" charset="-128"/>
              </a:rPr>
              <a:t>月～</a:t>
            </a:r>
            <a:r>
              <a:rPr kumimoji="1" lang="en-US" altLang="ja-JP" sz="1600" b="1" dirty="0">
                <a:latin typeface="Meiryo UI" panose="020B0604030504040204" pitchFamily="50" charset="-128"/>
                <a:ea typeface="Meiryo UI" panose="020B0604030504040204" pitchFamily="50" charset="-128"/>
              </a:rPr>
              <a:t>11</a:t>
            </a:r>
            <a:r>
              <a:rPr kumimoji="1" lang="ja-JP" altLang="en-US" sz="1600" b="1" dirty="0">
                <a:latin typeface="Meiryo UI" panose="020B0604030504040204" pitchFamily="50" charset="-128"/>
                <a:ea typeface="Meiryo UI" panose="020B0604030504040204" pitchFamily="50" charset="-128"/>
              </a:rPr>
              <a:t>月　</a:t>
            </a:r>
          </a:p>
        </p:txBody>
      </p:sp>
      <p:pic>
        <p:nvPicPr>
          <p:cNvPr id="12" name="図 11">
            <a:extLst>
              <a:ext uri="{FF2B5EF4-FFF2-40B4-BE49-F238E27FC236}">
                <a16:creationId xmlns:a16="http://schemas.microsoft.com/office/drawing/2014/main" id="{187C5A5F-BA26-D3CB-0955-8C8B28461075}"/>
              </a:ext>
            </a:extLst>
          </p:cNvPr>
          <p:cNvPicPr>
            <a:picLocks noChangeAspect="1"/>
          </p:cNvPicPr>
          <p:nvPr/>
        </p:nvPicPr>
        <p:blipFill>
          <a:blip r:embed="rId2"/>
          <a:stretch>
            <a:fillRect/>
          </a:stretch>
        </p:blipFill>
        <p:spPr>
          <a:xfrm>
            <a:off x="6159101" y="751346"/>
            <a:ext cx="2877395" cy="1093478"/>
          </a:xfrm>
          <a:prstGeom prst="rect">
            <a:avLst/>
          </a:prstGeom>
        </p:spPr>
      </p:pic>
      <p:sp>
        <p:nvSpPr>
          <p:cNvPr id="14" name="正方形/長方形 13">
            <a:extLst>
              <a:ext uri="{FF2B5EF4-FFF2-40B4-BE49-F238E27FC236}">
                <a16:creationId xmlns:a16="http://schemas.microsoft.com/office/drawing/2014/main" id="{FD7C66C0-30BB-5721-D4CD-D4ECD107B5E5}"/>
              </a:ext>
            </a:extLst>
          </p:cNvPr>
          <p:cNvSpPr/>
          <p:nvPr/>
        </p:nvSpPr>
        <p:spPr>
          <a:xfrm>
            <a:off x="6252571" y="732456"/>
            <a:ext cx="1775813" cy="1151999"/>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0247903-1806-0DB1-50A3-0F9C6061990B}"/>
              </a:ext>
            </a:extLst>
          </p:cNvPr>
          <p:cNvSpPr txBox="1"/>
          <p:nvPr/>
        </p:nvSpPr>
        <p:spPr>
          <a:xfrm>
            <a:off x="31263" y="694437"/>
            <a:ext cx="6127837" cy="830997"/>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rPr>
              <a:t>E</a:t>
            </a:r>
            <a:r>
              <a:rPr lang="ja-JP" altLang="en-US" sz="1200" dirty="0">
                <a:latin typeface="Meiryo UI" panose="020B0604030504040204" pitchFamily="50" charset="-128"/>
                <a:ea typeface="Meiryo UI" panose="020B0604030504040204" pitchFamily="50" charset="-128"/>
              </a:rPr>
              <a:t>バイクで自然の恵みを探し収穫しながら里山をめぐり夕食ではその実りを食します。</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日目に、山頂のホテルから丹後半島で最も標高の高い牧草地・天空の草原に立ち寄りながら、高嶋海岸まで標高</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差</a:t>
            </a:r>
            <a:r>
              <a:rPr lang="en-US" altLang="ja-JP" sz="1200" dirty="0">
                <a:latin typeface="Meiryo UI" panose="020B0604030504040204" pitchFamily="50" charset="-128"/>
                <a:ea typeface="Meiryo UI" panose="020B0604030504040204" pitchFamily="50" charset="-128"/>
              </a:rPr>
              <a:t>650</a:t>
            </a:r>
            <a:r>
              <a:rPr lang="ja-JP" altLang="en-US" sz="1200" dirty="0">
                <a:latin typeface="Meiryo UI" panose="020B0604030504040204" pitchFamily="50" charset="-128"/>
                <a:ea typeface="Meiryo UI" panose="020B0604030504040204" pitchFamily="50" charset="-128"/>
              </a:rPr>
              <a:t>ｍ以上を風をきって疾走します。最後は、海が一望できる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施設で昼食、温泉でゆっくりくつろいで頂きます。</a:t>
            </a:r>
            <a:endParaRPr lang="en-US" altLang="ja-JP" sz="1200" dirty="0">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6F00B1C2-50C6-EC11-4F12-71E1D59B2743}"/>
              </a:ext>
            </a:extLst>
          </p:cNvPr>
          <p:cNvSpPr txBox="1"/>
          <p:nvPr/>
        </p:nvSpPr>
        <p:spPr>
          <a:xfrm>
            <a:off x="1475656" y="1484784"/>
            <a:ext cx="3560640" cy="261610"/>
          </a:xfrm>
          <a:prstGeom prst="rect">
            <a:avLst/>
          </a:prstGeom>
          <a:noFill/>
        </p:spPr>
        <p:txBody>
          <a:bodyPr wrap="square" rtlCol="0">
            <a:spAutoFit/>
          </a:bodyPr>
          <a:lstStyle/>
          <a:p>
            <a:r>
              <a:rPr kumimoji="1" lang="ja-JP" altLang="en-US" sz="1100" b="1" dirty="0">
                <a:solidFill>
                  <a:srgbClr val="002060"/>
                </a:solidFill>
                <a:latin typeface="Meiryo UI" panose="020B0604030504040204" pitchFamily="50" charset="-128"/>
                <a:ea typeface="Meiryo UI" panose="020B0604030504040204" pitchFamily="50" charset="-128"/>
              </a:rPr>
              <a:t>実施場所：京丹後森林公園スイス村</a:t>
            </a:r>
          </a:p>
        </p:txBody>
      </p:sp>
      <p:graphicFrame>
        <p:nvGraphicFramePr>
          <p:cNvPr id="18" name="表 12">
            <a:extLst>
              <a:ext uri="{FF2B5EF4-FFF2-40B4-BE49-F238E27FC236}">
                <a16:creationId xmlns:a16="http://schemas.microsoft.com/office/drawing/2014/main" id="{7C3569DF-3B87-72B5-67DF-513F9E0EC3D3}"/>
              </a:ext>
            </a:extLst>
          </p:cNvPr>
          <p:cNvGraphicFramePr>
            <a:graphicFrameLocks noGrp="1"/>
          </p:cNvGraphicFramePr>
          <p:nvPr>
            <p:extLst>
              <p:ext uri="{D42A27DB-BD31-4B8C-83A1-F6EECF244321}">
                <p14:modId xmlns:p14="http://schemas.microsoft.com/office/powerpoint/2010/main" val="1711461676"/>
              </p:ext>
            </p:extLst>
          </p:nvPr>
        </p:nvGraphicFramePr>
        <p:xfrm>
          <a:off x="3925979" y="1916832"/>
          <a:ext cx="5038509" cy="2592000"/>
        </p:xfrm>
        <a:graphic>
          <a:graphicData uri="http://schemas.openxmlformats.org/drawingml/2006/table">
            <a:tbl>
              <a:tblPr firstRow="1" bandRow="1">
                <a:tableStyleId>{5940675A-B579-460E-94D1-54222C63F5DA}</a:tableStyleId>
              </a:tblPr>
              <a:tblGrid>
                <a:gridCol w="554904">
                  <a:extLst>
                    <a:ext uri="{9D8B030D-6E8A-4147-A177-3AD203B41FA5}">
                      <a16:colId xmlns:a16="http://schemas.microsoft.com/office/drawing/2014/main" val="2860408248"/>
                    </a:ext>
                  </a:extLst>
                </a:gridCol>
                <a:gridCol w="3835533">
                  <a:extLst>
                    <a:ext uri="{9D8B030D-6E8A-4147-A177-3AD203B41FA5}">
                      <a16:colId xmlns:a16="http://schemas.microsoft.com/office/drawing/2014/main" val="992163597"/>
                    </a:ext>
                  </a:extLst>
                </a:gridCol>
                <a:gridCol w="648072">
                  <a:extLst>
                    <a:ext uri="{9D8B030D-6E8A-4147-A177-3AD203B41FA5}">
                      <a16:colId xmlns:a16="http://schemas.microsoft.com/office/drawing/2014/main" val="2719007017"/>
                    </a:ext>
                  </a:extLst>
                </a:gridCol>
              </a:tblGrid>
              <a:tr h="216000">
                <a:tc>
                  <a:txBody>
                    <a:bodyPr/>
                    <a:lstStyle/>
                    <a:p>
                      <a:r>
                        <a:rPr kumimoji="1" lang="ja-JP" altLang="en-US" sz="800" dirty="0">
                          <a:latin typeface="Meiryo UI" panose="020B0604030504040204" pitchFamily="50" charset="-128"/>
                          <a:ea typeface="Meiryo UI" panose="020B0604030504040204" pitchFamily="50" charset="-128"/>
                        </a:rPr>
                        <a:t>日程</a:t>
                      </a:r>
                    </a:p>
                  </a:txBody>
                  <a:tcPr anchor="ctr">
                    <a:solidFill>
                      <a:schemeClr val="accent5">
                        <a:lumMod val="20000"/>
                        <a:lumOff val="8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内容</a:t>
                      </a:r>
                    </a:p>
                  </a:txBody>
                  <a:tcPr anchor="ctr">
                    <a:solidFill>
                      <a:schemeClr val="accent5">
                        <a:lumMod val="20000"/>
                        <a:lumOff val="8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時間</a:t>
                      </a:r>
                    </a:p>
                  </a:txBody>
                  <a:tcPr anchor="ctr">
                    <a:solidFill>
                      <a:schemeClr val="accent5">
                        <a:lumMod val="20000"/>
                        <a:lumOff val="80000"/>
                      </a:schemeClr>
                    </a:solidFill>
                  </a:tcPr>
                </a:tc>
                <a:extLst>
                  <a:ext uri="{0D108BD9-81ED-4DB2-BD59-A6C34878D82A}">
                    <a16:rowId xmlns:a16="http://schemas.microsoft.com/office/drawing/2014/main" val="12405553"/>
                  </a:ext>
                </a:extLst>
              </a:tr>
              <a:tr h="216000">
                <a:tc rowSpan="6">
                  <a:txBody>
                    <a:bodyPr/>
                    <a:lstStyle/>
                    <a:p>
                      <a:r>
                        <a:rPr kumimoji="1" lang="ja-JP" altLang="en-US" sz="800" dirty="0">
                          <a:latin typeface="Meiryo UI" panose="020B0604030504040204" pitchFamily="50" charset="-128"/>
                          <a:ea typeface="Meiryo UI" panose="020B0604030504040204" pitchFamily="50" charset="-128"/>
                        </a:rPr>
                        <a:t>１日目</a:t>
                      </a:r>
                    </a:p>
                  </a:txBody>
                  <a:tcPr anchor="ct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山頂ホテル・風のがっこう京都集合・健康チェック</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20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505279608"/>
                  </a:ext>
                </a:extLst>
              </a:tr>
              <a:tr h="2160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サイクリング（風のがっこう京都～石臼蕎麦・天風）昼食　</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80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686875894"/>
                  </a:ext>
                </a:extLst>
              </a:tr>
              <a:tr h="2160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季節の実りを探して里山サイクリング　</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50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176575544"/>
                  </a:ext>
                </a:extLst>
              </a:tr>
              <a:tr h="2160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川音を楽しむリバーテラスにて休息</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204881845"/>
                  </a:ext>
                </a:extLst>
              </a:tr>
              <a:tr h="2160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風のがっこう京都までのヒルクライム（</a:t>
                      </a:r>
                      <a:r>
                        <a:rPr kumimoji="1" lang="en-US" altLang="ja-JP" sz="800" dirty="0">
                          <a:latin typeface="Meiryo UI" panose="020B0604030504040204" pitchFamily="50" charset="-128"/>
                          <a:ea typeface="Meiryo UI" panose="020B0604030504040204" pitchFamily="50" charset="-128"/>
                        </a:rPr>
                        <a:t>E</a:t>
                      </a:r>
                      <a:r>
                        <a:rPr kumimoji="1" lang="ja-JP" altLang="en-US" sz="800" dirty="0">
                          <a:latin typeface="Meiryo UI" panose="020B0604030504040204" pitchFamily="50" charset="-128"/>
                          <a:ea typeface="Meiryo UI" panose="020B0604030504040204" pitchFamily="50" charset="-128"/>
                        </a:rPr>
                        <a:t>バイクなのでスイスイ）ホテルチェックイン</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60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013756834"/>
                  </a:ext>
                </a:extLst>
              </a:tr>
              <a:tr h="2160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夕食後、ナイトプログラムへご案内（ナイトサファリ・星空観察など）</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60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3507087305"/>
                  </a:ext>
                </a:extLst>
              </a:tr>
              <a:tr h="216000">
                <a:tc rowSpan="5">
                  <a:txBody>
                    <a:bodyPr/>
                    <a:lstStyle/>
                    <a:p>
                      <a:r>
                        <a:rPr kumimoji="1" lang="ja-JP" altLang="en-US" sz="800" dirty="0">
                          <a:latin typeface="Meiryo UI" panose="020B0604030504040204" pitchFamily="50" charset="-128"/>
                          <a:ea typeface="Meiryo UI" panose="020B0604030504040204" pitchFamily="50" charset="-128"/>
                        </a:rPr>
                        <a:t>２日目</a:t>
                      </a:r>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朝食後、碇高原・天空の草原までツーリング</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758817324"/>
                  </a:ext>
                </a:extLst>
              </a:tr>
              <a:tr h="2160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天空の草原での絶景をご堪能頂いたあとは高嶋海岸まで疾走</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2970785367"/>
                  </a:ext>
                </a:extLst>
              </a:tr>
              <a:tr h="2160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宇川温泉までツーリング</a:t>
                      </a: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916367907"/>
                  </a:ext>
                </a:extLst>
              </a:tr>
              <a:tr h="2160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宇川温泉にてご昼食とご入浴</a:t>
                      </a: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Meiryo UI" panose="020B0604030504040204" pitchFamily="50" charset="-128"/>
                          <a:ea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4072377128"/>
                  </a:ext>
                </a:extLst>
              </a:tr>
              <a:tr h="2160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b="0" i="0" kern="1200" dirty="0">
                          <a:solidFill>
                            <a:schemeClr val="tx1"/>
                          </a:solidFill>
                          <a:effectLst/>
                          <a:latin typeface="Meiryo UI" panose="020B0604030504040204" pitchFamily="50" charset="-128"/>
                          <a:ea typeface="Meiryo UI" panose="020B0604030504040204" pitchFamily="50" charset="-128"/>
                          <a:cs typeface="+mn-cs"/>
                        </a:rPr>
                        <a:t>ご入浴後、現地解散　もしくは　スイス村まで送迎</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4152072508"/>
                  </a:ext>
                </a:extLst>
              </a:tr>
            </a:tbl>
          </a:graphicData>
        </a:graphic>
      </p:graphicFrame>
      <p:pic>
        <p:nvPicPr>
          <p:cNvPr id="19" name="図 18">
            <a:extLst>
              <a:ext uri="{FF2B5EF4-FFF2-40B4-BE49-F238E27FC236}">
                <a16:creationId xmlns:a16="http://schemas.microsoft.com/office/drawing/2014/main" id="{AF0E827C-F332-3C7B-B096-826C49D40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7" y="1880240"/>
            <a:ext cx="1998213" cy="1332000"/>
          </a:xfrm>
          <a:prstGeom prst="rect">
            <a:avLst/>
          </a:prstGeom>
          <a:ln>
            <a:noFill/>
          </a:ln>
          <a:effectLst>
            <a:softEdge rad="112500"/>
          </a:effectLst>
        </p:spPr>
      </p:pic>
      <p:pic>
        <p:nvPicPr>
          <p:cNvPr id="20" name="図 19">
            <a:extLst>
              <a:ext uri="{FF2B5EF4-FFF2-40B4-BE49-F238E27FC236}">
                <a16:creationId xmlns:a16="http://schemas.microsoft.com/office/drawing/2014/main" id="{A5535FE6-653A-C953-BB3F-6C937404B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8465" y="1880240"/>
            <a:ext cx="1998213" cy="1332142"/>
          </a:xfrm>
          <a:prstGeom prst="rect">
            <a:avLst/>
          </a:prstGeom>
          <a:ln>
            <a:noFill/>
          </a:ln>
          <a:effectLst>
            <a:softEdge rad="112500"/>
          </a:effectLst>
        </p:spPr>
      </p:pic>
      <p:pic>
        <p:nvPicPr>
          <p:cNvPr id="25" name="図 24">
            <a:extLst>
              <a:ext uri="{FF2B5EF4-FFF2-40B4-BE49-F238E27FC236}">
                <a16:creationId xmlns:a16="http://schemas.microsoft.com/office/drawing/2014/main" id="{032CD791-99F8-2C23-DD9B-8D4A0341FC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799" b="5827"/>
          <a:stretch/>
        </p:blipFill>
        <p:spPr>
          <a:xfrm>
            <a:off x="166327" y="3250376"/>
            <a:ext cx="3634015" cy="2068320"/>
          </a:xfrm>
          <a:prstGeom prst="rect">
            <a:avLst/>
          </a:prstGeom>
          <a:ln>
            <a:noFill/>
          </a:ln>
          <a:effectLst>
            <a:softEdge rad="112500"/>
          </a:effectLst>
        </p:spPr>
      </p:pic>
      <p:pic>
        <p:nvPicPr>
          <p:cNvPr id="22" name="図 21">
            <a:extLst>
              <a:ext uri="{FF2B5EF4-FFF2-40B4-BE49-F238E27FC236}">
                <a16:creationId xmlns:a16="http://schemas.microsoft.com/office/drawing/2014/main" id="{5B3A3B84-33FE-B65B-2826-F5AD56A899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481" y="5406247"/>
            <a:ext cx="1556046" cy="1166508"/>
          </a:xfrm>
          <a:prstGeom prst="rect">
            <a:avLst/>
          </a:prstGeom>
          <a:ln>
            <a:noFill/>
          </a:ln>
          <a:effectLst>
            <a:softEdge rad="112500"/>
          </a:effectLst>
        </p:spPr>
      </p:pic>
      <p:pic>
        <p:nvPicPr>
          <p:cNvPr id="27" name="図 26">
            <a:extLst>
              <a:ext uri="{FF2B5EF4-FFF2-40B4-BE49-F238E27FC236}">
                <a16:creationId xmlns:a16="http://schemas.microsoft.com/office/drawing/2014/main" id="{B3B0A203-407C-2A6D-8060-83C220BD8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0564" y="5411548"/>
            <a:ext cx="1763691" cy="1175794"/>
          </a:xfrm>
          <a:prstGeom prst="rect">
            <a:avLst/>
          </a:prstGeom>
          <a:ln>
            <a:noFill/>
          </a:ln>
          <a:effectLst>
            <a:softEdge rad="112500"/>
          </a:effectLst>
        </p:spPr>
      </p:pic>
      <p:sp>
        <p:nvSpPr>
          <p:cNvPr id="36" name="テキスト ボックス 35">
            <a:extLst>
              <a:ext uri="{FF2B5EF4-FFF2-40B4-BE49-F238E27FC236}">
                <a16:creationId xmlns:a16="http://schemas.microsoft.com/office/drawing/2014/main" id="{93E1D370-DDE7-D71C-17D5-E58FDE43A022}"/>
              </a:ext>
            </a:extLst>
          </p:cNvPr>
          <p:cNvSpPr txBox="1"/>
          <p:nvPr/>
        </p:nvSpPr>
        <p:spPr>
          <a:xfrm>
            <a:off x="3923928" y="1198493"/>
            <a:ext cx="2232248" cy="646331"/>
          </a:xfrm>
          <a:prstGeom prst="rect">
            <a:avLst/>
          </a:prstGeom>
          <a:noFill/>
          <a:ln>
            <a:solidFill>
              <a:schemeClr val="tx1"/>
            </a:solidFill>
            <a:prstDash val="sysDash"/>
          </a:ln>
        </p:spPr>
        <p:txBody>
          <a:bodyPr wrap="square">
            <a:spAutoFit/>
          </a:bodyPr>
          <a:lstStyle/>
          <a:p>
            <a:pPr algn="ctr"/>
            <a:r>
              <a:rPr lang="ja-JP" altLang="en-US" sz="9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900" b="1" dirty="0">
              <a:solidFill>
                <a:srgbClr val="0070C0"/>
              </a:solidFill>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自然の中でリフレッシュをしたい方／</a:t>
            </a:r>
            <a:r>
              <a:rPr kumimoji="1" lang="ja-JP" altLang="en-US" sz="900" dirty="0">
                <a:latin typeface="Meiryo UI" panose="020B0604030504040204" pitchFamily="50" charset="-128"/>
                <a:ea typeface="Meiryo UI" panose="020B0604030504040204" pitchFamily="50" charset="-128"/>
              </a:rPr>
              <a:t>サイクリングに興味がある方／</a:t>
            </a:r>
            <a:r>
              <a:rPr lang="en-US" altLang="ja-JP" sz="900" dirty="0">
                <a:latin typeface="Meiryo UI" panose="020B0604030504040204" pitchFamily="50" charset="-128"/>
                <a:ea typeface="Meiryo UI" panose="020B0604030504040204" pitchFamily="50" charset="-128"/>
              </a:rPr>
              <a:t>E</a:t>
            </a:r>
            <a:r>
              <a:rPr lang="ja-JP" altLang="en-US" sz="900" dirty="0">
                <a:latin typeface="Meiryo UI" panose="020B0604030504040204" pitchFamily="50" charset="-128"/>
                <a:ea typeface="Meiryo UI" panose="020B0604030504040204" pitchFamily="50" charset="-128"/>
              </a:rPr>
              <a:t>バイクを体験したい方／</a:t>
            </a:r>
            <a:r>
              <a:rPr kumimoji="1" lang="ja-JP" altLang="en-US" sz="900" dirty="0">
                <a:latin typeface="Meiryo UI" panose="020B0604030504040204" pitchFamily="50" charset="-128"/>
                <a:ea typeface="Meiryo UI" panose="020B0604030504040204" pitchFamily="50" charset="-128"/>
              </a:rPr>
              <a:t>野外プログラムを体験したい方など</a:t>
            </a:r>
          </a:p>
        </p:txBody>
      </p:sp>
      <p:sp>
        <p:nvSpPr>
          <p:cNvPr id="45" name="テキスト ボックス 44">
            <a:extLst>
              <a:ext uri="{FF2B5EF4-FFF2-40B4-BE49-F238E27FC236}">
                <a16:creationId xmlns:a16="http://schemas.microsoft.com/office/drawing/2014/main" id="{177212F3-22B1-FBF6-CF53-819C336DC436}"/>
              </a:ext>
            </a:extLst>
          </p:cNvPr>
          <p:cNvSpPr txBox="1"/>
          <p:nvPr/>
        </p:nvSpPr>
        <p:spPr>
          <a:xfrm>
            <a:off x="-36512" y="3068960"/>
            <a:ext cx="2376264" cy="230832"/>
          </a:xfrm>
          <a:prstGeom prst="rect">
            <a:avLst/>
          </a:prstGeom>
          <a:noFill/>
        </p:spPr>
        <p:txBody>
          <a:bodyPr wrap="square" rtlCol="0">
            <a:spAutoFit/>
          </a:bodyPr>
          <a:lstStyle/>
          <a:p>
            <a:pPr algn="ctr"/>
            <a:r>
              <a:rPr kumimoji="1" lang="ja-JP" altLang="en-US" sz="900" dirty="0">
                <a:latin typeface="Meiryo UI" panose="020B0604030504040204" pitchFamily="50" charset="-128"/>
                <a:ea typeface="Meiryo UI" panose="020B0604030504040204" pitchFamily="50" charset="-128"/>
              </a:rPr>
              <a:t>京丹後で一番高い場所よりサイクリングスタート</a:t>
            </a:r>
          </a:p>
        </p:txBody>
      </p:sp>
      <p:sp>
        <p:nvSpPr>
          <p:cNvPr id="46" name="テキスト ボックス 45">
            <a:extLst>
              <a:ext uri="{FF2B5EF4-FFF2-40B4-BE49-F238E27FC236}">
                <a16:creationId xmlns:a16="http://schemas.microsoft.com/office/drawing/2014/main" id="{5781C41B-3D69-89FA-FCB1-E4FBE1C9E1B4}"/>
              </a:ext>
            </a:extLst>
          </p:cNvPr>
          <p:cNvSpPr txBox="1"/>
          <p:nvPr/>
        </p:nvSpPr>
        <p:spPr>
          <a:xfrm>
            <a:off x="2339752" y="3068960"/>
            <a:ext cx="1504776" cy="230832"/>
          </a:xfrm>
          <a:prstGeom prst="rect">
            <a:avLst/>
          </a:prstGeom>
          <a:noFill/>
        </p:spPr>
        <p:txBody>
          <a:bodyPr wrap="square">
            <a:spAutoFit/>
          </a:bodyPr>
          <a:lstStyle/>
          <a:p>
            <a:r>
              <a:rPr lang="ja-JP" altLang="en-US" sz="900" b="0" i="0" dirty="0">
                <a:solidFill>
                  <a:srgbClr val="4D5156"/>
                </a:solidFill>
                <a:effectLst/>
                <a:latin typeface="Meiryo UI" panose="020B0604030504040204" pitchFamily="50" charset="-128"/>
                <a:ea typeface="Meiryo UI" panose="020B0604030504040204" pitchFamily="50" charset="-128"/>
              </a:rPr>
              <a:t>「丹後松島」を臨む白い砂浜　</a:t>
            </a:r>
            <a:endParaRPr lang="ja-JP" altLang="en-US" sz="9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409D21FF-0E87-F269-2824-6348A4EFF29E}"/>
              </a:ext>
            </a:extLst>
          </p:cNvPr>
          <p:cNvSpPr txBox="1"/>
          <p:nvPr/>
        </p:nvSpPr>
        <p:spPr>
          <a:xfrm>
            <a:off x="323528" y="5229200"/>
            <a:ext cx="3003318" cy="230832"/>
          </a:xfrm>
          <a:prstGeom prst="rect">
            <a:avLst/>
          </a:prstGeom>
          <a:noFill/>
        </p:spPr>
        <p:txBody>
          <a:bodyPr wrap="square" rtlCol="0">
            <a:spAutoFit/>
          </a:bodyPr>
          <a:lstStyle/>
          <a:p>
            <a:pPr algn="ctr"/>
            <a:r>
              <a:rPr lang="ja-JP" altLang="en-US" sz="900" dirty="0">
                <a:latin typeface="Meiryo UI" panose="020B0604030504040204" pitchFamily="50" charset="-128"/>
                <a:ea typeface="Meiryo UI" panose="020B0604030504040204" pitchFamily="50" charset="-128"/>
              </a:rPr>
              <a:t>丹後牛を眺めながらの碇高原サイクリング</a:t>
            </a:r>
            <a:endParaRPr kumimoji="1" lang="ja-JP" altLang="en-US" sz="900"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C8E3E489-D211-18A7-1A00-68129F3C85C3}"/>
              </a:ext>
            </a:extLst>
          </p:cNvPr>
          <p:cNvSpPr txBox="1"/>
          <p:nvPr/>
        </p:nvSpPr>
        <p:spPr>
          <a:xfrm>
            <a:off x="467544" y="6453916"/>
            <a:ext cx="1440160" cy="230832"/>
          </a:xfrm>
          <a:prstGeom prst="rect">
            <a:avLst/>
          </a:prstGeom>
          <a:noFill/>
        </p:spPr>
        <p:txBody>
          <a:bodyPr wrap="square" rtlCol="0">
            <a:spAutoFit/>
          </a:bodyPr>
          <a:lstStyle/>
          <a:p>
            <a:pPr algn="ctr"/>
            <a:r>
              <a:rPr kumimoji="1" lang="ja-JP" altLang="en-US" sz="900" dirty="0">
                <a:latin typeface="Meiryo UI" panose="020B0604030504040204" pitchFamily="50" charset="-128"/>
                <a:ea typeface="Meiryo UI" panose="020B0604030504040204" pitchFamily="50" charset="-128"/>
              </a:rPr>
              <a:t>石臼蕎麦の昼食</a:t>
            </a:r>
          </a:p>
        </p:txBody>
      </p:sp>
      <p:sp>
        <p:nvSpPr>
          <p:cNvPr id="49" name="テキスト ボックス 48">
            <a:extLst>
              <a:ext uri="{FF2B5EF4-FFF2-40B4-BE49-F238E27FC236}">
                <a16:creationId xmlns:a16="http://schemas.microsoft.com/office/drawing/2014/main" id="{3CBD7177-72F1-399D-E520-27B842D85E9C}"/>
              </a:ext>
            </a:extLst>
          </p:cNvPr>
          <p:cNvSpPr txBox="1"/>
          <p:nvPr/>
        </p:nvSpPr>
        <p:spPr>
          <a:xfrm>
            <a:off x="1979712" y="6453336"/>
            <a:ext cx="1440160" cy="230832"/>
          </a:xfrm>
          <a:prstGeom prst="rect">
            <a:avLst/>
          </a:prstGeom>
          <a:noFill/>
        </p:spPr>
        <p:txBody>
          <a:bodyPr wrap="square" rtlCol="0">
            <a:spAutoFit/>
          </a:bodyPr>
          <a:lstStyle/>
          <a:p>
            <a:pPr algn="ctr"/>
            <a:r>
              <a:rPr kumimoji="1" lang="ja-JP" altLang="en-US" sz="900" dirty="0">
                <a:latin typeface="Meiryo UI" panose="020B0604030504040204" pitchFamily="50" charset="-128"/>
                <a:ea typeface="Meiryo UI" panose="020B0604030504040204" pitchFamily="50" charset="-128"/>
              </a:rPr>
              <a:t>標高</a:t>
            </a:r>
            <a:r>
              <a:rPr kumimoji="1" lang="en-US" altLang="ja-JP" sz="900" dirty="0">
                <a:latin typeface="Meiryo UI" panose="020B0604030504040204" pitchFamily="50" charset="-128"/>
                <a:ea typeface="Meiryo UI" panose="020B0604030504040204" pitchFamily="50" charset="-128"/>
              </a:rPr>
              <a:t>680</a:t>
            </a:r>
            <a:r>
              <a:rPr kumimoji="1" lang="ja-JP" altLang="en-US" sz="900" dirty="0">
                <a:latin typeface="Meiryo UI" panose="020B0604030504040204" pitchFamily="50" charset="-128"/>
                <a:ea typeface="Meiryo UI" panose="020B0604030504040204" pitchFamily="50" charset="-128"/>
              </a:rPr>
              <a:t>ｍでのヨガ</a:t>
            </a:r>
          </a:p>
        </p:txBody>
      </p:sp>
      <p:graphicFrame>
        <p:nvGraphicFramePr>
          <p:cNvPr id="4" name="表 16">
            <a:extLst>
              <a:ext uri="{FF2B5EF4-FFF2-40B4-BE49-F238E27FC236}">
                <a16:creationId xmlns:a16="http://schemas.microsoft.com/office/drawing/2014/main" id="{D31556E2-728B-AE7F-264E-5B0156BFB651}"/>
              </a:ext>
            </a:extLst>
          </p:cNvPr>
          <p:cNvGraphicFramePr>
            <a:graphicFrameLocks noGrp="1"/>
          </p:cNvGraphicFramePr>
          <p:nvPr/>
        </p:nvGraphicFramePr>
        <p:xfrm>
          <a:off x="3923928" y="5517232"/>
          <a:ext cx="5038297" cy="548640"/>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425662883"/>
                    </a:ext>
                  </a:extLst>
                </a:gridCol>
                <a:gridCol w="3305325">
                  <a:extLst>
                    <a:ext uri="{9D8B030D-6E8A-4147-A177-3AD203B41FA5}">
                      <a16:colId xmlns:a16="http://schemas.microsoft.com/office/drawing/2014/main" val="753469963"/>
                    </a:ext>
                  </a:extLst>
                </a:gridCol>
                <a:gridCol w="724860">
                  <a:extLst>
                    <a:ext uri="{9D8B030D-6E8A-4147-A177-3AD203B41FA5}">
                      <a16:colId xmlns:a16="http://schemas.microsoft.com/office/drawing/2014/main" val="1763900372"/>
                    </a:ext>
                  </a:extLst>
                </a:gridCol>
              </a:tblGrid>
              <a:tr h="210000">
                <a:tc>
                  <a:txBody>
                    <a:bodyPr/>
                    <a:lstStyle/>
                    <a:p>
                      <a:pPr algn="ctr"/>
                      <a:r>
                        <a:rPr kumimoji="1" lang="ja-JP" altLang="en-US" sz="800" dirty="0">
                          <a:latin typeface="Meiryo UI" panose="020B0604030504040204" pitchFamily="50" charset="-128"/>
                          <a:ea typeface="Meiryo UI" panose="020B0604030504040204" pitchFamily="50" charset="-128"/>
                        </a:rPr>
                        <a:t>料金</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料金に含まれるもの</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〆切</a:t>
                      </a:r>
                    </a:p>
                  </a:txBody>
                  <a:tcPr>
                    <a:solidFill>
                      <a:schemeClr val="accent5">
                        <a:lumMod val="20000"/>
                        <a:lumOff val="80000"/>
                      </a:schemeClr>
                    </a:solidFill>
                  </a:tcPr>
                </a:tc>
                <a:extLst>
                  <a:ext uri="{0D108BD9-81ED-4DB2-BD59-A6C34878D82A}">
                    <a16:rowId xmlns:a16="http://schemas.microsoft.com/office/drawing/2014/main" val="779302812"/>
                  </a:ext>
                </a:extLst>
              </a:tr>
              <a:tr h="218688">
                <a:tc>
                  <a:txBody>
                    <a:bodyPr/>
                    <a:lstStyle/>
                    <a:p>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rPr>
                        <a:t>28,000</a:t>
                      </a:r>
                      <a:r>
                        <a:rPr kumimoji="1" lang="ja-JP" altLang="en-US" sz="800" dirty="0">
                          <a:latin typeface="Meiryo UI" panose="020B0604030504040204" pitchFamily="50" charset="-128"/>
                          <a:ea typeface="Meiryo UI" panose="020B0604030504040204" pitchFamily="50" charset="-128"/>
                        </a:rPr>
                        <a:t>円</a:t>
                      </a:r>
                    </a:p>
                  </a:txBody>
                  <a:tcPr/>
                </a:tc>
                <a:tc>
                  <a:txBody>
                    <a:bodyPr/>
                    <a:lstStyle/>
                    <a:p>
                      <a:r>
                        <a:rPr kumimoji="1" lang="ja-JP" altLang="en-US" sz="800" dirty="0">
                          <a:latin typeface="Meiryo UI" panose="020B0604030504040204" pitchFamily="50" charset="-128"/>
                          <a:ea typeface="Meiryo UI" panose="020B0604030504040204" pitchFamily="50" charset="-128"/>
                        </a:rPr>
                        <a:t>宿泊代（夕食・朝食）・昼食代</a:t>
                      </a:r>
                      <a:r>
                        <a:rPr kumimoji="1" lang="en-US" altLang="ja-JP" sz="800" dirty="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回・体験料（</a:t>
                      </a:r>
                      <a:r>
                        <a:rPr kumimoji="1" lang="en-US" altLang="ja-JP" sz="800" dirty="0">
                          <a:latin typeface="Meiryo UI" panose="020B0604030504040204" pitchFamily="50" charset="-128"/>
                          <a:ea typeface="Meiryo UI" panose="020B0604030504040204" pitchFamily="50" charset="-128"/>
                        </a:rPr>
                        <a:t>E</a:t>
                      </a:r>
                      <a:r>
                        <a:rPr kumimoji="1" lang="ja-JP" altLang="en-US" sz="800" dirty="0">
                          <a:latin typeface="Meiryo UI" panose="020B0604030504040204" pitchFamily="50" charset="-128"/>
                          <a:ea typeface="Meiryo UI" panose="020B0604030504040204" pitchFamily="50" charset="-128"/>
                        </a:rPr>
                        <a:t>バイク、ヘルメット、ガイド）</a:t>
                      </a:r>
                      <a:r>
                        <a:rPr kumimoji="1" lang="en-US" altLang="ja-JP" sz="800" dirty="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日目温泉代・保険代</a:t>
                      </a:r>
                    </a:p>
                  </a:txBody>
                  <a:tcPr/>
                </a:tc>
                <a:tc>
                  <a:txBody>
                    <a:bodyPr/>
                    <a:lstStyle/>
                    <a:p>
                      <a:pPr algn="ct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graphicFrame>
        <p:nvGraphicFramePr>
          <p:cNvPr id="6" name="表 16">
            <a:extLst>
              <a:ext uri="{FF2B5EF4-FFF2-40B4-BE49-F238E27FC236}">
                <a16:creationId xmlns:a16="http://schemas.microsoft.com/office/drawing/2014/main" id="{C2FC19ED-D755-41BF-A6CC-9B3173EB9337}"/>
              </a:ext>
            </a:extLst>
          </p:cNvPr>
          <p:cNvGraphicFramePr>
            <a:graphicFrameLocks noGrp="1"/>
          </p:cNvGraphicFramePr>
          <p:nvPr/>
        </p:nvGraphicFramePr>
        <p:xfrm>
          <a:off x="3923928" y="6048712"/>
          <a:ext cx="5040000" cy="548640"/>
        </p:xfrm>
        <a:graphic>
          <a:graphicData uri="http://schemas.openxmlformats.org/drawingml/2006/table">
            <a:tbl>
              <a:tblPr firstRow="1" bandRow="1">
                <a:tableStyleId>{5940675A-B579-460E-94D1-54222C63F5DA}</a:tableStyleId>
              </a:tblPr>
              <a:tblGrid>
                <a:gridCol w="1190000">
                  <a:extLst>
                    <a:ext uri="{9D8B030D-6E8A-4147-A177-3AD203B41FA5}">
                      <a16:colId xmlns:a16="http://schemas.microsoft.com/office/drawing/2014/main" val="425662883"/>
                    </a:ext>
                  </a:extLst>
                </a:gridCol>
                <a:gridCol w="3850000">
                  <a:extLst>
                    <a:ext uri="{9D8B030D-6E8A-4147-A177-3AD203B41FA5}">
                      <a16:colId xmlns:a16="http://schemas.microsoft.com/office/drawing/2014/main" val="753469963"/>
                    </a:ext>
                  </a:extLst>
                </a:gridCol>
              </a:tblGrid>
              <a:tr h="207678">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0">
                <a:tc>
                  <a:txBody>
                    <a:bodyPr/>
                    <a:lstStyle/>
                    <a:p>
                      <a:endParaRPr kumimoji="1" lang="ja-JP" altLang="en-US" sz="800" dirty="0">
                        <a:latin typeface="Meiryo UI" panose="020B0604030504040204" pitchFamily="50" charset="-128"/>
                        <a:ea typeface="Meiryo UI" panose="020B0604030504040204" pitchFamily="50" charset="-128"/>
                      </a:endParaRPr>
                    </a:p>
                  </a:txBody>
                  <a:tcPr/>
                </a:tc>
                <a:tc>
                  <a:txBody>
                    <a:bodyPr/>
                    <a:lstStyle/>
                    <a:p>
                      <a:endParaRPr kumimoji="1" lang="en-US" altLang="ja-JP" sz="800" dirty="0">
                        <a:latin typeface="Meiryo UI" panose="020B0604030504040204" pitchFamily="50" charset="-128"/>
                        <a:ea typeface="Meiryo UI" panose="020B0604030504040204" pitchFamily="50" charset="-128"/>
                      </a:endParaRPr>
                    </a:p>
                    <a:p>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spTree>
    <p:extLst>
      <p:ext uri="{BB962C8B-B14F-4D97-AF65-F5344CB8AC3E}">
        <p14:creationId xmlns:p14="http://schemas.microsoft.com/office/powerpoint/2010/main" val="399166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09369-C3CB-4F1B-EB15-56EC11DF447C}"/>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1C7352EE-4589-44BD-4A54-7E769F732916}"/>
              </a:ext>
            </a:extLst>
          </p:cNvPr>
          <p:cNvSpPr>
            <a:spLocks noGrp="1"/>
          </p:cNvSpPr>
          <p:nvPr>
            <p:ph type="sldNum" sz="quarter" idx="12"/>
          </p:nvPr>
        </p:nvSpPr>
        <p:spPr>
          <a:xfrm>
            <a:off x="7089556" y="6609045"/>
            <a:ext cx="2057400" cy="365125"/>
          </a:xfrm>
        </p:spPr>
        <p:txBody>
          <a:bodyPr/>
          <a:lstStyle/>
          <a:p>
            <a:fld id="{F86A5EC8-DED8-4501-B4E3-7C7D0EBF1D96}" type="slidenum">
              <a:rPr kumimoji="1" lang="ja-JP" altLang="en-US" sz="1200" smtClean="0"/>
              <a:t>23</a:t>
            </a:fld>
            <a:endParaRPr kumimoji="1" lang="ja-JP" altLang="en-US" sz="1200" dirty="0"/>
          </a:p>
        </p:txBody>
      </p:sp>
      <p:sp>
        <p:nvSpPr>
          <p:cNvPr id="23" name="テキスト ボックス 22">
            <a:extLst>
              <a:ext uri="{FF2B5EF4-FFF2-40B4-BE49-F238E27FC236}">
                <a16:creationId xmlns:a16="http://schemas.microsoft.com/office/drawing/2014/main" id="{B13F6A75-C3D6-16E5-5F2E-31EEFF924771}"/>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35" name="正方形/長方形 34">
            <a:extLst>
              <a:ext uri="{FF2B5EF4-FFF2-40B4-BE49-F238E27FC236}">
                <a16:creationId xmlns:a16="http://schemas.microsoft.com/office/drawing/2014/main" id="{74BC8876-488B-9C8D-3AB6-622D2F0EB3EF}"/>
              </a:ext>
            </a:extLst>
          </p:cNvPr>
          <p:cNvSpPr/>
          <p:nvPr/>
        </p:nvSpPr>
        <p:spPr>
          <a:xfrm>
            <a:off x="122414" y="1556792"/>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E8DCE37B-22E7-2E3B-D1EA-13AC4293DBEB}"/>
              </a:ext>
            </a:extLst>
          </p:cNvPr>
          <p:cNvSpPr txBox="1"/>
          <p:nvPr/>
        </p:nvSpPr>
        <p:spPr>
          <a:xfrm>
            <a:off x="1475656" y="1556792"/>
            <a:ext cx="3560640" cy="261610"/>
          </a:xfrm>
          <a:prstGeom prst="rect">
            <a:avLst/>
          </a:prstGeom>
          <a:noFill/>
        </p:spPr>
        <p:txBody>
          <a:bodyPr wrap="square" rtlCol="0">
            <a:spAutoFit/>
          </a:bodyPr>
          <a:lstStyle/>
          <a:p>
            <a:r>
              <a:rPr kumimoji="1" lang="ja-JP" altLang="en-US" sz="1100" b="1" dirty="0">
                <a:solidFill>
                  <a:srgbClr val="002060"/>
                </a:solidFill>
                <a:latin typeface="Meiryo UI" panose="020B0604030504040204" pitchFamily="50" charset="-128"/>
                <a:ea typeface="Meiryo UI" panose="020B0604030504040204" pitchFamily="50" charset="-128"/>
              </a:rPr>
              <a:t>実施場所：京丹後森林公園スイス村</a:t>
            </a:r>
          </a:p>
        </p:txBody>
      </p:sp>
      <p:sp>
        <p:nvSpPr>
          <p:cNvPr id="4" name="六角形 3">
            <a:extLst>
              <a:ext uri="{FF2B5EF4-FFF2-40B4-BE49-F238E27FC236}">
                <a16:creationId xmlns:a16="http://schemas.microsoft.com/office/drawing/2014/main" id="{232AFD61-BBC7-AE76-409D-9A448B7349A4}"/>
              </a:ext>
            </a:extLst>
          </p:cNvPr>
          <p:cNvSpPr/>
          <p:nvPr/>
        </p:nvSpPr>
        <p:spPr>
          <a:xfrm>
            <a:off x="107504" y="133410"/>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8D9693A-2A41-B000-7327-5F4FB59012A2}"/>
              </a:ext>
            </a:extLst>
          </p:cNvPr>
          <p:cNvSpPr txBox="1"/>
          <p:nvPr/>
        </p:nvSpPr>
        <p:spPr>
          <a:xfrm>
            <a:off x="161500" y="162239"/>
            <a:ext cx="288032" cy="369332"/>
          </a:xfrm>
          <a:prstGeom prst="rect">
            <a:avLst/>
          </a:prstGeom>
          <a:noFill/>
        </p:spPr>
        <p:txBody>
          <a:bodyPr wrap="square" rtlCol="0">
            <a:spAutoFit/>
          </a:bodyPr>
          <a:lstStyle/>
          <a:p>
            <a:r>
              <a:rPr lang="ja-JP" altLang="en-US" b="1" dirty="0">
                <a:solidFill>
                  <a:schemeClr val="bg1"/>
                </a:solidFill>
                <a:latin typeface="Meiryo UI" panose="020B0604030504040204" pitchFamily="50" charset="-128"/>
                <a:ea typeface="Meiryo UI" panose="020B0604030504040204" pitchFamily="50" charset="-128"/>
              </a:rPr>
              <a:t>５</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C7957BF5-0E50-B63F-EB61-AA505BC82F2D}"/>
              </a:ext>
            </a:extLst>
          </p:cNvPr>
          <p:cNvSpPr txBox="1"/>
          <p:nvPr/>
        </p:nvSpPr>
        <p:spPr>
          <a:xfrm>
            <a:off x="683568" y="137072"/>
            <a:ext cx="8460432" cy="430887"/>
          </a:xfrm>
          <a:prstGeom prst="rect">
            <a:avLst/>
          </a:prstGeom>
          <a:noFill/>
        </p:spPr>
        <p:txBody>
          <a:bodyPr wrap="square" rtlCol="0">
            <a:spAutoFit/>
          </a:bodyPr>
          <a:lstStyle/>
          <a:p>
            <a:r>
              <a:rPr kumimoji="1" lang="ja-JP" altLang="en-US" sz="2200" b="1" dirty="0">
                <a:latin typeface="Meiryo UI" panose="020B0604030504040204" pitchFamily="50" charset="-128"/>
                <a:ea typeface="Meiryo UI" panose="020B0604030504040204" pitchFamily="50" charset="-128"/>
              </a:rPr>
              <a:t>森林公園で寿ぐ葉っぱづくしのリトリート　</a:t>
            </a:r>
            <a:r>
              <a:rPr kumimoji="1" lang="en-US" altLang="ja-JP" sz="2200" b="1" dirty="0">
                <a:latin typeface="Meiryo UI" panose="020B0604030504040204" pitchFamily="50" charset="-128"/>
                <a:ea typeface="Meiryo UI" panose="020B0604030504040204" pitchFamily="50" charset="-128"/>
              </a:rPr>
              <a:t>1</a:t>
            </a:r>
            <a:r>
              <a:rPr kumimoji="1" lang="ja-JP" altLang="en-US" sz="2200" b="1" dirty="0">
                <a:latin typeface="Meiryo UI" panose="020B0604030504040204" pitchFamily="50" charset="-128"/>
                <a:ea typeface="Meiryo UI" panose="020B0604030504040204" pitchFamily="50" charset="-128"/>
              </a:rPr>
              <a:t>泊</a:t>
            </a:r>
            <a:r>
              <a:rPr kumimoji="1" lang="en-US" altLang="ja-JP" sz="2200" b="1" dirty="0">
                <a:latin typeface="Meiryo UI" panose="020B0604030504040204" pitchFamily="50" charset="-128"/>
                <a:ea typeface="Meiryo UI" panose="020B0604030504040204" pitchFamily="50" charset="-128"/>
              </a:rPr>
              <a:t>2</a:t>
            </a:r>
            <a:r>
              <a:rPr kumimoji="1" lang="ja-JP" altLang="en-US" sz="2200" b="1" dirty="0">
                <a:latin typeface="Meiryo UI" panose="020B0604030504040204" pitchFamily="50" charset="-128"/>
                <a:ea typeface="Meiryo UI" panose="020B0604030504040204" pitchFamily="50" charset="-128"/>
              </a:rPr>
              <a:t>日　</a:t>
            </a:r>
            <a:r>
              <a:rPr kumimoji="1" lang="en-US" altLang="ja-JP" sz="1600" b="1" dirty="0">
                <a:solidFill>
                  <a:srgbClr val="FF0000"/>
                </a:solidFill>
                <a:latin typeface="Meiryo UI" panose="020B0604030504040204" pitchFamily="50" charset="-128"/>
                <a:ea typeface="Meiryo UI" panose="020B0604030504040204" pitchFamily="50" charset="-128"/>
              </a:rPr>
              <a:t>※4</a:t>
            </a:r>
            <a:r>
              <a:rPr kumimoji="1" lang="ja-JP" altLang="en-US" sz="1600" b="1" dirty="0">
                <a:solidFill>
                  <a:srgbClr val="FF0000"/>
                </a:solidFill>
                <a:latin typeface="Meiryo UI" panose="020B0604030504040204" pitchFamily="50" charset="-128"/>
                <a:ea typeface="Meiryo UI" panose="020B0604030504040204" pitchFamily="50" charset="-128"/>
              </a:rPr>
              <a:t>月～</a:t>
            </a:r>
            <a:r>
              <a:rPr kumimoji="1" lang="en-US" altLang="ja-JP" sz="1600" b="1" dirty="0">
                <a:solidFill>
                  <a:srgbClr val="FF0000"/>
                </a:solidFill>
                <a:latin typeface="Meiryo UI" panose="020B0604030504040204" pitchFamily="50" charset="-128"/>
                <a:ea typeface="Meiryo UI" panose="020B0604030504040204" pitchFamily="50" charset="-128"/>
              </a:rPr>
              <a:t>11</a:t>
            </a:r>
            <a:r>
              <a:rPr kumimoji="1" lang="ja-JP" altLang="en-US" sz="1600" b="1" dirty="0">
                <a:solidFill>
                  <a:srgbClr val="FF0000"/>
                </a:solidFill>
                <a:latin typeface="Meiryo UI" panose="020B0604030504040204" pitchFamily="50" charset="-128"/>
                <a:ea typeface="Meiryo UI" panose="020B0604030504040204" pitchFamily="50" charset="-128"/>
              </a:rPr>
              <a:t>月　　　</a:t>
            </a:r>
          </a:p>
        </p:txBody>
      </p:sp>
      <p:sp>
        <p:nvSpPr>
          <p:cNvPr id="9" name="Rectangle 1">
            <a:extLst>
              <a:ext uri="{FF2B5EF4-FFF2-40B4-BE49-F238E27FC236}">
                <a16:creationId xmlns:a16="http://schemas.microsoft.com/office/drawing/2014/main" id="{92621E17-787C-0A6F-2D2C-5EE9F4B5A3FC}"/>
              </a:ext>
            </a:extLst>
          </p:cNvPr>
          <p:cNvSpPr>
            <a:spLocks noChangeArrowheads="1"/>
          </p:cNvSpPr>
          <p:nvPr/>
        </p:nvSpPr>
        <p:spPr bwMode="auto">
          <a:xfrm>
            <a:off x="71565" y="706698"/>
            <a:ext cx="60121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rPr>
              <a:t>都会の喧騒を忘れて、国定公園の京丹後森林公園スイス村で過ごすリトリート。</a:t>
            </a:r>
            <a:endParaRPr kumimoji="0" lang="en-US" altLang="ja-JP"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rPr>
              <a:t>夕食は</a:t>
            </a:r>
            <a:r>
              <a:rPr kumimoji="0" lang="ja-JP" altLang="ja-JP"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rPr>
              <a:t>丹後の食材を葉っぱの香りでいただ</a:t>
            </a:r>
            <a:r>
              <a:rPr kumimoji="0" lang="ja-JP" altLang="en-US"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rPr>
              <a:t>き身体が寿ぐ「葉っぱがシェフ</a:t>
            </a:r>
            <a:r>
              <a:rPr kumimoji="0" lang="ja-JP" altLang="en-US" sz="1200" dirty="0">
                <a:solidFill>
                  <a:srgbClr val="222222"/>
                </a:solidFill>
                <a:latin typeface="Meiryo UI" panose="020B0604030504040204" pitchFamily="50" charset="-128"/>
                <a:ea typeface="Meiryo UI" panose="020B0604030504040204" pitchFamily="50" charset="-128"/>
              </a:rPr>
              <a:t>」。調味料を使わず素材の味を最大限に引き出す縄文鍋を使った</a:t>
            </a:r>
            <a:r>
              <a:rPr kumimoji="0" lang="ja-JP" altLang="ja-JP"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rPr>
              <a:t>健康調理法</a:t>
            </a:r>
            <a:r>
              <a:rPr kumimoji="0" lang="ja-JP" altLang="en-US"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rPr>
              <a:t>です</a:t>
            </a:r>
            <a:r>
              <a:rPr kumimoji="0" lang="ja-JP" altLang="ja-JP"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rPr>
              <a:t>。</a:t>
            </a:r>
            <a:r>
              <a:rPr kumimoji="0" lang="ja-JP" altLang="en-US"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rPr>
              <a:t>森林ウォーク、</a:t>
            </a:r>
            <a:r>
              <a:rPr kumimoji="0" lang="ja-JP" altLang="ja-JP"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rPr>
              <a:t>そば打ち体験や、夜は</a:t>
            </a:r>
            <a:endParaRPr kumimoji="0" lang="en-US" altLang="ja-JP"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rPr>
              <a:t>ナイトサファリ</a:t>
            </a:r>
            <a:r>
              <a:rPr kumimoji="0" lang="ja-JP" altLang="en-US" sz="1200" b="0" i="0" u="none" strike="noStrike" cap="none" normalizeH="0" baseline="0" dirty="0">
                <a:ln>
                  <a:noFill/>
                </a:ln>
                <a:solidFill>
                  <a:srgbClr val="222222"/>
                </a:solidFill>
                <a:effectLst/>
                <a:latin typeface="Meiryo UI" panose="020B0604030504040204" pitchFamily="50" charset="-128"/>
                <a:ea typeface="Meiryo UI" panose="020B0604030504040204" pitchFamily="50" charset="-128"/>
              </a:rPr>
              <a:t>や星空観察など</a:t>
            </a:r>
            <a:r>
              <a:rPr kumimoji="0" lang="ja-JP" altLang="en-US" sz="1200" dirty="0">
                <a:solidFill>
                  <a:srgbClr val="222222"/>
                </a:solidFill>
                <a:latin typeface="Meiryo UI" panose="020B0604030504040204" pitchFamily="50" charset="-128"/>
                <a:ea typeface="Meiryo UI" panose="020B0604030504040204" pitchFamily="50" charset="-128"/>
              </a:rPr>
              <a:t>盛りだくさんの</a:t>
            </a:r>
            <a:r>
              <a:rPr kumimoji="0" lang="en-US" altLang="ja-JP" sz="1200" dirty="0">
                <a:solidFill>
                  <a:srgbClr val="222222"/>
                </a:solidFill>
                <a:latin typeface="Meiryo UI" panose="020B0604030504040204" pitchFamily="50" charset="-128"/>
                <a:ea typeface="Meiryo UI" panose="020B0604030504040204" pitchFamily="50" charset="-128"/>
              </a:rPr>
              <a:t>2</a:t>
            </a:r>
            <a:r>
              <a:rPr kumimoji="0" lang="ja-JP" altLang="en-US" sz="1200" dirty="0">
                <a:solidFill>
                  <a:srgbClr val="222222"/>
                </a:solidFill>
                <a:latin typeface="Meiryo UI" panose="020B0604030504040204" pitchFamily="50" charset="-128"/>
                <a:ea typeface="Meiryo UI" panose="020B0604030504040204" pitchFamily="50" charset="-128"/>
              </a:rPr>
              <a:t>日間です。</a:t>
            </a:r>
            <a:r>
              <a:rPr kumimoji="0" lang="ja-JP"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p>
        </p:txBody>
      </p:sp>
      <p:pic>
        <p:nvPicPr>
          <p:cNvPr id="10" name="図 9">
            <a:extLst>
              <a:ext uri="{FF2B5EF4-FFF2-40B4-BE49-F238E27FC236}">
                <a16:creationId xmlns:a16="http://schemas.microsoft.com/office/drawing/2014/main" id="{F499ABDE-16E4-3CAA-D61B-0A1019ECDCF9}"/>
              </a:ext>
            </a:extLst>
          </p:cNvPr>
          <p:cNvPicPr>
            <a:picLocks noChangeAspect="1"/>
          </p:cNvPicPr>
          <p:nvPr/>
        </p:nvPicPr>
        <p:blipFill>
          <a:blip r:embed="rId2"/>
          <a:stretch>
            <a:fillRect/>
          </a:stretch>
        </p:blipFill>
        <p:spPr>
          <a:xfrm>
            <a:off x="6087093" y="764704"/>
            <a:ext cx="2877395" cy="1093478"/>
          </a:xfrm>
          <a:prstGeom prst="rect">
            <a:avLst/>
          </a:prstGeom>
        </p:spPr>
      </p:pic>
      <p:sp>
        <p:nvSpPr>
          <p:cNvPr id="11" name="正方形/長方形 10">
            <a:extLst>
              <a:ext uri="{FF2B5EF4-FFF2-40B4-BE49-F238E27FC236}">
                <a16:creationId xmlns:a16="http://schemas.microsoft.com/office/drawing/2014/main" id="{7A6AF758-3A07-F552-3AAF-D4A8024D7B9C}"/>
              </a:ext>
            </a:extLst>
          </p:cNvPr>
          <p:cNvSpPr/>
          <p:nvPr/>
        </p:nvSpPr>
        <p:spPr>
          <a:xfrm>
            <a:off x="6180563" y="747366"/>
            <a:ext cx="1775813" cy="1151999"/>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3" name="表 12">
            <a:extLst>
              <a:ext uri="{FF2B5EF4-FFF2-40B4-BE49-F238E27FC236}">
                <a16:creationId xmlns:a16="http://schemas.microsoft.com/office/drawing/2014/main" id="{0B34097C-555E-73DF-078E-9B6C4F134744}"/>
              </a:ext>
            </a:extLst>
          </p:cNvPr>
          <p:cNvGraphicFramePr>
            <a:graphicFrameLocks noGrp="1"/>
          </p:cNvGraphicFramePr>
          <p:nvPr>
            <p:extLst>
              <p:ext uri="{D42A27DB-BD31-4B8C-83A1-F6EECF244321}">
                <p14:modId xmlns:p14="http://schemas.microsoft.com/office/powerpoint/2010/main" val="2324282579"/>
              </p:ext>
            </p:extLst>
          </p:nvPr>
        </p:nvGraphicFramePr>
        <p:xfrm>
          <a:off x="3908392" y="1938824"/>
          <a:ext cx="5040560" cy="2687154"/>
        </p:xfrm>
        <a:graphic>
          <a:graphicData uri="http://schemas.openxmlformats.org/drawingml/2006/table">
            <a:tbl>
              <a:tblPr firstRow="1" bandRow="1">
                <a:tableStyleId>{5940675A-B579-460E-94D1-54222C63F5DA}</a:tableStyleId>
              </a:tblPr>
              <a:tblGrid>
                <a:gridCol w="720080">
                  <a:extLst>
                    <a:ext uri="{9D8B030D-6E8A-4147-A177-3AD203B41FA5}">
                      <a16:colId xmlns:a16="http://schemas.microsoft.com/office/drawing/2014/main" val="2860408248"/>
                    </a:ext>
                  </a:extLst>
                </a:gridCol>
                <a:gridCol w="3600400">
                  <a:extLst>
                    <a:ext uri="{9D8B030D-6E8A-4147-A177-3AD203B41FA5}">
                      <a16:colId xmlns:a16="http://schemas.microsoft.com/office/drawing/2014/main" val="992163597"/>
                    </a:ext>
                  </a:extLst>
                </a:gridCol>
                <a:gridCol w="720080">
                  <a:extLst>
                    <a:ext uri="{9D8B030D-6E8A-4147-A177-3AD203B41FA5}">
                      <a16:colId xmlns:a16="http://schemas.microsoft.com/office/drawing/2014/main" val="2719007017"/>
                    </a:ext>
                  </a:extLst>
                </a:gridCol>
              </a:tblGrid>
              <a:tr h="212521">
                <a:tc>
                  <a:txBody>
                    <a:bodyPr/>
                    <a:lstStyle/>
                    <a:p>
                      <a:r>
                        <a:rPr kumimoji="1" lang="ja-JP" altLang="en-US" sz="800" dirty="0">
                          <a:latin typeface="Meiryo UI" panose="020B0604030504040204" pitchFamily="50" charset="-128"/>
                          <a:ea typeface="Meiryo UI" panose="020B0604030504040204" pitchFamily="50" charset="-128"/>
                        </a:rPr>
                        <a:t>日程</a:t>
                      </a:r>
                    </a:p>
                  </a:txBody>
                  <a:tcPr anchor="ctr">
                    <a:solidFill>
                      <a:schemeClr val="accent5">
                        <a:lumMod val="20000"/>
                        <a:lumOff val="8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内容</a:t>
                      </a:r>
                    </a:p>
                  </a:txBody>
                  <a:tcPr anchor="ctr">
                    <a:solidFill>
                      <a:schemeClr val="accent5">
                        <a:lumMod val="20000"/>
                        <a:lumOff val="8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時間</a:t>
                      </a:r>
                    </a:p>
                  </a:txBody>
                  <a:tcPr anchor="ctr">
                    <a:solidFill>
                      <a:schemeClr val="accent5">
                        <a:lumMod val="20000"/>
                        <a:lumOff val="80000"/>
                      </a:schemeClr>
                    </a:solidFill>
                  </a:tcPr>
                </a:tc>
                <a:extLst>
                  <a:ext uri="{0D108BD9-81ED-4DB2-BD59-A6C34878D82A}">
                    <a16:rowId xmlns:a16="http://schemas.microsoft.com/office/drawing/2014/main" val="12405553"/>
                  </a:ext>
                </a:extLst>
              </a:tr>
              <a:tr h="212521">
                <a:tc rowSpan="6">
                  <a:txBody>
                    <a:bodyPr/>
                    <a:lstStyle/>
                    <a:p>
                      <a:r>
                        <a:rPr kumimoji="1" lang="ja-JP" altLang="en-US" sz="800" dirty="0">
                          <a:latin typeface="Meiryo UI" panose="020B0604030504040204" pitchFamily="50" charset="-128"/>
                          <a:ea typeface="Meiryo UI" panose="020B0604030504040204" pitchFamily="50" charset="-128"/>
                        </a:rPr>
                        <a:t>１日目</a:t>
                      </a:r>
                    </a:p>
                  </a:txBody>
                  <a:tcPr anchor="ct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山頂ホテル・風のがっこう京都　</a:t>
                      </a:r>
                      <a:r>
                        <a:rPr kumimoji="1" lang="ja-JP" altLang="en-US" sz="800" dirty="0">
                          <a:latin typeface="Meiryo UI" panose="020B0604030504040204" pitchFamily="50" charset="-128"/>
                          <a:ea typeface="Meiryo UI" panose="020B0604030504040204" pitchFamily="50" charset="-128"/>
                        </a:rPr>
                        <a:t>集合・オリエンテーション・健康チェック</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60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505279608"/>
                  </a:ext>
                </a:extLst>
              </a:tr>
              <a:tr h="218274">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鴨池横から山頂まで森林ウォーク</a:t>
                      </a:r>
                    </a:p>
                  </a:txBody>
                  <a:tcPr anchor="ctr"/>
                </a:tc>
                <a:tc rowSpan="2">
                  <a:txBody>
                    <a:bodyPr/>
                    <a:lstStyle/>
                    <a:p>
                      <a:pPr algn="r"/>
                      <a:r>
                        <a:rPr kumimoji="1" lang="en-US" altLang="ja-JP" sz="800" dirty="0">
                          <a:latin typeface="Meiryo UI" panose="020B0604030504040204" pitchFamily="50" charset="-128"/>
                          <a:ea typeface="Meiryo UI" panose="020B0604030504040204" pitchFamily="50" charset="-128"/>
                        </a:rPr>
                        <a:t>120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686875894"/>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山頂の天空ハンモックでマインドフル体験</a:t>
                      </a:r>
                    </a:p>
                  </a:txBody>
                  <a:tcPr anchor="ctr"/>
                </a:tc>
                <a:tc vMerge="1">
                  <a:txBody>
                    <a:bodyPr/>
                    <a:lstStyle/>
                    <a:p>
                      <a:pPr algn="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76575544"/>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風のがっこう京都にて香りの足湯と野生茶や特製ドリンク、地元の和菓子で休息後、</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ホテルにチェックイン</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204881845"/>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夕食（葉っぱがシェフ）</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013756834"/>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夕食後、ナイトプログラムへご案内（ナイトサファリ・星空観察など）</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60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3507087305"/>
                  </a:ext>
                </a:extLst>
              </a:tr>
              <a:tr h="212521">
                <a:tc rowSpan="5">
                  <a:txBody>
                    <a:bodyPr/>
                    <a:lstStyle/>
                    <a:p>
                      <a:r>
                        <a:rPr kumimoji="1" lang="ja-JP" altLang="en-US" sz="800" dirty="0">
                          <a:latin typeface="Meiryo UI" panose="020B0604030504040204" pitchFamily="50" charset="-128"/>
                          <a:ea typeface="Meiryo UI" panose="020B0604030504040204" pitchFamily="50" charset="-128"/>
                        </a:rPr>
                        <a:t>２日目</a:t>
                      </a:r>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早朝に天空デッキでの瞑想</a:t>
                      </a:r>
                      <a:r>
                        <a:rPr kumimoji="1" lang="en-US" altLang="ja-JP" sz="800" dirty="0">
                          <a:latin typeface="Meiryo UI" panose="020B0604030504040204" pitchFamily="50" charset="-128"/>
                          <a:ea typeface="Meiryo UI" panose="020B0604030504040204" pitchFamily="50" charset="-128"/>
                        </a:rPr>
                        <a:t>or</a:t>
                      </a:r>
                      <a:r>
                        <a:rPr kumimoji="1" lang="ja-JP" altLang="en-US" sz="800" dirty="0">
                          <a:latin typeface="Meiryo UI" panose="020B0604030504040204" pitchFamily="50" charset="-128"/>
                          <a:ea typeface="Meiryo UI" panose="020B0604030504040204" pitchFamily="50" charset="-128"/>
                        </a:rPr>
                        <a:t>青空ヨガ（マインドフル）</a:t>
                      </a:r>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758817324"/>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長寿食（</a:t>
                      </a:r>
                      <a:r>
                        <a:rPr kumimoji="1" lang="en-US" altLang="ja-JP" sz="800" dirty="0">
                          <a:latin typeface="Meiryo UI" panose="020B0604030504040204" pitchFamily="50" charset="-128"/>
                          <a:ea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rPr>
                        <a:t>歳）の朝食</a:t>
                      </a: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60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2970785367"/>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近隣の散策と野草摘み（</a:t>
                      </a:r>
                      <a:r>
                        <a:rPr kumimoji="1" lang="ja-JP" altLang="en-US" sz="800" dirty="0">
                          <a:solidFill>
                            <a:schemeClr val="tx1"/>
                          </a:solidFill>
                          <a:latin typeface="Meiryo UI" panose="020B0604030504040204" pitchFamily="50" charset="-128"/>
                          <a:ea typeface="Meiryo UI" panose="020B0604030504040204" pitchFamily="50" charset="-128"/>
                        </a:rPr>
                        <a:t>ヨモギやワ</a:t>
                      </a:r>
                      <a:r>
                        <a:rPr kumimoji="1" lang="ja-JP" altLang="en-US" sz="800" dirty="0">
                          <a:latin typeface="Meiryo UI" panose="020B0604030504040204" pitchFamily="50" charset="-128"/>
                          <a:ea typeface="Meiryo UI" panose="020B0604030504040204" pitchFamily="50" charset="-128"/>
                        </a:rPr>
                        <a:t>サビの葉など）～そば打ち体験と昼食</a:t>
                      </a: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Meiryo UI" panose="020B0604030504040204" pitchFamily="50" charset="-128"/>
                          <a:ea typeface="Meiryo UI" panose="020B0604030504040204" pitchFamily="50" charset="-128"/>
                        </a:rPr>
                        <a:t>120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916367907"/>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a:latin typeface="Meiryo UI" panose="020B0604030504040204" pitchFamily="50" charset="-128"/>
                          <a:ea typeface="Meiryo UI" panose="020B0604030504040204" pitchFamily="50" charset="-128"/>
                        </a:rPr>
                        <a:t>葉っぱにまつわるワークショップ（もぐさづくり＆お灸体験など）</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Meiryo UI" panose="020B0604030504040204" pitchFamily="50" charset="-128"/>
                          <a:ea typeface="Meiryo UI" panose="020B0604030504040204" pitchFamily="50" charset="-128"/>
                        </a:rPr>
                        <a:t>60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4072377128"/>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dirty="0">
                          <a:latin typeface="Meiryo UI" panose="020B0604030504040204" pitchFamily="50" charset="-128"/>
                          <a:ea typeface="Meiryo UI" panose="020B0604030504040204" pitchFamily="50" charset="-128"/>
                        </a:rPr>
                        <a:t>健康チェック、２日間の振り返りをし、解散</a:t>
                      </a: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60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4152072508"/>
                  </a:ext>
                </a:extLst>
              </a:tr>
            </a:tbl>
          </a:graphicData>
        </a:graphic>
      </p:graphicFrame>
      <p:pic>
        <p:nvPicPr>
          <p:cNvPr id="15" name="図 14">
            <a:extLst>
              <a:ext uri="{FF2B5EF4-FFF2-40B4-BE49-F238E27FC236}">
                <a16:creationId xmlns:a16="http://schemas.microsoft.com/office/drawing/2014/main" id="{FC0C4C78-D5D1-5564-FB23-D247BB0E7F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8" y="1818402"/>
            <a:ext cx="2917495" cy="2190066"/>
          </a:xfrm>
          <a:prstGeom prst="rect">
            <a:avLst/>
          </a:prstGeom>
          <a:ln>
            <a:noFill/>
          </a:ln>
          <a:effectLst>
            <a:softEdge rad="112500"/>
          </a:effectLst>
        </p:spPr>
      </p:pic>
      <p:pic>
        <p:nvPicPr>
          <p:cNvPr id="17" name="図 16">
            <a:extLst>
              <a:ext uri="{FF2B5EF4-FFF2-40B4-BE49-F238E27FC236}">
                <a16:creationId xmlns:a16="http://schemas.microsoft.com/office/drawing/2014/main" id="{4E846AAC-79E8-FF6E-1191-5DFF58B5F3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59"/>
          <a:stretch/>
        </p:blipFill>
        <p:spPr>
          <a:xfrm>
            <a:off x="2567133" y="1763503"/>
            <a:ext cx="1356795" cy="2221675"/>
          </a:xfrm>
          <a:prstGeom prst="rect">
            <a:avLst/>
          </a:prstGeom>
          <a:ln>
            <a:noFill/>
          </a:ln>
          <a:effectLst>
            <a:softEdge rad="112500"/>
          </a:effectLst>
        </p:spPr>
      </p:pic>
      <p:sp>
        <p:nvSpPr>
          <p:cNvPr id="21" name="テキスト ボックス 20">
            <a:extLst>
              <a:ext uri="{FF2B5EF4-FFF2-40B4-BE49-F238E27FC236}">
                <a16:creationId xmlns:a16="http://schemas.microsoft.com/office/drawing/2014/main" id="{68B1CB9C-86F6-8ADF-7C07-01A51B380410}"/>
              </a:ext>
            </a:extLst>
          </p:cNvPr>
          <p:cNvSpPr txBox="1"/>
          <p:nvPr/>
        </p:nvSpPr>
        <p:spPr>
          <a:xfrm>
            <a:off x="539552" y="3890868"/>
            <a:ext cx="1808894" cy="230832"/>
          </a:xfrm>
          <a:prstGeom prst="rect">
            <a:avLst/>
          </a:prstGeom>
          <a:noFill/>
        </p:spPr>
        <p:txBody>
          <a:bodyPr wrap="square">
            <a:spAutoFit/>
          </a:bodyPr>
          <a:lstStyle/>
          <a:p>
            <a:r>
              <a:rPr kumimoji="1" lang="ja-JP" altLang="en-US" sz="900" dirty="0">
                <a:latin typeface="Meiryo UI" panose="020B0604030504040204" pitchFamily="50" charset="-128"/>
                <a:ea typeface="Meiryo UI" panose="020B0604030504040204" pitchFamily="50" charset="-128"/>
              </a:rPr>
              <a:t>天空ハンモックでマインドフル体験</a:t>
            </a:r>
            <a:endParaRPr lang="ja-JP" altLang="en-US" sz="900" dirty="0"/>
          </a:p>
        </p:txBody>
      </p:sp>
      <p:pic>
        <p:nvPicPr>
          <p:cNvPr id="29" name="図 28">
            <a:extLst>
              <a:ext uri="{FF2B5EF4-FFF2-40B4-BE49-F238E27FC236}">
                <a16:creationId xmlns:a16="http://schemas.microsoft.com/office/drawing/2014/main" id="{7EF6BC83-6F51-AF78-D3E1-0C2FF3657DE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99" y="4080254"/>
            <a:ext cx="1659718" cy="1244788"/>
          </a:xfrm>
          <a:prstGeom prst="rect">
            <a:avLst/>
          </a:prstGeom>
          <a:ln>
            <a:noFill/>
          </a:ln>
          <a:effectLst>
            <a:softEdge rad="112500"/>
          </a:effectLst>
        </p:spPr>
      </p:pic>
      <p:pic>
        <p:nvPicPr>
          <p:cNvPr id="33" name="図 32">
            <a:extLst>
              <a:ext uri="{FF2B5EF4-FFF2-40B4-BE49-F238E27FC236}">
                <a16:creationId xmlns:a16="http://schemas.microsoft.com/office/drawing/2014/main" id="{39D8EC80-1A6D-7596-5256-1F57F213DE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50" y="5454600"/>
            <a:ext cx="1544511" cy="1029674"/>
          </a:xfrm>
          <a:prstGeom prst="rect">
            <a:avLst/>
          </a:prstGeom>
          <a:ln>
            <a:noFill/>
          </a:ln>
          <a:effectLst>
            <a:softEdge rad="112500"/>
          </a:effectLst>
        </p:spPr>
      </p:pic>
      <p:sp>
        <p:nvSpPr>
          <p:cNvPr id="30" name="テキスト ボックス 29">
            <a:extLst>
              <a:ext uri="{FF2B5EF4-FFF2-40B4-BE49-F238E27FC236}">
                <a16:creationId xmlns:a16="http://schemas.microsoft.com/office/drawing/2014/main" id="{1F6CBB90-15EE-E154-5E72-D42881169C39}"/>
              </a:ext>
            </a:extLst>
          </p:cNvPr>
          <p:cNvSpPr txBox="1"/>
          <p:nvPr/>
        </p:nvSpPr>
        <p:spPr>
          <a:xfrm>
            <a:off x="-99887" y="6381328"/>
            <a:ext cx="1656184" cy="230832"/>
          </a:xfrm>
          <a:prstGeom prst="rect">
            <a:avLst/>
          </a:prstGeom>
          <a:noFill/>
        </p:spPr>
        <p:txBody>
          <a:bodyPr wrap="square">
            <a:spAutoFit/>
          </a:bodyPr>
          <a:lstStyle/>
          <a:p>
            <a:pPr algn="ctr"/>
            <a:r>
              <a:rPr lang="ja-JP" altLang="en-US" sz="900" dirty="0">
                <a:latin typeface="Meiryo UI" panose="020B0604030504040204" pitchFamily="50" charset="-128"/>
                <a:ea typeface="Meiryo UI" panose="020B0604030504040204" pitchFamily="50" charset="-128"/>
              </a:rPr>
              <a:t>葉っぱの風味で、素材を味わう</a:t>
            </a:r>
            <a:endParaRPr lang="ja-JP" altLang="en-US" sz="900" dirty="0"/>
          </a:p>
        </p:txBody>
      </p:sp>
      <p:pic>
        <p:nvPicPr>
          <p:cNvPr id="31" name="図 30">
            <a:extLst>
              <a:ext uri="{FF2B5EF4-FFF2-40B4-BE49-F238E27FC236}">
                <a16:creationId xmlns:a16="http://schemas.microsoft.com/office/drawing/2014/main" id="{2972C16C-41C1-961A-8A0E-D0192DC57E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759" y="5408854"/>
            <a:ext cx="1544511" cy="1029674"/>
          </a:xfrm>
          <a:prstGeom prst="rect">
            <a:avLst/>
          </a:prstGeom>
          <a:ln>
            <a:noFill/>
          </a:ln>
          <a:effectLst>
            <a:softEdge rad="112500"/>
          </a:effectLst>
        </p:spPr>
      </p:pic>
      <p:sp>
        <p:nvSpPr>
          <p:cNvPr id="34" name="テキスト ボックス 33">
            <a:extLst>
              <a:ext uri="{FF2B5EF4-FFF2-40B4-BE49-F238E27FC236}">
                <a16:creationId xmlns:a16="http://schemas.microsoft.com/office/drawing/2014/main" id="{BB7776DB-7689-1868-2D58-102A4C875AC2}"/>
              </a:ext>
            </a:extLst>
          </p:cNvPr>
          <p:cNvSpPr txBox="1"/>
          <p:nvPr/>
        </p:nvSpPr>
        <p:spPr>
          <a:xfrm>
            <a:off x="3887924" y="1340768"/>
            <a:ext cx="2246650" cy="584775"/>
          </a:xfrm>
          <a:prstGeom prst="rect">
            <a:avLst/>
          </a:prstGeom>
          <a:noFill/>
          <a:ln>
            <a:solidFill>
              <a:schemeClr val="tx1"/>
            </a:solidFill>
            <a:prstDash val="sysDot"/>
          </a:ln>
        </p:spPr>
        <p:txBody>
          <a:bodyPr wrap="square">
            <a:spAutoFit/>
          </a:bodyPr>
          <a:lstStyle/>
          <a:p>
            <a:pPr algn="ctr"/>
            <a:r>
              <a:rPr lang="ja-JP" altLang="en-US" sz="8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自然体験に興味のある方／</a:t>
            </a:r>
            <a:r>
              <a:rPr kumimoji="1" lang="ja-JP" altLang="en-US" sz="800" dirty="0">
                <a:latin typeface="Meiryo UI" panose="020B0604030504040204" pitchFamily="50" charset="-128"/>
                <a:ea typeface="Meiryo UI" panose="020B0604030504040204" pitchFamily="50" charset="-128"/>
              </a:rPr>
              <a:t>ストレスを自然の中で癒したい方</a:t>
            </a:r>
            <a:r>
              <a:rPr kumimoji="1" lang="ja-JP" altLang="en-US" sz="800" dirty="0">
                <a:solidFill>
                  <a:srgbClr val="FF0000"/>
                </a:solidFill>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地域の食事に興味がある方／</a:t>
            </a:r>
            <a:r>
              <a:rPr kumimoji="1" lang="ja-JP" altLang="en-US" sz="800" dirty="0">
                <a:latin typeface="Meiryo UI" panose="020B0604030504040204" pitchFamily="50" charset="-128"/>
                <a:ea typeface="Meiryo UI" panose="020B0604030504040204" pitchFamily="50" charset="-128"/>
              </a:rPr>
              <a:t>とにかくぼーっとしたい方　など</a:t>
            </a:r>
            <a:endParaRPr kumimoji="1" lang="en-US" altLang="ja-JP" sz="800" dirty="0">
              <a:latin typeface="Meiryo UI" panose="020B0604030504040204" pitchFamily="50" charset="-128"/>
              <a:ea typeface="Meiryo UI" panose="020B0604030504040204" pitchFamily="50" charset="-128"/>
            </a:endParaRPr>
          </a:p>
        </p:txBody>
      </p:sp>
      <p:pic>
        <p:nvPicPr>
          <p:cNvPr id="37" name="図 36">
            <a:extLst>
              <a:ext uri="{FF2B5EF4-FFF2-40B4-BE49-F238E27FC236}">
                <a16:creationId xmlns:a16="http://schemas.microsoft.com/office/drawing/2014/main" id="{AF15E3A2-A6E0-5CE8-AC80-6136877D30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4717" y="5148536"/>
            <a:ext cx="1001804" cy="1335738"/>
          </a:xfrm>
          <a:prstGeom prst="rect">
            <a:avLst/>
          </a:prstGeom>
          <a:ln>
            <a:noFill/>
          </a:ln>
          <a:effectLst>
            <a:softEdge rad="112500"/>
          </a:effectLst>
        </p:spPr>
      </p:pic>
      <p:sp>
        <p:nvSpPr>
          <p:cNvPr id="38" name="テキスト ボックス 37">
            <a:extLst>
              <a:ext uri="{FF2B5EF4-FFF2-40B4-BE49-F238E27FC236}">
                <a16:creationId xmlns:a16="http://schemas.microsoft.com/office/drawing/2014/main" id="{C38C0F5B-FB59-3D40-2774-9276C8C1ADEF}"/>
              </a:ext>
            </a:extLst>
          </p:cNvPr>
          <p:cNvSpPr txBox="1"/>
          <p:nvPr/>
        </p:nvSpPr>
        <p:spPr>
          <a:xfrm>
            <a:off x="2915816" y="6381328"/>
            <a:ext cx="1080120" cy="236929"/>
          </a:xfrm>
          <a:prstGeom prst="rect">
            <a:avLst/>
          </a:prstGeom>
          <a:noFill/>
        </p:spPr>
        <p:txBody>
          <a:bodyPr wrap="square">
            <a:spAutoFit/>
          </a:bodyPr>
          <a:lstStyle/>
          <a:p>
            <a:pPr algn="ctr"/>
            <a:r>
              <a:rPr lang="ja-JP" altLang="en-US" sz="900" dirty="0">
                <a:latin typeface="Meiryo UI" panose="020B0604030504040204" pitchFamily="50" charset="-128"/>
                <a:ea typeface="Meiryo UI" panose="020B0604030504040204" pitchFamily="50" charset="-128"/>
              </a:rPr>
              <a:t>蕎麦打ち体験</a:t>
            </a:r>
          </a:p>
        </p:txBody>
      </p:sp>
      <p:pic>
        <p:nvPicPr>
          <p:cNvPr id="39" name="図 38">
            <a:extLst>
              <a:ext uri="{FF2B5EF4-FFF2-40B4-BE49-F238E27FC236}">
                <a16:creationId xmlns:a16="http://schemas.microsoft.com/office/drawing/2014/main" id="{6D3A6C45-1908-B002-FFE7-EF66FC16763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0254"/>
          <a:stretch/>
        </p:blipFill>
        <p:spPr>
          <a:xfrm>
            <a:off x="1603479" y="4053370"/>
            <a:ext cx="1312337" cy="1175755"/>
          </a:xfrm>
          <a:prstGeom prst="rect">
            <a:avLst/>
          </a:prstGeom>
          <a:ln>
            <a:noFill/>
          </a:ln>
          <a:effectLst>
            <a:softEdge rad="112500"/>
          </a:effectLst>
        </p:spPr>
      </p:pic>
      <p:pic>
        <p:nvPicPr>
          <p:cNvPr id="40" name="図 39">
            <a:extLst>
              <a:ext uri="{FF2B5EF4-FFF2-40B4-BE49-F238E27FC236}">
                <a16:creationId xmlns:a16="http://schemas.microsoft.com/office/drawing/2014/main" id="{5470DCDA-A5E3-2631-CAF3-134D9D8463F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9057"/>
          <a:stretch/>
        </p:blipFill>
        <p:spPr>
          <a:xfrm flipH="1">
            <a:off x="2872008" y="3998195"/>
            <a:ext cx="1080730" cy="1165706"/>
          </a:xfrm>
          <a:prstGeom prst="rect">
            <a:avLst/>
          </a:prstGeom>
          <a:ln>
            <a:noFill/>
          </a:ln>
          <a:effectLst>
            <a:softEdge rad="112500"/>
          </a:effectLst>
        </p:spPr>
      </p:pic>
      <p:graphicFrame>
        <p:nvGraphicFramePr>
          <p:cNvPr id="41" name="表 16">
            <a:extLst>
              <a:ext uri="{FF2B5EF4-FFF2-40B4-BE49-F238E27FC236}">
                <a16:creationId xmlns:a16="http://schemas.microsoft.com/office/drawing/2014/main" id="{102D4558-354A-A9DA-E180-9CFACD09BB6B}"/>
              </a:ext>
            </a:extLst>
          </p:cNvPr>
          <p:cNvGraphicFramePr>
            <a:graphicFrameLocks noGrp="1"/>
          </p:cNvGraphicFramePr>
          <p:nvPr>
            <p:extLst>
              <p:ext uri="{D42A27DB-BD31-4B8C-83A1-F6EECF244321}">
                <p14:modId xmlns:p14="http://schemas.microsoft.com/office/powerpoint/2010/main" val="72709914"/>
              </p:ext>
            </p:extLst>
          </p:nvPr>
        </p:nvGraphicFramePr>
        <p:xfrm>
          <a:off x="3923928" y="4650708"/>
          <a:ext cx="5038297" cy="922948"/>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425662883"/>
                    </a:ext>
                  </a:extLst>
                </a:gridCol>
                <a:gridCol w="1656184">
                  <a:extLst>
                    <a:ext uri="{9D8B030D-6E8A-4147-A177-3AD203B41FA5}">
                      <a16:colId xmlns:a16="http://schemas.microsoft.com/office/drawing/2014/main" val="753469963"/>
                    </a:ext>
                  </a:extLst>
                </a:gridCol>
                <a:gridCol w="1365889">
                  <a:extLst>
                    <a:ext uri="{9D8B030D-6E8A-4147-A177-3AD203B41FA5}">
                      <a16:colId xmlns:a16="http://schemas.microsoft.com/office/drawing/2014/main" val="1403624134"/>
                    </a:ext>
                  </a:extLst>
                </a:gridCol>
                <a:gridCol w="1008112">
                  <a:extLst>
                    <a:ext uri="{9D8B030D-6E8A-4147-A177-3AD203B41FA5}">
                      <a16:colId xmlns:a16="http://schemas.microsoft.com/office/drawing/2014/main" val="1763900372"/>
                    </a:ext>
                  </a:extLst>
                </a:gridCol>
              </a:tblGrid>
              <a:tr h="197002">
                <a:tc>
                  <a:txBody>
                    <a:bodyPr/>
                    <a:lstStyle/>
                    <a:p>
                      <a:pPr algn="ctr"/>
                      <a:r>
                        <a:rPr kumimoji="1" lang="ja-JP" altLang="en-US" sz="900" dirty="0">
                          <a:latin typeface="Meiryo UI" panose="020B0604030504040204" pitchFamily="50" charset="-128"/>
                          <a:ea typeface="Meiryo UI" panose="020B0604030504040204" pitchFamily="50" charset="-128"/>
                        </a:rPr>
                        <a:t>集合時間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集合場所</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実施期間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最小催行人員</a:t>
                      </a:r>
                    </a:p>
                  </a:txBody>
                  <a:tcPr marT="41564" marB="41564">
                    <a:solidFill>
                      <a:schemeClr val="accent5">
                        <a:lumMod val="20000"/>
                        <a:lumOff val="80000"/>
                      </a:schemeClr>
                    </a:solidFill>
                  </a:tcPr>
                </a:tc>
                <a:extLst>
                  <a:ext uri="{0D108BD9-81ED-4DB2-BD59-A6C34878D82A}">
                    <a16:rowId xmlns:a16="http://schemas.microsoft.com/office/drawing/2014/main" val="779302812"/>
                  </a:ext>
                </a:extLst>
              </a:tr>
              <a:tr h="253772">
                <a:tc>
                  <a:txBody>
                    <a:bodyPr/>
                    <a:lstStyle/>
                    <a:p>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13</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00</a:t>
                      </a:r>
                      <a:r>
                        <a:rPr kumimoji="1" lang="ja-JP" altLang="en-US" sz="900" dirty="0">
                          <a:latin typeface="Meiryo UI" panose="020B0604030504040204" pitchFamily="50" charset="-128"/>
                          <a:ea typeface="Meiryo UI" panose="020B0604030504040204" pitchFamily="50" charset="-128"/>
                        </a:rPr>
                        <a:t>頃</a:t>
                      </a:r>
                    </a:p>
                  </a:txBody>
                  <a:tcPr marT="41564" marB="41564"/>
                </a:tc>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山頂ホテル・風のがっこう京都</a:t>
                      </a:r>
                    </a:p>
                  </a:txBody>
                  <a:tcPr marT="41564" marB="41564"/>
                </a:tc>
                <a:tc>
                  <a:txBody>
                    <a:bodyPr/>
                    <a:lstStyle/>
                    <a:p>
                      <a:pPr algn="ct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p>
                  </a:txBody>
                  <a:tcPr marT="41564" marB="41564"/>
                </a:tc>
                <a:tc>
                  <a:txBody>
                    <a:bodyPr/>
                    <a:lstStyle/>
                    <a:p>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名</a:t>
                      </a:r>
                    </a:p>
                  </a:txBody>
                  <a:tcPr marT="41564" marB="41564"/>
                </a:tc>
                <a:extLst>
                  <a:ext uri="{0D108BD9-81ED-4DB2-BD59-A6C34878D82A}">
                    <a16:rowId xmlns:a16="http://schemas.microsoft.com/office/drawing/2014/main" val="2185482021"/>
                  </a:ext>
                </a:extLst>
              </a:tr>
              <a:tr h="401438">
                <a:tc gridSpan="4">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kern="1200" dirty="0">
                          <a:solidFill>
                            <a:schemeClr val="tx1"/>
                          </a:solidFill>
                          <a:effectLst/>
                          <a:latin typeface="Meiryo UI" panose="020B0604030504040204" pitchFamily="50" charset="-128"/>
                          <a:ea typeface="Meiryo UI" panose="020B0604030504040204" pitchFamily="50" charset="-128"/>
                          <a:cs typeface="+mn-cs"/>
                        </a:rPr>
                        <a:t>集合（宿泊）場所住所：</a:t>
                      </a:r>
                      <a:r>
                        <a:rPr kumimoji="1" lang="zh-CN" altLang="en-US" sz="800" b="0" i="0" kern="1200" dirty="0">
                          <a:solidFill>
                            <a:schemeClr val="tx1"/>
                          </a:solidFill>
                          <a:effectLst/>
                          <a:latin typeface="Meiryo UI" panose="020B0604030504040204" pitchFamily="50" charset="-128"/>
                          <a:ea typeface="Meiryo UI" panose="020B0604030504040204" pitchFamily="50" charset="-128"/>
                          <a:cs typeface="+mn-cs"/>
                        </a:rPr>
                        <a:t>京都府京丹後市弥栄町野中２５６２</a:t>
                      </a:r>
                      <a:endParaRPr kumimoji="1" lang="en-US" altLang="zh-CN" sz="800" b="0" i="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800" b="0" i="0" kern="1200" dirty="0">
                          <a:solidFill>
                            <a:schemeClr val="tx1"/>
                          </a:solidFill>
                          <a:effectLst/>
                          <a:latin typeface="Meiryo UI" panose="020B0604030504040204" pitchFamily="50" charset="-128"/>
                          <a:ea typeface="Meiryo UI" panose="020B0604030504040204" pitchFamily="50" charset="-128"/>
                          <a:cs typeface="+mn-cs"/>
                        </a:rPr>
                        <a:t>https://www.kyotango.gr.jp/hotel/821/</a:t>
                      </a:r>
                      <a:r>
                        <a:rPr kumimoji="1" lang="ja-JP" altLang="en-US" sz="800" b="0" i="0" kern="1200" dirty="0">
                          <a:solidFill>
                            <a:schemeClr val="tx1"/>
                          </a:solidFill>
                          <a:effectLst/>
                          <a:latin typeface="Meiryo UI" panose="020B0604030504040204" pitchFamily="50" charset="-128"/>
                          <a:ea typeface="Meiryo UI" panose="020B0604030504040204" pitchFamily="50" charset="-128"/>
                          <a:cs typeface="+mn-cs"/>
                        </a:rPr>
                        <a:t>　</a:t>
                      </a:r>
                      <a:endParaRPr kumimoji="1" lang="ja-JP" altLang="en-US" sz="800" strike="sngStrike" dirty="0">
                        <a:solidFill>
                          <a:srgbClr val="FF0000"/>
                        </a:solidFill>
                        <a:latin typeface="Meiryo UI" panose="020B0604030504040204" pitchFamily="50" charset="-128"/>
                        <a:ea typeface="Meiryo UI" panose="020B0604030504040204" pitchFamily="50" charset="-128"/>
                      </a:endParaRPr>
                    </a:p>
                    <a:p>
                      <a:endParaRPr kumimoji="1" lang="ja-JP" altLang="en-US" sz="800" strike="sngStrike" dirty="0">
                        <a:solidFill>
                          <a:srgbClr val="FF0000"/>
                        </a:solidFill>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95037389"/>
                  </a:ext>
                </a:extLst>
              </a:tr>
            </a:tbl>
          </a:graphicData>
        </a:graphic>
      </p:graphicFrame>
      <p:graphicFrame>
        <p:nvGraphicFramePr>
          <p:cNvPr id="42" name="表 16">
            <a:extLst>
              <a:ext uri="{FF2B5EF4-FFF2-40B4-BE49-F238E27FC236}">
                <a16:creationId xmlns:a16="http://schemas.microsoft.com/office/drawing/2014/main" id="{FF594FE9-3991-26AC-51D7-D56875F58340}"/>
              </a:ext>
            </a:extLst>
          </p:cNvPr>
          <p:cNvGraphicFramePr>
            <a:graphicFrameLocks noGrp="1"/>
          </p:cNvGraphicFramePr>
          <p:nvPr/>
        </p:nvGraphicFramePr>
        <p:xfrm>
          <a:off x="3923928" y="5586812"/>
          <a:ext cx="5038297" cy="670560"/>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425662883"/>
                    </a:ext>
                  </a:extLst>
                </a:gridCol>
                <a:gridCol w="3305325">
                  <a:extLst>
                    <a:ext uri="{9D8B030D-6E8A-4147-A177-3AD203B41FA5}">
                      <a16:colId xmlns:a16="http://schemas.microsoft.com/office/drawing/2014/main" val="753469963"/>
                    </a:ext>
                  </a:extLst>
                </a:gridCol>
                <a:gridCol w="724860">
                  <a:extLst>
                    <a:ext uri="{9D8B030D-6E8A-4147-A177-3AD203B41FA5}">
                      <a16:colId xmlns:a16="http://schemas.microsoft.com/office/drawing/2014/main" val="1763900372"/>
                    </a:ext>
                  </a:extLst>
                </a:gridCol>
              </a:tblGrid>
              <a:tr h="210000">
                <a:tc>
                  <a:txBody>
                    <a:bodyPr/>
                    <a:lstStyle/>
                    <a:p>
                      <a:pPr algn="ctr"/>
                      <a:r>
                        <a:rPr kumimoji="1" lang="ja-JP" altLang="en-US" sz="800" dirty="0">
                          <a:latin typeface="Meiryo UI" panose="020B0604030504040204" pitchFamily="50" charset="-128"/>
                          <a:ea typeface="Meiryo UI" panose="020B0604030504040204" pitchFamily="50" charset="-128"/>
                        </a:rPr>
                        <a:t>料金</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料金に含まれるもの</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〆切</a:t>
                      </a:r>
                    </a:p>
                  </a:txBody>
                  <a:tcPr>
                    <a:solidFill>
                      <a:schemeClr val="accent5">
                        <a:lumMod val="20000"/>
                        <a:lumOff val="80000"/>
                      </a:schemeClr>
                    </a:solidFill>
                  </a:tcPr>
                </a:tc>
                <a:extLst>
                  <a:ext uri="{0D108BD9-81ED-4DB2-BD59-A6C34878D82A}">
                    <a16:rowId xmlns:a16="http://schemas.microsoft.com/office/drawing/2014/main" val="779302812"/>
                  </a:ext>
                </a:extLst>
              </a:tr>
              <a:tr h="218688">
                <a:tc>
                  <a:txBody>
                    <a:bodyPr/>
                    <a:lstStyle/>
                    <a:p>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rPr>
                        <a:t>39,000</a:t>
                      </a:r>
                      <a:r>
                        <a:rPr kumimoji="1" lang="ja-JP" altLang="en-US" sz="800" dirty="0">
                          <a:latin typeface="Meiryo UI" panose="020B0604030504040204" pitchFamily="50" charset="-128"/>
                          <a:ea typeface="Meiryo UI" panose="020B0604030504040204" pitchFamily="50" charset="-128"/>
                        </a:rPr>
                        <a:t>円</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宿泊代（夕食・朝食）・そば打ち・昼食</a:t>
                      </a:r>
                      <a:r>
                        <a:rPr kumimoji="1" lang="en-US" altLang="ja-JP" sz="800" dirty="0">
                          <a:latin typeface="Meiryo UI" panose="020B0604030504040204" pitchFamily="50" charset="-128"/>
                          <a:ea typeface="Meiryo UI" panose="020B0604030504040204" pitchFamily="50" charset="-128"/>
                        </a:rPr>
                        <a:t>1</a:t>
                      </a:r>
                      <a:r>
                        <a:rPr kumimoji="1" lang="ja-JP" altLang="en-US" sz="800" dirty="0">
                          <a:latin typeface="Meiryo UI" panose="020B0604030504040204" pitchFamily="50" charset="-128"/>
                          <a:ea typeface="Meiryo UI" panose="020B0604030504040204" pitchFamily="50" charset="-128"/>
                        </a:rPr>
                        <a:t>回・体験料（ガイド他）・</a:t>
                      </a:r>
                      <a:endParaRPr kumimoji="1" lang="en-US" altLang="ja-JP" sz="800" dirty="0">
                        <a:latin typeface="Meiryo UI" panose="020B0604030504040204" pitchFamily="50" charset="-128"/>
                        <a:ea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保険代</a:t>
                      </a:r>
                    </a:p>
                    <a:p>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graphicFrame>
        <p:nvGraphicFramePr>
          <p:cNvPr id="50" name="表 16">
            <a:extLst>
              <a:ext uri="{FF2B5EF4-FFF2-40B4-BE49-F238E27FC236}">
                <a16:creationId xmlns:a16="http://schemas.microsoft.com/office/drawing/2014/main" id="{27DD092F-E966-323C-6FDC-2EDA9859BC4E}"/>
              </a:ext>
            </a:extLst>
          </p:cNvPr>
          <p:cNvGraphicFramePr>
            <a:graphicFrameLocks noGrp="1"/>
          </p:cNvGraphicFramePr>
          <p:nvPr/>
        </p:nvGraphicFramePr>
        <p:xfrm>
          <a:off x="3923928" y="6118292"/>
          <a:ext cx="5040000" cy="426720"/>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425662883"/>
                    </a:ext>
                  </a:extLst>
                </a:gridCol>
                <a:gridCol w="2951768">
                  <a:extLst>
                    <a:ext uri="{9D8B030D-6E8A-4147-A177-3AD203B41FA5}">
                      <a16:colId xmlns:a16="http://schemas.microsoft.com/office/drawing/2014/main" val="753469963"/>
                    </a:ext>
                  </a:extLst>
                </a:gridCol>
              </a:tblGrid>
              <a:tr h="210000">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188412">
                <a:tc>
                  <a:txBody>
                    <a:bodyPr/>
                    <a:lstStyle/>
                    <a:p>
                      <a:endParaRPr kumimoji="1" lang="ja-JP" altLang="en-US" sz="800" dirty="0">
                        <a:latin typeface="Meiryo UI" panose="020B0604030504040204" pitchFamily="50" charset="-128"/>
                        <a:ea typeface="Meiryo UI" panose="020B0604030504040204" pitchFamily="50" charset="-128"/>
                      </a:endParaRPr>
                    </a:p>
                  </a:txBody>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pic>
        <p:nvPicPr>
          <p:cNvPr id="2" name="図 1">
            <a:extLst>
              <a:ext uri="{FF2B5EF4-FFF2-40B4-BE49-F238E27FC236}">
                <a16:creationId xmlns:a16="http://schemas.microsoft.com/office/drawing/2014/main" id="{17942649-66EF-EEFC-522A-325FE7F57C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16416" y="127884"/>
            <a:ext cx="444390" cy="444390"/>
          </a:xfrm>
          <a:prstGeom prst="rect">
            <a:avLst/>
          </a:prstGeom>
        </p:spPr>
      </p:pic>
      <p:sp>
        <p:nvSpPr>
          <p:cNvPr id="3" name="テキスト ボックス 2">
            <a:extLst>
              <a:ext uri="{FF2B5EF4-FFF2-40B4-BE49-F238E27FC236}">
                <a16:creationId xmlns:a16="http://schemas.microsoft.com/office/drawing/2014/main" id="{63B23B50-7F08-9F08-3B5C-5BE14FD5A4A9}"/>
              </a:ext>
            </a:extLst>
          </p:cNvPr>
          <p:cNvSpPr txBox="1"/>
          <p:nvPr/>
        </p:nvSpPr>
        <p:spPr>
          <a:xfrm>
            <a:off x="177554" y="5223310"/>
            <a:ext cx="1279076" cy="230832"/>
          </a:xfrm>
          <a:prstGeom prst="rect">
            <a:avLst/>
          </a:prstGeom>
          <a:noFill/>
        </p:spPr>
        <p:txBody>
          <a:bodyPr wrap="square">
            <a:spAutoFit/>
          </a:bodyPr>
          <a:lstStyle/>
          <a:p>
            <a:r>
              <a:rPr lang="ja-JP" altLang="en-US" sz="900" dirty="0">
                <a:latin typeface="Meiryo UI" panose="020B0604030504040204" pitchFamily="50" charset="-128"/>
                <a:ea typeface="Meiryo UI" panose="020B0604030504040204" pitchFamily="50" charset="-128"/>
              </a:rPr>
              <a:t>森林ウォーク（鴨池）</a:t>
            </a:r>
            <a:endParaRPr lang="ja-JP" altLang="en-US" sz="900" dirty="0"/>
          </a:p>
        </p:txBody>
      </p:sp>
      <p:sp>
        <p:nvSpPr>
          <p:cNvPr id="12" name="テキスト ボックス 11">
            <a:extLst>
              <a:ext uri="{FF2B5EF4-FFF2-40B4-BE49-F238E27FC236}">
                <a16:creationId xmlns:a16="http://schemas.microsoft.com/office/drawing/2014/main" id="{126960A5-38CA-2E54-7CA3-2A0C18903D70}"/>
              </a:ext>
            </a:extLst>
          </p:cNvPr>
          <p:cNvSpPr txBox="1"/>
          <p:nvPr/>
        </p:nvSpPr>
        <p:spPr>
          <a:xfrm>
            <a:off x="1556297" y="6387300"/>
            <a:ext cx="1422410" cy="230832"/>
          </a:xfrm>
          <a:prstGeom prst="rect">
            <a:avLst/>
          </a:prstGeom>
          <a:noFill/>
        </p:spPr>
        <p:txBody>
          <a:bodyPr wrap="square">
            <a:spAutoFit/>
          </a:bodyPr>
          <a:lstStyle/>
          <a:p>
            <a:r>
              <a:rPr lang="ja-JP" altLang="en-US" sz="900" dirty="0"/>
              <a:t>もぐさづくり体験など</a:t>
            </a:r>
          </a:p>
        </p:txBody>
      </p:sp>
      <p:sp>
        <p:nvSpPr>
          <p:cNvPr id="7" name="テキスト ボックス 6">
            <a:extLst>
              <a:ext uri="{FF2B5EF4-FFF2-40B4-BE49-F238E27FC236}">
                <a16:creationId xmlns:a16="http://schemas.microsoft.com/office/drawing/2014/main" id="{939FF6C4-01CB-619F-8E7E-0B65A93890C7}"/>
              </a:ext>
            </a:extLst>
          </p:cNvPr>
          <p:cNvSpPr txBox="1"/>
          <p:nvPr/>
        </p:nvSpPr>
        <p:spPr>
          <a:xfrm>
            <a:off x="1509513" y="5232499"/>
            <a:ext cx="1469194" cy="230832"/>
          </a:xfrm>
          <a:prstGeom prst="rect">
            <a:avLst/>
          </a:prstGeom>
          <a:noFill/>
        </p:spPr>
        <p:txBody>
          <a:bodyPr wrap="square">
            <a:spAutoFit/>
          </a:bodyPr>
          <a:lstStyle/>
          <a:p>
            <a:r>
              <a:rPr lang="ja-JP" altLang="en-US" sz="900" dirty="0">
                <a:latin typeface="Meiryo UI" panose="020B0604030504040204" pitchFamily="50" charset="-128"/>
                <a:ea typeface="Meiryo UI" panose="020B0604030504040204" pitchFamily="50" charset="-128"/>
              </a:rPr>
              <a:t>野生茶で体の中から癒す</a:t>
            </a:r>
            <a:endParaRPr lang="ja-JP" altLang="en-US" sz="900" dirty="0"/>
          </a:p>
        </p:txBody>
      </p:sp>
      <p:sp>
        <p:nvSpPr>
          <p:cNvPr id="14" name="テキスト ボックス 13">
            <a:extLst>
              <a:ext uri="{FF2B5EF4-FFF2-40B4-BE49-F238E27FC236}">
                <a16:creationId xmlns:a16="http://schemas.microsoft.com/office/drawing/2014/main" id="{1EBA2516-1AF5-63E1-6330-D31BD66F612A}"/>
              </a:ext>
            </a:extLst>
          </p:cNvPr>
          <p:cNvSpPr txBox="1"/>
          <p:nvPr/>
        </p:nvSpPr>
        <p:spPr>
          <a:xfrm>
            <a:off x="2900628" y="5069856"/>
            <a:ext cx="1469194" cy="230832"/>
          </a:xfrm>
          <a:prstGeom prst="rect">
            <a:avLst/>
          </a:prstGeom>
          <a:noFill/>
        </p:spPr>
        <p:txBody>
          <a:bodyPr wrap="square">
            <a:spAutoFit/>
          </a:bodyPr>
          <a:lstStyle/>
          <a:p>
            <a:r>
              <a:rPr lang="ja-JP" altLang="en-US" sz="900" dirty="0"/>
              <a:t>縄文鍋の特別料理</a:t>
            </a:r>
          </a:p>
        </p:txBody>
      </p:sp>
    </p:spTree>
    <p:extLst>
      <p:ext uri="{BB962C8B-B14F-4D97-AF65-F5344CB8AC3E}">
        <p14:creationId xmlns:p14="http://schemas.microsoft.com/office/powerpoint/2010/main" val="4118260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EDE7F649-6F19-1A9A-62C7-C8F4EFCEC4D9}"/>
              </a:ext>
            </a:extLst>
          </p:cNvPr>
          <p:cNvSpPr>
            <a:spLocks noGrp="1"/>
          </p:cNvSpPr>
          <p:nvPr>
            <p:ph type="sldNum" sz="quarter" idx="12"/>
          </p:nvPr>
        </p:nvSpPr>
        <p:spPr>
          <a:xfrm>
            <a:off x="7089556" y="6609045"/>
            <a:ext cx="2057400" cy="365125"/>
          </a:xfrm>
        </p:spPr>
        <p:txBody>
          <a:bodyPr/>
          <a:lstStyle/>
          <a:p>
            <a:fld id="{F86A5EC8-DED8-4501-B4E3-7C7D0EBF1D96}" type="slidenum">
              <a:rPr kumimoji="1" lang="ja-JP" altLang="en-US" sz="1200" smtClean="0"/>
              <a:t>24</a:t>
            </a:fld>
            <a:endParaRPr kumimoji="1" lang="ja-JP" altLang="en-US" sz="1200"/>
          </a:p>
        </p:txBody>
      </p:sp>
      <p:sp>
        <p:nvSpPr>
          <p:cNvPr id="11" name="テキスト ボックス 10">
            <a:extLst>
              <a:ext uri="{FF2B5EF4-FFF2-40B4-BE49-F238E27FC236}">
                <a16:creationId xmlns:a16="http://schemas.microsoft.com/office/drawing/2014/main" id="{DA606EA5-A313-C5DF-8CA3-7850421D80BB}"/>
              </a:ext>
            </a:extLst>
          </p:cNvPr>
          <p:cNvSpPr txBox="1"/>
          <p:nvPr/>
        </p:nvSpPr>
        <p:spPr>
          <a:xfrm>
            <a:off x="4067944" y="1340768"/>
            <a:ext cx="2016224" cy="646331"/>
          </a:xfrm>
          <a:prstGeom prst="rect">
            <a:avLst/>
          </a:prstGeom>
          <a:noFill/>
          <a:ln>
            <a:solidFill>
              <a:schemeClr val="tx1"/>
            </a:solidFill>
            <a:prstDash val="sysDot"/>
          </a:ln>
        </p:spPr>
        <p:txBody>
          <a:bodyPr wrap="square" rtlCol="0">
            <a:spAutoFit/>
          </a:bodyPr>
          <a:lstStyle/>
          <a:p>
            <a:pPr algn="ctr"/>
            <a:r>
              <a:rPr lang="ja-JP" altLang="en-US" sz="9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900" b="1" dirty="0">
              <a:solidFill>
                <a:srgbClr val="0070C0"/>
              </a:solidFill>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雪を見たい方／雪の中で楽しみたい方</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スノーシューイングをしたい方</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冬場の運動不足解消したい方</a:t>
            </a:r>
            <a:endParaRPr lang="en-US" altLang="ja-JP" sz="900" b="1" dirty="0">
              <a:solidFill>
                <a:srgbClr val="0070C0"/>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B1A9C481-E012-C03E-85CB-71D34ACF3007}"/>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graphicFrame>
        <p:nvGraphicFramePr>
          <p:cNvPr id="26" name="表 16">
            <a:extLst>
              <a:ext uri="{FF2B5EF4-FFF2-40B4-BE49-F238E27FC236}">
                <a16:creationId xmlns:a16="http://schemas.microsoft.com/office/drawing/2014/main" id="{22878DB9-3E77-49A7-884A-7224E356D8E6}"/>
              </a:ext>
            </a:extLst>
          </p:cNvPr>
          <p:cNvGraphicFramePr>
            <a:graphicFrameLocks noGrp="1"/>
          </p:cNvGraphicFramePr>
          <p:nvPr/>
        </p:nvGraphicFramePr>
        <p:xfrm>
          <a:off x="3783411" y="5488192"/>
          <a:ext cx="5269465" cy="777240"/>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425662883"/>
                    </a:ext>
                  </a:extLst>
                </a:gridCol>
                <a:gridCol w="3240360">
                  <a:extLst>
                    <a:ext uri="{9D8B030D-6E8A-4147-A177-3AD203B41FA5}">
                      <a16:colId xmlns:a16="http://schemas.microsoft.com/office/drawing/2014/main" val="753469963"/>
                    </a:ext>
                  </a:extLst>
                </a:gridCol>
                <a:gridCol w="1020993">
                  <a:extLst>
                    <a:ext uri="{9D8B030D-6E8A-4147-A177-3AD203B41FA5}">
                      <a16:colId xmlns:a16="http://schemas.microsoft.com/office/drawing/2014/main" val="1763900372"/>
                    </a:ext>
                  </a:extLst>
                </a:gridCol>
              </a:tblGrid>
              <a:tr h="207678">
                <a:tc>
                  <a:txBody>
                    <a:bodyPr/>
                    <a:lstStyle/>
                    <a:p>
                      <a:pPr algn="ctr"/>
                      <a:r>
                        <a:rPr kumimoji="1" lang="ja-JP" altLang="en-US" sz="900" dirty="0">
                          <a:latin typeface="Meiryo UI" panose="020B0604030504040204" pitchFamily="50" charset="-128"/>
                          <a:ea typeface="Meiryo UI" panose="020B0604030504040204" pitchFamily="50" charset="-128"/>
                        </a:rPr>
                        <a:t>料金</a:t>
                      </a:r>
                    </a:p>
                  </a:txBody>
                  <a:tcPr>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料金に含まれるもの</a:t>
                      </a:r>
                    </a:p>
                  </a:txBody>
                  <a:tcPr>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〆切</a:t>
                      </a:r>
                    </a:p>
                  </a:txBody>
                  <a:tcPr>
                    <a:solidFill>
                      <a:schemeClr val="accent5">
                        <a:lumMod val="20000"/>
                        <a:lumOff val="80000"/>
                      </a:schemeClr>
                    </a:solidFill>
                  </a:tcPr>
                </a:tc>
                <a:extLst>
                  <a:ext uri="{0D108BD9-81ED-4DB2-BD59-A6C34878D82A}">
                    <a16:rowId xmlns:a16="http://schemas.microsoft.com/office/drawing/2014/main" val="779302812"/>
                  </a:ext>
                </a:extLst>
              </a:tr>
              <a:tr h="288000">
                <a:tc>
                  <a:txBody>
                    <a:bodyPr/>
                    <a:lstStyle/>
                    <a:p>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28,000</a:t>
                      </a:r>
                      <a:r>
                        <a:rPr kumimoji="1" lang="ja-JP" altLang="en-US" sz="1000" dirty="0">
                          <a:latin typeface="Meiryo UI" panose="020B0604030504040204" pitchFamily="50" charset="-128"/>
                          <a:ea typeface="Meiryo UI" panose="020B0604030504040204" pitchFamily="50" charset="-128"/>
                        </a:rPr>
                        <a:t>円</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宿泊代（夕食・朝食）・昼食代１回・体験料（スノーシュー、ポール、スノーモービル、ヘルメット、ガイド）・保険代</a:t>
                      </a:r>
                    </a:p>
                    <a:p>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sp>
        <p:nvSpPr>
          <p:cNvPr id="35" name="正方形/長方形 34">
            <a:extLst>
              <a:ext uri="{FF2B5EF4-FFF2-40B4-BE49-F238E27FC236}">
                <a16:creationId xmlns:a16="http://schemas.microsoft.com/office/drawing/2014/main" id="{E9C76F10-BFFB-0EDC-CD77-99F34B6E44FD}"/>
              </a:ext>
            </a:extLst>
          </p:cNvPr>
          <p:cNvSpPr/>
          <p:nvPr/>
        </p:nvSpPr>
        <p:spPr>
          <a:xfrm>
            <a:off x="122414" y="1412776"/>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sp>
        <p:nvSpPr>
          <p:cNvPr id="2" name="六角形 1">
            <a:extLst>
              <a:ext uri="{FF2B5EF4-FFF2-40B4-BE49-F238E27FC236}">
                <a16:creationId xmlns:a16="http://schemas.microsoft.com/office/drawing/2014/main" id="{1583943D-3902-5C66-3D4F-FA7A41341D4C}"/>
              </a:ext>
            </a:extLst>
          </p:cNvPr>
          <p:cNvSpPr/>
          <p:nvPr/>
        </p:nvSpPr>
        <p:spPr>
          <a:xfrm>
            <a:off x="107504" y="125021"/>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F159576-2B0A-4DBE-8A92-C1DA1B6B2D20}"/>
              </a:ext>
            </a:extLst>
          </p:cNvPr>
          <p:cNvSpPr txBox="1"/>
          <p:nvPr/>
        </p:nvSpPr>
        <p:spPr>
          <a:xfrm>
            <a:off x="179512" y="153850"/>
            <a:ext cx="288032" cy="369332"/>
          </a:xfrm>
          <a:prstGeom prst="rect">
            <a:avLst/>
          </a:prstGeom>
          <a:noFill/>
        </p:spPr>
        <p:txBody>
          <a:bodyPr wrap="square" rtlCol="0">
            <a:spAutoFit/>
          </a:bodyPr>
          <a:lstStyle/>
          <a:p>
            <a:r>
              <a:rPr lang="en-US" altLang="ja-JP" b="1" dirty="0">
                <a:solidFill>
                  <a:schemeClr val="bg1"/>
                </a:solidFill>
                <a:latin typeface="Meiryo UI" panose="020B0604030504040204" pitchFamily="50" charset="-128"/>
                <a:ea typeface="Meiryo UI" panose="020B0604030504040204" pitchFamily="50" charset="-128"/>
              </a:rPr>
              <a:t>6</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F16813D1-973B-F9B8-9A69-E7C7E177E229}"/>
              </a:ext>
            </a:extLst>
          </p:cNvPr>
          <p:cNvSpPr txBox="1"/>
          <p:nvPr/>
        </p:nvSpPr>
        <p:spPr>
          <a:xfrm>
            <a:off x="683567" y="137072"/>
            <a:ext cx="8460433" cy="430887"/>
          </a:xfrm>
          <a:prstGeom prst="rect">
            <a:avLst/>
          </a:prstGeom>
          <a:noFill/>
        </p:spPr>
        <p:txBody>
          <a:bodyPr wrap="square" rtlCol="0">
            <a:spAutoFit/>
          </a:bodyPr>
          <a:lstStyle/>
          <a:p>
            <a:r>
              <a:rPr lang="ja-JP" altLang="en-US" sz="2200" b="1" i="0" dirty="0">
                <a:solidFill>
                  <a:srgbClr val="222222"/>
                </a:solidFill>
                <a:effectLst/>
                <a:highlight>
                  <a:srgbClr val="FFFFFF"/>
                </a:highlight>
                <a:latin typeface="Meiryo UI" panose="020B0604030504040204" pitchFamily="50" charset="-128"/>
                <a:ea typeface="Meiryo UI" panose="020B0604030504040204" pitchFamily="50" charset="-128"/>
              </a:rPr>
              <a:t>冬限定！　スノーシュー＆モービル・ソリ体験</a:t>
            </a:r>
            <a:r>
              <a:rPr kumimoji="1" lang="ja-JP" altLang="en-US" sz="2200" b="1" dirty="0">
                <a:latin typeface="Meiryo UI" panose="020B0604030504040204" pitchFamily="50" charset="-128"/>
                <a:ea typeface="Meiryo UI" panose="020B0604030504040204" pitchFamily="50" charset="-128"/>
              </a:rPr>
              <a:t>　</a:t>
            </a:r>
            <a:r>
              <a:rPr kumimoji="1" lang="en-US" altLang="ja-JP"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rPr>
              <a:t>月～</a:t>
            </a:r>
            <a:r>
              <a:rPr lang="en-US" altLang="ja-JP" sz="1600" b="1" dirty="0">
                <a:latin typeface="Meiryo UI" panose="020B0604030504040204" pitchFamily="50" charset="-128"/>
                <a:ea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rPr>
              <a:t>月</a:t>
            </a:r>
            <a:r>
              <a:rPr kumimoji="1" lang="ja-JP" altLang="en-US" sz="2200" b="1" dirty="0">
                <a:latin typeface="Meiryo UI" panose="020B0604030504040204" pitchFamily="50" charset="-128"/>
                <a:ea typeface="Meiryo UI" panose="020B0604030504040204" pitchFamily="50" charset="-128"/>
              </a:rPr>
              <a:t>　　</a:t>
            </a:r>
          </a:p>
        </p:txBody>
      </p:sp>
      <p:sp>
        <p:nvSpPr>
          <p:cNvPr id="12" name="テキスト ボックス 11">
            <a:extLst>
              <a:ext uri="{FF2B5EF4-FFF2-40B4-BE49-F238E27FC236}">
                <a16:creationId xmlns:a16="http://schemas.microsoft.com/office/drawing/2014/main" id="{7556C675-D291-0075-C4D4-C950C145EF46}"/>
              </a:ext>
            </a:extLst>
          </p:cNvPr>
          <p:cNvSpPr txBox="1"/>
          <p:nvPr/>
        </p:nvSpPr>
        <p:spPr>
          <a:xfrm>
            <a:off x="107504" y="692696"/>
            <a:ext cx="5979588" cy="707886"/>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スノーシューを装着してのウォーキングは通常の約</a:t>
            </a:r>
            <a:r>
              <a:rPr kumimoji="1" lang="en-US" altLang="ja-JP" sz="1000" dirty="0">
                <a:latin typeface="Meiryo UI" panose="020B0604030504040204" pitchFamily="50" charset="-128"/>
                <a:ea typeface="Meiryo UI" panose="020B0604030504040204" pitchFamily="50" charset="-128"/>
              </a:rPr>
              <a:t>1.5</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倍のエネルギー消費効果があり、心身のリフレッシュや筋トレ、脳トレにも良いとされてます。新雪の林道をスノーシューで約</a:t>
            </a:r>
            <a:r>
              <a:rPr kumimoji="1" lang="en-US" altLang="ja-JP" sz="1000" dirty="0">
                <a:latin typeface="Meiryo UI" panose="020B0604030504040204" pitchFamily="50" charset="-128"/>
                <a:ea typeface="Meiryo UI" panose="020B0604030504040204" pitchFamily="50" charset="-128"/>
              </a:rPr>
              <a:t>3</a:t>
            </a:r>
            <a:r>
              <a:rPr kumimoji="1" lang="ja-JP" altLang="en-US" sz="1000" dirty="0">
                <a:latin typeface="Meiryo UI" panose="020B0604030504040204" pitchFamily="50" charset="-128"/>
                <a:ea typeface="Meiryo UI" panose="020B0604030504040204" pitchFamily="50" charset="-128"/>
              </a:rPr>
              <a:t>㎞、野生の生きものの足跡を観察しながら絶景ポイントをめざします。</a:t>
            </a:r>
            <a:r>
              <a:rPr kumimoji="1"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日目は、スノーモービルに引かれたソリに乗り、新雪の森林公園内をドライブし、雪山の爽快さを満喫</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します。冬の運動不足対策に最適な手軽に楽しめる自然を活用した気候療法です。</a:t>
            </a:r>
          </a:p>
        </p:txBody>
      </p:sp>
      <p:pic>
        <p:nvPicPr>
          <p:cNvPr id="14" name="図 13">
            <a:extLst>
              <a:ext uri="{FF2B5EF4-FFF2-40B4-BE49-F238E27FC236}">
                <a16:creationId xmlns:a16="http://schemas.microsoft.com/office/drawing/2014/main" id="{461FD35C-C717-D20F-58DF-99A8657B796F}"/>
              </a:ext>
            </a:extLst>
          </p:cNvPr>
          <p:cNvPicPr>
            <a:picLocks noChangeAspect="1"/>
          </p:cNvPicPr>
          <p:nvPr/>
        </p:nvPicPr>
        <p:blipFill>
          <a:blip r:embed="rId2"/>
          <a:stretch>
            <a:fillRect/>
          </a:stretch>
        </p:blipFill>
        <p:spPr>
          <a:xfrm>
            <a:off x="6087093" y="823354"/>
            <a:ext cx="2877395" cy="1093478"/>
          </a:xfrm>
          <a:prstGeom prst="rect">
            <a:avLst/>
          </a:prstGeom>
        </p:spPr>
      </p:pic>
      <p:sp>
        <p:nvSpPr>
          <p:cNvPr id="16" name="正方形/長方形 15">
            <a:extLst>
              <a:ext uri="{FF2B5EF4-FFF2-40B4-BE49-F238E27FC236}">
                <a16:creationId xmlns:a16="http://schemas.microsoft.com/office/drawing/2014/main" id="{FD606CEC-98BC-1468-5B5C-9CC37035D681}"/>
              </a:ext>
            </a:extLst>
          </p:cNvPr>
          <p:cNvSpPr/>
          <p:nvPr/>
        </p:nvSpPr>
        <p:spPr>
          <a:xfrm>
            <a:off x="7093846" y="825294"/>
            <a:ext cx="863888" cy="324616"/>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EEDC72D-4F82-6291-4D69-627245055467}"/>
              </a:ext>
            </a:extLst>
          </p:cNvPr>
          <p:cNvSpPr/>
          <p:nvPr/>
        </p:nvSpPr>
        <p:spPr>
          <a:xfrm>
            <a:off x="6180483" y="1185015"/>
            <a:ext cx="864096"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E4FF5D46-2217-6473-55F1-BA65ED97A57F}"/>
              </a:ext>
            </a:extLst>
          </p:cNvPr>
          <p:cNvSpPr/>
          <p:nvPr/>
        </p:nvSpPr>
        <p:spPr>
          <a:xfrm>
            <a:off x="8028384" y="119675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2" name="表 16">
            <a:extLst>
              <a:ext uri="{FF2B5EF4-FFF2-40B4-BE49-F238E27FC236}">
                <a16:creationId xmlns:a16="http://schemas.microsoft.com/office/drawing/2014/main" id="{C2B371C3-CE13-5C55-3393-9D09F9439450}"/>
              </a:ext>
            </a:extLst>
          </p:cNvPr>
          <p:cNvGraphicFramePr>
            <a:graphicFrameLocks noGrp="1"/>
          </p:cNvGraphicFramePr>
          <p:nvPr>
            <p:extLst>
              <p:ext uri="{D42A27DB-BD31-4B8C-83A1-F6EECF244321}">
                <p14:modId xmlns:p14="http://schemas.microsoft.com/office/powerpoint/2010/main" val="765808584"/>
              </p:ext>
            </p:extLst>
          </p:nvPr>
        </p:nvGraphicFramePr>
        <p:xfrm>
          <a:off x="3789852" y="4650708"/>
          <a:ext cx="5256584" cy="871374"/>
        </p:xfrm>
        <a:graphic>
          <a:graphicData uri="http://schemas.openxmlformats.org/drawingml/2006/table">
            <a:tbl>
              <a:tblPr firstRow="1" bandRow="1">
                <a:tableStyleId>{5940675A-B579-460E-94D1-54222C63F5DA}</a:tableStyleId>
              </a:tblPr>
              <a:tblGrid>
                <a:gridCol w="1226399">
                  <a:extLst>
                    <a:ext uri="{9D8B030D-6E8A-4147-A177-3AD203B41FA5}">
                      <a16:colId xmlns:a16="http://schemas.microsoft.com/office/drawing/2014/main" val="425662883"/>
                    </a:ext>
                  </a:extLst>
                </a:gridCol>
                <a:gridCol w="1656184">
                  <a:extLst>
                    <a:ext uri="{9D8B030D-6E8A-4147-A177-3AD203B41FA5}">
                      <a16:colId xmlns:a16="http://schemas.microsoft.com/office/drawing/2014/main" val="753469963"/>
                    </a:ext>
                  </a:extLst>
                </a:gridCol>
                <a:gridCol w="1365889">
                  <a:extLst>
                    <a:ext uri="{9D8B030D-6E8A-4147-A177-3AD203B41FA5}">
                      <a16:colId xmlns:a16="http://schemas.microsoft.com/office/drawing/2014/main" val="1403624134"/>
                    </a:ext>
                  </a:extLst>
                </a:gridCol>
                <a:gridCol w="1008112">
                  <a:extLst>
                    <a:ext uri="{9D8B030D-6E8A-4147-A177-3AD203B41FA5}">
                      <a16:colId xmlns:a16="http://schemas.microsoft.com/office/drawing/2014/main" val="1763900372"/>
                    </a:ext>
                  </a:extLst>
                </a:gridCol>
              </a:tblGrid>
              <a:tr h="215359">
                <a:tc>
                  <a:txBody>
                    <a:bodyPr/>
                    <a:lstStyle/>
                    <a:p>
                      <a:pPr algn="ctr"/>
                      <a:r>
                        <a:rPr kumimoji="1" lang="ja-JP" altLang="en-US" sz="900" dirty="0">
                          <a:latin typeface="Meiryo UI" panose="020B0604030504040204" pitchFamily="50" charset="-128"/>
                          <a:ea typeface="Meiryo UI" panose="020B0604030504040204" pitchFamily="50" charset="-128"/>
                        </a:rPr>
                        <a:t>集合時間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集合場所</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実施期間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最小催行人員</a:t>
                      </a:r>
                    </a:p>
                  </a:txBody>
                  <a:tcPr marT="41564" marB="41564">
                    <a:solidFill>
                      <a:schemeClr val="accent5">
                        <a:lumMod val="20000"/>
                        <a:lumOff val="80000"/>
                      </a:schemeClr>
                    </a:solidFill>
                  </a:tcPr>
                </a:tc>
                <a:extLst>
                  <a:ext uri="{0D108BD9-81ED-4DB2-BD59-A6C34878D82A}">
                    <a16:rowId xmlns:a16="http://schemas.microsoft.com/office/drawing/2014/main" val="779302812"/>
                  </a:ext>
                </a:extLst>
              </a:tr>
              <a:tr h="283768">
                <a:tc>
                  <a:txBody>
                    <a:bodyPr/>
                    <a:lstStyle/>
                    <a:p>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12</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00</a:t>
                      </a:r>
                      <a:endParaRPr kumimoji="1" lang="ja-JP" altLang="en-US" sz="900" dirty="0">
                        <a:latin typeface="Meiryo UI" panose="020B0604030504040204" pitchFamily="50" charset="-128"/>
                        <a:ea typeface="Meiryo UI" panose="020B0604030504040204" pitchFamily="50" charset="-128"/>
                      </a:endParaRPr>
                    </a:p>
                  </a:txBody>
                  <a:tcPr marT="41564" marB="41564"/>
                </a:tc>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山頂ホテル・風のがっこう京都</a:t>
                      </a:r>
                    </a:p>
                  </a:txBody>
                  <a:tcPr marT="41564" marB="41564"/>
                </a:tc>
                <a:tc>
                  <a:txBody>
                    <a:bodyPr/>
                    <a:lstStyle/>
                    <a:p>
                      <a:pPr algn="ctr"/>
                      <a:r>
                        <a:rPr kumimoji="1" lang="en-US" altLang="ja-JP" sz="900" dirty="0">
                          <a:latin typeface="Meiryo UI" panose="020B0604030504040204" pitchFamily="50" charset="-128"/>
                          <a:ea typeface="Meiryo UI" panose="020B0604030504040204" pitchFamily="50" charset="-128"/>
                        </a:rPr>
                        <a:t>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月</a:t>
                      </a:r>
                    </a:p>
                  </a:txBody>
                  <a:tcPr marT="41564" marB="41564"/>
                </a:tc>
                <a:tc>
                  <a:txBody>
                    <a:bodyPr/>
                    <a:lstStyle/>
                    <a:p>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名　　</a:t>
                      </a:r>
                    </a:p>
                  </a:txBody>
                  <a:tcPr marT="41564" marB="41564"/>
                </a:tc>
                <a:extLst>
                  <a:ext uri="{0D108BD9-81ED-4DB2-BD59-A6C34878D82A}">
                    <a16:rowId xmlns:a16="http://schemas.microsoft.com/office/drawing/2014/main" val="2185482021"/>
                  </a:ext>
                </a:extLst>
              </a:tr>
              <a:tr h="367318">
                <a:tc gridSpan="4">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集合（宿泊）場所住所：</a:t>
                      </a:r>
                      <a:r>
                        <a:rPr kumimoji="1" lang="zh-CN" altLang="en-US" sz="900" b="0" i="0" kern="1200" dirty="0">
                          <a:solidFill>
                            <a:schemeClr val="tx1"/>
                          </a:solidFill>
                          <a:effectLst/>
                          <a:latin typeface="Meiryo UI" panose="020B0604030504040204" pitchFamily="50" charset="-128"/>
                          <a:ea typeface="Meiryo UI" panose="020B0604030504040204" pitchFamily="50" charset="-128"/>
                          <a:cs typeface="+mn-cs"/>
                        </a:rPr>
                        <a:t>京都府京丹後市弥栄町野中２５６２</a:t>
                      </a:r>
                      <a:r>
                        <a:rPr kumimoji="1" lang="en-US" altLang="zh-CN" sz="900" b="0" i="0" kern="1200" dirty="0">
                          <a:solidFill>
                            <a:schemeClr val="tx1"/>
                          </a:solidFill>
                          <a:effectLst/>
                          <a:latin typeface="Meiryo UI" panose="020B0604030504040204" pitchFamily="50" charset="-128"/>
                          <a:ea typeface="Meiryo UI" panose="020B0604030504040204" pitchFamily="50" charset="-128"/>
                          <a:cs typeface="+mn-cs"/>
                        </a:rPr>
                        <a:t>https://www.kyotango.gr.jp/hotel/821/</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　</a:t>
                      </a:r>
                      <a:endParaRPr kumimoji="1" lang="ja-JP" altLang="en-US" sz="900" strike="sngStrike" dirty="0">
                        <a:solidFill>
                          <a:srgbClr val="FF0000"/>
                        </a:solidFill>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95037389"/>
                  </a:ext>
                </a:extLst>
              </a:tr>
            </a:tbl>
          </a:graphicData>
        </a:graphic>
      </p:graphicFrame>
      <p:graphicFrame>
        <p:nvGraphicFramePr>
          <p:cNvPr id="4" name="表 16">
            <a:extLst>
              <a:ext uri="{FF2B5EF4-FFF2-40B4-BE49-F238E27FC236}">
                <a16:creationId xmlns:a16="http://schemas.microsoft.com/office/drawing/2014/main" id="{D3A8F406-DFBE-8A7C-F6B1-B9660427AA74}"/>
              </a:ext>
            </a:extLst>
          </p:cNvPr>
          <p:cNvGraphicFramePr>
            <a:graphicFrameLocks noGrp="1"/>
          </p:cNvGraphicFramePr>
          <p:nvPr/>
        </p:nvGraphicFramePr>
        <p:xfrm>
          <a:off x="3789852" y="6165304"/>
          <a:ext cx="5256584" cy="426720"/>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425662883"/>
                    </a:ext>
                  </a:extLst>
                </a:gridCol>
                <a:gridCol w="3168352">
                  <a:extLst>
                    <a:ext uri="{9D8B030D-6E8A-4147-A177-3AD203B41FA5}">
                      <a16:colId xmlns:a16="http://schemas.microsoft.com/office/drawing/2014/main" val="753469963"/>
                    </a:ext>
                  </a:extLst>
                </a:gridCol>
              </a:tblGrid>
              <a:tr h="210000">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188412">
                <a:tc>
                  <a:txBody>
                    <a:bodyPr/>
                    <a:lstStyle/>
                    <a:p>
                      <a:endParaRPr kumimoji="1" lang="ja-JP" altLang="en-US" sz="800" dirty="0">
                        <a:latin typeface="Meiryo UI" panose="020B0604030504040204" pitchFamily="50" charset="-128"/>
                        <a:ea typeface="Meiryo UI" panose="020B0604030504040204" pitchFamily="50" charset="-128"/>
                      </a:endParaRPr>
                    </a:p>
                  </a:txBody>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sp>
        <p:nvSpPr>
          <p:cNvPr id="8" name="テキスト ボックス 7">
            <a:extLst>
              <a:ext uri="{FF2B5EF4-FFF2-40B4-BE49-F238E27FC236}">
                <a16:creationId xmlns:a16="http://schemas.microsoft.com/office/drawing/2014/main" id="{B03018D5-C99C-BC03-455A-3E1D7D4BEA4E}"/>
              </a:ext>
            </a:extLst>
          </p:cNvPr>
          <p:cNvSpPr txBox="1"/>
          <p:nvPr/>
        </p:nvSpPr>
        <p:spPr>
          <a:xfrm>
            <a:off x="1997833" y="1940877"/>
            <a:ext cx="773686"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スイス村</a:t>
            </a:r>
          </a:p>
        </p:txBody>
      </p:sp>
      <p:sp>
        <p:nvSpPr>
          <p:cNvPr id="13" name="テキスト ボックス 12">
            <a:extLst>
              <a:ext uri="{FF2B5EF4-FFF2-40B4-BE49-F238E27FC236}">
                <a16:creationId xmlns:a16="http://schemas.microsoft.com/office/drawing/2014/main" id="{7BA04846-FF97-9DF3-F456-25716F43918B}"/>
              </a:ext>
            </a:extLst>
          </p:cNvPr>
          <p:cNvSpPr txBox="1"/>
          <p:nvPr/>
        </p:nvSpPr>
        <p:spPr>
          <a:xfrm>
            <a:off x="1547664" y="1393031"/>
            <a:ext cx="2423885" cy="261610"/>
          </a:xfrm>
          <a:prstGeom prst="rect">
            <a:avLst/>
          </a:prstGeom>
          <a:noFill/>
        </p:spPr>
        <p:txBody>
          <a:bodyPr wrap="square" rtlCol="0">
            <a:spAutoFit/>
          </a:bodyPr>
          <a:lstStyle/>
          <a:p>
            <a:r>
              <a:rPr kumimoji="1" lang="ja-JP" altLang="en-US" sz="1100" b="1" dirty="0">
                <a:solidFill>
                  <a:srgbClr val="002060"/>
                </a:solidFill>
                <a:latin typeface="Meiryo UI" panose="020B0604030504040204" pitchFamily="50" charset="-128"/>
                <a:ea typeface="Meiryo UI" panose="020B0604030504040204" pitchFamily="50" charset="-128"/>
              </a:rPr>
              <a:t>実施場所：京丹後森林公園スイス村</a:t>
            </a:r>
          </a:p>
        </p:txBody>
      </p:sp>
      <p:graphicFrame>
        <p:nvGraphicFramePr>
          <p:cNvPr id="10" name="表 9">
            <a:extLst>
              <a:ext uri="{FF2B5EF4-FFF2-40B4-BE49-F238E27FC236}">
                <a16:creationId xmlns:a16="http://schemas.microsoft.com/office/drawing/2014/main" id="{EC77307F-7D4C-5A9E-67DD-C6DA06479970}"/>
              </a:ext>
            </a:extLst>
          </p:cNvPr>
          <p:cNvGraphicFramePr>
            <a:graphicFrameLocks noGrp="1"/>
          </p:cNvGraphicFramePr>
          <p:nvPr>
            <p:extLst>
              <p:ext uri="{D42A27DB-BD31-4B8C-83A1-F6EECF244321}">
                <p14:modId xmlns:p14="http://schemas.microsoft.com/office/powerpoint/2010/main" val="1250722471"/>
              </p:ext>
            </p:extLst>
          </p:nvPr>
        </p:nvGraphicFramePr>
        <p:xfrm>
          <a:off x="3779912" y="1974882"/>
          <a:ext cx="5256584" cy="2636520"/>
        </p:xfrm>
        <a:graphic>
          <a:graphicData uri="http://schemas.openxmlformats.org/drawingml/2006/table">
            <a:tbl>
              <a:tblPr firstRow="1" bandRow="1">
                <a:tableStyleId>{5940675A-B579-460E-94D1-54222C63F5DA}</a:tableStyleId>
              </a:tblPr>
              <a:tblGrid>
                <a:gridCol w="518255">
                  <a:extLst>
                    <a:ext uri="{9D8B030D-6E8A-4147-A177-3AD203B41FA5}">
                      <a16:colId xmlns:a16="http://schemas.microsoft.com/office/drawing/2014/main" val="2860408248"/>
                    </a:ext>
                  </a:extLst>
                </a:gridCol>
                <a:gridCol w="4220074">
                  <a:extLst>
                    <a:ext uri="{9D8B030D-6E8A-4147-A177-3AD203B41FA5}">
                      <a16:colId xmlns:a16="http://schemas.microsoft.com/office/drawing/2014/main" val="992163597"/>
                    </a:ext>
                  </a:extLst>
                </a:gridCol>
                <a:gridCol w="518255">
                  <a:extLst>
                    <a:ext uri="{9D8B030D-6E8A-4147-A177-3AD203B41FA5}">
                      <a16:colId xmlns:a16="http://schemas.microsoft.com/office/drawing/2014/main" val="2719007017"/>
                    </a:ext>
                  </a:extLst>
                </a:gridCol>
              </a:tblGrid>
              <a:tr h="212521">
                <a:tc>
                  <a:txBody>
                    <a:bodyPr/>
                    <a:lstStyle/>
                    <a:p>
                      <a:r>
                        <a:rPr kumimoji="1" lang="ja-JP" altLang="en-US" sz="800" dirty="0">
                          <a:latin typeface="Meiryo UI" panose="020B0604030504040204" pitchFamily="50" charset="-128"/>
                          <a:ea typeface="Meiryo UI" panose="020B0604030504040204" pitchFamily="50" charset="-128"/>
                        </a:rPr>
                        <a:t>日程</a:t>
                      </a:r>
                    </a:p>
                  </a:txBody>
                  <a:tcPr anchor="ctr">
                    <a:solidFill>
                      <a:schemeClr val="accent5">
                        <a:lumMod val="20000"/>
                        <a:lumOff val="8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内容</a:t>
                      </a:r>
                    </a:p>
                  </a:txBody>
                  <a:tcPr anchor="ctr">
                    <a:solidFill>
                      <a:schemeClr val="accent5">
                        <a:lumMod val="20000"/>
                        <a:lumOff val="8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時間</a:t>
                      </a:r>
                    </a:p>
                  </a:txBody>
                  <a:tcPr anchor="ctr">
                    <a:solidFill>
                      <a:schemeClr val="accent5">
                        <a:lumMod val="20000"/>
                        <a:lumOff val="80000"/>
                      </a:schemeClr>
                    </a:solidFill>
                  </a:tcPr>
                </a:tc>
                <a:extLst>
                  <a:ext uri="{0D108BD9-81ED-4DB2-BD59-A6C34878D82A}">
                    <a16:rowId xmlns:a16="http://schemas.microsoft.com/office/drawing/2014/main" val="12405553"/>
                  </a:ext>
                </a:extLst>
              </a:tr>
              <a:tr h="212521">
                <a:tc rowSpan="6">
                  <a:txBody>
                    <a:bodyPr/>
                    <a:lstStyle/>
                    <a:p>
                      <a:r>
                        <a:rPr kumimoji="1" lang="ja-JP" altLang="en-US" sz="800" dirty="0">
                          <a:latin typeface="Meiryo UI" panose="020B0604030504040204" pitchFamily="50" charset="-128"/>
                          <a:ea typeface="Meiryo UI" panose="020B0604030504040204" pitchFamily="50" charset="-128"/>
                        </a:rPr>
                        <a:t>１日目</a:t>
                      </a:r>
                    </a:p>
                  </a:txBody>
                  <a:tcPr anchor="ctr"/>
                </a:tc>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京丹後市森林公園スイス村駐車場集合</a:t>
                      </a:r>
                      <a:endPar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山頂・ホテル風のがっこう京都までモービルそりで移動しチェックイン</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20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505279608"/>
                  </a:ext>
                </a:extLst>
              </a:tr>
              <a:tr h="218274">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昼食、オリエンテーリング</a:t>
                      </a:r>
                      <a:endParaRPr kumimoji="1" lang="ja-JP" altLang="en-US" sz="9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r"/>
                      <a:r>
                        <a:rPr kumimoji="1" lang="en-US" altLang="ja-JP" sz="800" dirty="0">
                          <a:latin typeface="Meiryo UI" panose="020B0604030504040204" pitchFamily="50" charset="-128"/>
                          <a:ea typeface="Meiryo UI" panose="020B0604030504040204" pitchFamily="50" charset="-128"/>
                        </a:rPr>
                        <a:t>80</a:t>
                      </a:r>
                      <a:r>
                        <a:rPr kumimoji="1" lang="ja-JP" altLang="en-US" sz="800" dirty="0">
                          <a:latin typeface="Meiryo UI" panose="020B0604030504040204" pitchFamily="50" charset="-128"/>
                          <a:ea typeface="Meiryo UI" panose="020B0604030504040204" pitchFamily="50" charset="-128"/>
                        </a:rPr>
                        <a:t>分</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6875894"/>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スノーシュートレッキング（未除雪の丹後半島縦貫林道を宮津方面へ）</a:t>
                      </a:r>
                      <a:endParaRPr kumimoji="1" lang="ja-JP" altLang="en-US" sz="90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tcPr>
                </a:tc>
                <a:tc>
                  <a:txBody>
                    <a:bodyPr/>
                    <a:lstStyle/>
                    <a:p>
                      <a:pPr algn="r"/>
                      <a:r>
                        <a:rPr kumimoji="1" lang="en-US" altLang="ja-JP" sz="800" dirty="0">
                          <a:latin typeface="Meiryo UI" panose="020B0604030504040204" pitchFamily="50" charset="-128"/>
                          <a:ea typeface="Meiryo UI" panose="020B0604030504040204" pitchFamily="50" charset="-128"/>
                        </a:rPr>
                        <a:t>110</a:t>
                      </a:r>
                      <a:r>
                        <a:rPr kumimoji="1" lang="ja-JP" altLang="en-US" sz="800" dirty="0">
                          <a:latin typeface="Meiryo UI" panose="020B0604030504040204" pitchFamily="50" charset="-128"/>
                          <a:ea typeface="Meiryo UI" panose="020B0604030504040204" pitchFamily="50" charset="-128"/>
                        </a:rPr>
                        <a:t>分</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76575544"/>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リラックスタイム（入浴可能）</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120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204881845"/>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山頂ホテル風のがっこう京都にて夕食</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90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013756834"/>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冬の澄み切った空気の中で星空観察</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60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3507087305"/>
                  </a:ext>
                </a:extLst>
              </a:tr>
              <a:tr h="212521">
                <a:tc rowSpan="4">
                  <a:txBody>
                    <a:bodyPr/>
                    <a:lstStyle/>
                    <a:p>
                      <a:r>
                        <a:rPr kumimoji="1" lang="ja-JP" altLang="en-US" sz="800" dirty="0">
                          <a:latin typeface="Meiryo UI" panose="020B0604030504040204" pitchFamily="50" charset="-128"/>
                          <a:ea typeface="Meiryo UI" panose="020B0604030504040204" pitchFamily="50" charset="-128"/>
                        </a:rPr>
                        <a:t>２日目</a:t>
                      </a:r>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dirty="0">
                          <a:latin typeface="Meiryo UI" panose="020B0604030504040204" pitchFamily="50" charset="-128"/>
                          <a:ea typeface="Meiryo UI" panose="020B0604030504040204" pitchFamily="50" charset="-128"/>
                        </a:rPr>
                        <a:t>朝食</a:t>
                      </a:r>
                      <a:endParaRPr kumimoji="1" lang="en-US" altLang="ja-JP" sz="9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60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758817324"/>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森林公園内をモービルそりでドライブ～</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360</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度パノラマビューの天空デッキ</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800" dirty="0">
                          <a:latin typeface="Meiryo UI" panose="020B0604030504040204" pitchFamily="50" charset="-128"/>
                          <a:ea typeface="Meiryo UI" panose="020B0604030504040204" pitchFamily="50" charset="-128"/>
                        </a:rPr>
                        <a:t>120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2970785367"/>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スノーダイニング（又はカマクラ）で焼餅ランチ</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Meiryo UI" panose="020B0604030504040204" pitchFamily="50" charset="-128"/>
                          <a:ea typeface="Meiryo UI" panose="020B0604030504040204" pitchFamily="50" charset="-128"/>
                        </a:rPr>
                        <a:t>60</a:t>
                      </a:r>
                      <a:r>
                        <a:rPr kumimoji="1" lang="ja-JP" altLang="en-US" sz="800" dirty="0">
                          <a:latin typeface="Meiryo UI" panose="020B0604030504040204" pitchFamily="50" charset="-128"/>
                          <a:ea typeface="Meiryo UI" panose="020B0604030504040204" pitchFamily="50" charset="-128"/>
                        </a:rPr>
                        <a:t>分</a:t>
                      </a:r>
                    </a:p>
                  </a:txBody>
                  <a:tcPr anchor="ctr"/>
                </a:tc>
                <a:extLst>
                  <a:ext uri="{0D108BD9-81ED-4DB2-BD59-A6C34878D82A}">
                    <a16:rowId xmlns:a16="http://schemas.microsoft.com/office/drawing/2014/main" val="1916367907"/>
                  </a:ext>
                </a:extLst>
              </a:tr>
              <a:tr h="212521">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解散</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12</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時頃（モービルソリで駐車場まで送迎）</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072377128"/>
                  </a:ext>
                </a:extLst>
              </a:tr>
            </a:tbl>
          </a:graphicData>
        </a:graphic>
      </p:graphicFrame>
      <p:pic>
        <p:nvPicPr>
          <p:cNvPr id="15" name="図 14">
            <a:extLst>
              <a:ext uri="{FF2B5EF4-FFF2-40B4-BE49-F238E27FC236}">
                <a16:creationId xmlns:a16="http://schemas.microsoft.com/office/drawing/2014/main" id="{8DD2FF5A-E48B-D3FB-100A-B5282648EE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3562" b="21365"/>
          <a:stretch/>
        </p:blipFill>
        <p:spPr>
          <a:xfrm>
            <a:off x="67316" y="1621309"/>
            <a:ext cx="3676592" cy="2210527"/>
          </a:xfrm>
          <a:prstGeom prst="rect">
            <a:avLst/>
          </a:prstGeom>
          <a:ln>
            <a:noFill/>
          </a:ln>
          <a:effectLst>
            <a:softEdge rad="112500"/>
          </a:effectLst>
        </p:spPr>
      </p:pic>
      <p:sp>
        <p:nvSpPr>
          <p:cNvPr id="21" name="テキスト ボックス 20">
            <a:extLst>
              <a:ext uri="{FF2B5EF4-FFF2-40B4-BE49-F238E27FC236}">
                <a16:creationId xmlns:a16="http://schemas.microsoft.com/office/drawing/2014/main" id="{8C5E5CC5-C6A6-1900-0F57-47C48710AF31}"/>
              </a:ext>
            </a:extLst>
          </p:cNvPr>
          <p:cNvSpPr txBox="1"/>
          <p:nvPr/>
        </p:nvSpPr>
        <p:spPr>
          <a:xfrm>
            <a:off x="305042" y="3716420"/>
            <a:ext cx="2736303" cy="230832"/>
          </a:xfrm>
          <a:prstGeom prst="rect">
            <a:avLst/>
          </a:prstGeom>
          <a:noFill/>
        </p:spPr>
        <p:txBody>
          <a:bodyPr wrap="square" rtlCol="0">
            <a:spAutoFit/>
          </a:bodyPr>
          <a:lstStyle/>
          <a:p>
            <a:pPr algn="ctr"/>
            <a:r>
              <a:rPr kumimoji="1" lang="ja-JP" altLang="en-US" sz="900" dirty="0">
                <a:latin typeface="Meiryo UI" panose="020B0604030504040204" pitchFamily="50" charset="-128"/>
                <a:ea typeface="Meiryo UI" panose="020B0604030504040204" pitchFamily="50" charset="-128"/>
              </a:rPr>
              <a:t>お天気が良ければ大パノラマが広がります</a:t>
            </a:r>
          </a:p>
        </p:txBody>
      </p:sp>
      <p:pic>
        <p:nvPicPr>
          <p:cNvPr id="25" name="図 24">
            <a:extLst>
              <a:ext uri="{FF2B5EF4-FFF2-40B4-BE49-F238E27FC236}">
                <a16:creationId xmlns:a16="http://schemas.microsoft.com/office/drawing/2014/main" id="{0F851902-8C5C-63BC-2D01-0CE1531E77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8467" y="3947252"/>
            <a:ext cx="1359197" cy="1019168"/>
          </a:xfrm>
          <a:prstGeom prst="rect">
            <a:avLst/>
          </a:prstGeom>
        </p:spPr>
      </p:pic>
      <p:sp>
        <p:nvSpPr>
          <p:cNvPr id="27" name="テキスト ボックス 26">
            <a:extLst>
              <a:ext uri="{FF2B5EF4-FFF2-40B4-BE49-F238E27FC236}">
                <a16:creationId xmlns:a16="http://schemas.microsoft.com/office/drawing/2014/main" id="{0A27BFE3-9BC6-818A-174E-27786108834A}"/>
              </a:ext>
            </a:extLst>
          </p:cNvPr>
          <p:cNvSpPr txBox="1"/>
          <p:nvPr/>
        </p:nvSpPr>
        <p:spPr>
          <a:xfrm>
            <a:off x="308345" y="4932258"/>
            <a:ext cx="1152000" cy="230832"/>
          </a:xfrm>
          <a:prstGeom prst="rect">
            <a:avLst/>
          </a:prstGeom>
          <a:noFill/>
        </p:spPr>
        <p:txBody>
          <a:bodyPr wrap="square" rtlCol="0">
            <a:spAutoFit/>
          </a:bodyPr>
          <a:lstStyle/>
          <a:p>
            <a:pPr algn="ctr"/>
            <a:r>
              <a:rPr kumimoji="1" lang="ja-JP" altLang="en-US" sz="900" dirty="0">
                <a:latin typeface="Meiryo UI" panose="020B0604030504040204" pitchFamily="50" charset="-128"/>
                <a:ea typeface="Meiryo UI" panose="020B0604030504040204" pitchFamily="50" charset="-128"/>
              </a:rPr>
              <a:t>モービルそりで山頂へ</a:t>
            </a:r>
          </a:p>
        </p:txBody>
      </p:sp>
      <p:pic>
        <p:nvPicPr>
          <p:cNvPr id="40" name="図 39">
            <a:extLst>
              <a:ext uri="{FF2B5EF4-FFF2-40B4-BE49-F238E27FC236}">
                <a16:creationId xmlns:a16="http://schemas.microsoft.com/office/drawing/2014/main" id="{CB010E51-9F0C-D0EC-FD87-F15B9A3444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385491" y="4013708"/>
            <a:ext cx="1181675" cy="886256"/>
          </a:xfrm>
          <a:prstGeom prst="rect">
            <a:avLst/>
          </a:prstGeom>
          <a:ln>
            <a:noFill/>
          </a:ln>
          <a:effectLst>
            <a:softEdge rad="112500"/>
          </a:effectLst>
        </p:spPr>
      </p:pic>
      <p:pic>
        <p:nvPicPr>
          <p:cNvPr id="41" name="図 40">
            <a:extLst>
              <a:ext uri="{FF2B5EF4-FFF2-40B4-BE49-F238E27FC236}">
                <a16:creationId xmlns:a16="http://schemas.microsoft.com/office/drawing/2014/main" id="{C330EBD5-1195-37EC-772A-B0082FFFD8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72620" y="3865998"/>
            <a:ext cx="1431579" cy="1130140"/>
          </a:xfrm>
          <a:prstGeom prst="rect">
            <a:avLst/>
          </a:prstGeom>
          <a:ln>
            <a:noFill/>
          </a:ln>
          <a:effectLst>
            <a:softEdge rad="112500"/>
          </a:effectLst>
        </p:spPr>
      </p:pic>
      <p:sp>
        <p:nvSpPr>
          <p:cNvPr id="42" name="テキスト ボックス 41">
            <a:extLst>
              <a:ext uri="{FF2B5EF4-FFF2-40B4-BE49-F238E27FC236}">
                <a16:creationId xmlns:a16="http://schemas.microsoft.com/office/drawing/2014/main" id="{A1420215-39E9-5C3D-83A3-F117FAD452EA}"/>
              </a:ext>
            </a:extLst>
          </p:cNvPr>
          <p:cNvSpPr txBox="1"/>
          <p:nvPr/>
        </p:nvSpPr>
        <p:spPr>
          <a:xfrm>
            <a:off x="1700069" y="4966420"/>
            <a:ext cx="2001027"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スノーシューを装着して雪上ウォーキング</a:t>
            </a:r>
          </a:p>
        </p:txBody>
      </p:sp>
      <p:pic>
        <p:nvPicPr>
          <p:cNvPr id="43" name="図 42">
            <a:extLst>
              <a:ext uri="{FF2B5EF4-FFF2-40B4-BE49-F238E27FC236}">
                <a16:creationId xmlns:a16="http://schemas.microsoft.com/office/drawing/2014/main" id="{30911765-4661-82A5-82DC-4CB500D45F4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5950" y="5157192"/>
            <a:ext cx="1809092" cy="1356818"/>
          </a:xfrm>
          <a:prstGeom prst="rect">
            <a:avLst/>
          </a:prstGeom>
          <a:ln>
            <a:noFill/>
          </a:ln>
          <a:effectLst>
            <a:softEdge rad="112500"/>
          </a:effectLst>
        </p:spPr>
      </p:pic>
      <p:pic>
        <p:nvPicPr>
          <p:cNvPr id="44" name="図 43">
            <a:extLst>
              <a:ext uri="{FF2B5EF4-FFF2-40B4-BE49-F238E27FC236}">
                <a16:creationId xmlns:a16="http://schemas.microsoft.com/office/drawing/2014/main" id="{4805F19A-1513-917F-4C4C-2AB088CAD49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55654" y="5202559"/>
            <a:ext cx="1695491" cy="1271617"/>
          </a:xfrm>
          <a:prstGeom prst="rect">
            <a:avLst/>
          </a:prstGeom>
          <a:ln>
            <a:noFill/>
          </a:ln>
          <a:effectLst>
            <a:softEdge rad="112500"/>
          </a:effectLst>
        </p:spPr>
      </p:pic>
      <p:sp>
        <p:nvSpPr>
          <p:cNvPr id="45" name="テキスト ボックス 44">
            <a:extLst>
              <a:ext uri="{FF2B5EF4-FFF2-40B4-BE49-F238E27FC236}">
                <a16:creationId xmlns:a16="http://schemas.microsoft.com/office/drawing/2014/main" id="{A8D18367-1458-3D94-E5A4-15B68D129297}"/>
              </a:ext>
            </a:extLst>
          </p:cNvPr>
          <p:cNvSpPr txBox="1"/>
          <p:nvPr/>
        </p:nvSpPr>
        <p:spPr>
          <a:xfrm>
            <a:off x="107504" y="6452083"/>
            <a:ext cx="1912869" cy="209847"/>
          </a:xfrm>
          <a:prstGeom prst="rect">
            <a:avLst/>
          </a:prstGeom>
          <a:noFill/>
        </p:spPr>
        <p:txBody>
          <a:bodyPr wrap="square" rtlCol="0">
            <a:spAutoFit/>
          </a:bodyPr>
          <a:lstStyle/>
          <a:p>
            <a:pPr algn="ctr"/>
            <a:r>
              <a:rPr kumimoji="1" lang="ja-JP" altLang="en-US" sz="900" dirty="0">
                <a:latin typeface="Meiryo UI" panose="020B0604030504040204" pitchFamily="50" charset="-128"/>
                <a:ea typeface="Meiryo UI" panose="020B0604030504040204" pitchFamily="50" charset="-128"/>
              </a:rPr>
              <a:t>雪上での体感トレーニング</a:t>
            </a:r>
          </a:p>
        </p:txBody>
      </p:sp>
      <p:sp>
        <p:nvSpPr>
          <p:cNvPr id="46" name="テキスト ボックス 45">
            <a:extLst>
              <a:ext uri="{FF2B5EF4-FFF2-40B4-BE49-F238E27FC236}">
                <a16:creationId xmlns:a16="http://schemas.microsoft.com/office/drawing/2014/main" id="{147188EF-8924-2BF7-6698-768E47852FD7}"/>
              </a:ext>
            </a:extLst>
          </p:cNvPr>
          <p:cNvSpPr txBox="1"/>
          <p:nvPr/>
        </p:nvSpPr>
        <p:spPr>
          <a:xfrm>
            <a:off x="1997833" y="6436326"/>
            <a:ext cx="1912869" cy="209847"/>
          </a:xfrm>
          <a:prstGeom prst="rect">
            <a:avLst/>
          </a:prstGeom>
          <a:noFill/>
        </p:spPr>
        <p:txBody>
          <a:bodyPr wrap="square" rtlCol="0">
            <a:spAutoFit/>
          </a:bodyPr>
          <a:lstStyle/>
          <a:p>
            <a:pPr algn="ctr"/>
            <a:r>
              <a:rPr lang="ja-JP" altLang="en-US" sz="900" dirty="0">
                <a:latin typeface="Meiryo UI" panose="020B0604030504040204" pitchFamily="50" charset="-128"/>
                <a:ea typeface="Meiryo UI" panose="020B0604030504040204" pitchFamily="50" charset="-128"/>
              </a:rPr>
              <a:t>スキーとは異なり仲間と会話しながら</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34091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D82A0DF-196C-F797-49C1-127CE054966F}"/>
              </a:ext>
            </a:extLst>
          </p:cNvPr>
          <p:cNvPicPr>
            <a:picLocks noChangeAspect="1"/>
          </p:cNvPicPr>
          <p:nvPr/>
        </p:nvPicPr>
        <p:blipFill>
          <a:blip r:embed="rId2"/>
          <a:stretch>
            <a:fillRect/>
          </a:stretch>
        </p:blipFill>
        <p:spPr>
          <a:xfrm>
            <a:off x="6087093" y="823354"/>
            <a:ext cx="2877395" cy="1093478"/>
          </a:xfrm>
          <a:prstGeom prst="rect">
            <a:avLst/>
          </a:prstGeom>
        </p:spPr>
      </p:pic>
      <p:sp>
        <p:nvSpPr>
          <p:cNvPr id="8" name="六角形 7">
            <a:extLst>
              <a:ext uri="{FF2B5EF4-FFF2-40B4-BE49-F238E27FC236}">
                <a16:creationId xmlns:a16="http://schemas.microsoft.com/office/drawing/2014/main" id="{1583943D-3902-5C66-3D4F-FA7A41341D4C}"/>
              </a:ext>
            </a:extLst>
          </p:cNvPr>
          <p:cNvSpPr/>
          <p:nvPr/>
        </p:nvSpPr>
        <p:spPr>
          <a:xfrm>
            <a:off x="107504" y="133410"/>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F159576-2B0A-4DBE-8A92-C1DA1B6B2D20}"/>
              </a:ext>
            </a:extLst>
          </p:cNvPr>
          <p:cNvSpPr txBox="1"/>
          <p:nvPr/>
        </p:nvSpPr>
        <p:spPr>
          <a:xfrm>
            <a:off x="196655" y="153850"/>
            <a:ext cx="288032"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7</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02ACB6E2-F69B-55C2-9ECF-A62D4217608C}"/>
              </a:ext>
            </a:extLst>
          </p:cNvPr>
          <p:cNvSpPr txBox="1"/>
          <p:nvPr/>
        </p:nvSpPr>
        <p:spPr>
          <a:xfrm>
            <a:off x="107504" y="764704"/>
            <a:ext cx="5942371" cy="95410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ヘルスツーリズムに限らず野外でのイベントの場合、雨天の対策は悩ましいところですが、健康経営</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や保健指導としてヘルスツーリズムを実施する場合、雨天でも中止にすることは出来ません。京丹後ではヘルスリゾートとして「雨天時のバックアップ」プログラムもご用意いたします。</a:t>
            </a:r>
          </a:p>
        </p:txBody>
      </p:sp>
      <p:sp>
        <p:nvSpPr>
          <p:cNvPr id="15" name="正方形/長方形 14">
            <a:extLst>
              <a:ext uri="{FF2B5EF4-FFF2-40B4-BE49-F238E27FC236}">
                <a16:creationId xmlns:a16="http://schemas.microsoft.com/office/drawing/2014/main" id="{C7829734-14EF-F421-751F-B7C348AADFA5}"/>
              </a:ext>
            </a:extLst>
          </p:cNvPr>
          <p:cNvSpPr/>
          <p:nvPr/>
        </p:nvSpPr>
        <p:spPr>
          <a:xfrm>
            <a:off x="7092488" y="823354"/>
            <a:ext cx="863888" cy="324616"/>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64230858-7DD5-6182-E3E2-80D4A4E61500}"/>
              </a:ext>
            </a:extLst>
          </p:cNvPr>
          <p:cNvSpPr/>
          <p:nvPr/>
        </p:nvSpPr>
        <p:spPr>
          <a:xfrm>
            <a:off x="6156176" y="1186812"/>
            <a:ext cx="864096"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5636636-6B27-CE5C-8E4F-DFB6E91291B4}"/>
              </a:ext>
            </a:extLst>
          </p:cNvPr>
          <p:cNvSpPr/>
          <p:nvPr/>
        </p:nvSpPr>
        <p:spPr>
          <a:xfrm>
            <a:off x="8028384" y="119675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5083FE26-AD75-3AD6-F804-C6D39DE5F589}"/>
              </a:ext>
            </a:extLst>
          </p:cNvPr>
          <p:cNvSpPr>
            <a:spLocks noGrp="1"/>
          </p:cNvSpPr>
          <p:nvPr>
            <p:ph type="sldNum" sz="quarter" idx="12"/>
          </p:nvPr>
        </p:nvSpPr>
        <p:spPr>
          <a:xfrm>
            <a:off x="7084660" y="6600656"/>
            <a:ext cx="2057400" cy="365125"/>
          </a:xfrm>
        </p:spPr>
        <p:txBody>
          <a:bodyPr/>
          <a:lstStyle/>
          <a:p>
            <a:fld id="{F86A5EC8-DED8-4501-B4E3-7C7D0EBF1D96}" type="slidenum">
              <a:rPr kumimoji="1" lang="ja-JP" altLang="en-US" sz="1200" smtClean="0"/>
              <a:t>25</a:t>
            </a:fld>
            <a:endParaRPr kumimoji="1" lang="ja-JP" altLang="en-US" sz="1200" dirty="0"/>
          </a:p>
        </p:txBody>
      </p:sp>
      <p:sp>
        <p:nvSpPr>
          <p:cNvPr id="2" name="テキスト ボックス 1">
            <a:extLst>
              <a:ext uri="{FF2B5EF4-FFF2-40B4-BE49-F238E27FC236}">
                <a16:creationId xmlns:a16="http://schemas.microsoft.com/office/drawing/2014/main" id="{3D3B45DF-7D96-24C2-B319-60C1E2873964}"/>
              </a:ext>
            </a:extLst>
          </p:cNvPr>
          <p:cNvSpPr txBox="1"/>
          <p:nvPr/>
        </p:nvSpPr>
        <p:spPr>
          <a:xfrm>
            <a:off x="611560" y="120294"/>
            <a:ext cx="8532440"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a:t>
            </a:r>
            <a:r>
              <a:rPr lang="en-US" altLang="ja-JP" sz="2200" b="1" dirty="0">
                <a:latin typeface="Meiryo UI" panose="020B0604030504040204" pitchFamily="50" charset="-128"/>
                <a:ea typeface="Meiryo UI" panose="020B0604030504040204" pitchFamily="50" charset="-128"/>
              </a:rPr>
              <a:t>Kyoto Health Resort </a:t>
            </a:r>
            <a:r>
              <a:rPr lang="ja-JP" altLang="en-US" sz="2200" b="1" dirty="0">
                <a:latin typeface="Meiryo UI" panose="020B0604030504040204" pitchFamily="50" charset="-128"/>
                <a:ea typeface="Meiryo UI" panose="020B0604030504040204" pitchFamily="50" charset="-128"/>
              </a:rPr>
              <a:t>京丹後」　雨天時用室内プログラム</a:t>
            </a:r>
            <a:r>
              <a:rPr kumimoji="1" lang="ja-JP" altLang="en-US" sz="2200" b="1" dirty="0">
                <a:latin typeface="Meiryo UI" panose="020B0604030504040204" pitchFamily="50" charset="-128"/>
                <a:ea typeface="Meiryo UI" panose="020B0604030504040204" pitchFamily="50" charset="-128"/>
              </a:rPr>
              <a:t>　　　</a:t>
            </a:r>
          </a:p>
        </p:txBody>
      </p:sp>
      <p:sp>
        <p:nvSpPr>
          <p:cNvPr id="3" name="テキスト ボックス 2">
            <a:extLst>
              <a:ext uri="{FF2B5EF4-FFF2-40B4-BE49-F238E27FC236}">
                <a16:creationId xmlns:a16="http://schemas.microsoft.com/office/drawing/2014/main" id="{B6BDE0F6-A82E-D4CF-12F6-8AE7F81FAFAE}"/>
              </a:ext>
            </a:extLst>
          </p:cNvPr>
          <p:cNvSpPr txBox="1"/>
          <p:nvPr/>
        </p:nvSpPr>
        <p:spPr>
          <a:xfrm>
            <a:off x="1454358" y="1927865"/>
            <a:ext cx="4629810" cy="276999"/>
          </a:xfrm>
          <a:prstGeom prst="rect">
            <a:avLst/>
          </a:prstGeom>
          <a:noFill/>
        </p:spPr>
        <p:txBody>
          <a:bodyPr wrap="square" rtlCol="0">
            <a:spAutoFit/>
          </a:bodyPr>
          <a:lstStyle/>
          <a:p>
            <a:r>
              <a:rPr kumimoji="1" lang="ja-JP" altLang="en-US" sz="1200" b="1" dirty="0">
                <a:solidFill>
                  <a:srgbClr val="002060"/>
                </a:solidFill>
                <a:latin typeface="Meiryo UI" panose="020B0604030504040204" pitchFamily="50" charset="-128"/>
                <a:ea typeface="Meiryo UI" panose="020B0604030504040204" pitchFamily="50" charset="-128"/>
              </a:rPr>
              <a:t>実施場所：アミティ、丹後地域公民館、久美浜公会堂など</a:t>
            </a:r>
          </a:p>
        </p:txBody>
      </p:sp>
      <p:pic>
        <p:nvPicPr>
          <p:cNvPr id="28" name="図 27">
            <a:extLst>
              <a:ext uri="{FF2B5EF4-FFF2-40B4-BE49-F238E27FC236}">
                <a16:creationId xmlns:a16="http://schemas.microsoft.com/office/drawing/2014/main" id="{2F4E2147-C401-DEE5-8F18-4D48EFFA25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963" r="14099"/>
          <a:stretch/>
        </p:blipFill>
        <p:spPr>
          <a:xfrm>
            <a:off x="1835696" y="2282709"/>
            <a:ext cx="1659977" cy="1805925"/>
          </a:xfrm>
          <a:prstGeom prst="rect">
            <a:avLst/>
          </a:prstGeom>
        </p:spPr>
      </p:pic>
      <p:pic>
        <p:nvPicPr>
          <p:cNvPr id="33" name="図 32">
            <a:extLst>
              <a:ext uri="{FF2B5EF4-FFF2-40B4-BE49-F238E27FC236}">
                <a16:creationId xmlns:a16="http://schemas.microsoft.com/office/drawing/2014/main" id="{BBAA9FC9-4EB2-32DB-E988-2E549ED8799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641" r="20982"/>
          <a:stretch/>
        </p:blipFill>
        <p:spPr>
          <a:xfrm>
            <a:off x="1848455" y="4455874"/>
            <a:ext cx="1694607" cy="1746946"/>
          </a:xfrm>
          <a:prstGeom prst="rect">
            <a:avLst/>
          </a:prstGeom>
        </p:spPr>
      </p:pic>
      <p:pic>
        <p:nvPicPr>
          <p:cNvPr id="37" name="図 36">
            <a:extLst>
              <a:ext uri="{FF2B5EF4-FFF2-40B4-BE49-F238E27FC236}">
                <a16:creationId xmlns:a16="http://schemas.microsoft.com/office/drawing/2014/main" id="{CA8B8456-29EA-E6EB-B4CF-6CD7A311D3B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513" t="18574" r="-3513" b="-6352"/>
          <a:stretch/>
        </p:blipFill>
        <p:spPr>
          <a:xfrm>
            <a:off x="3645796" y="4466847"/>
            <a:ext cx="1574276" cy="1842473"/>
          </a:xfrm>
          <a:prstGeom prst="rect">
            <a:avLst/>
          </a:prstGeom>
        </p:spPr>
      </p:pic>
      <p:pic>
        <p:nvPicPr>
          <p:cNvPr id="39" name="図 38">
            <a:extLst>
              <a:ext uri="{FF2B5EF4-FFF2-40B4-BE49-F238E27FC236}">
                <a16:creationId xmlns:a16="http://schemas.microsoft.com/office/drawing/2014/main" id="{C0C6154A-3699-25C6-7939-DC9520AC4D5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225" t="4367" r="32528" b="-4367"/>
          <a:stretch/>
        </p:blipFill>
        <p:spPr>
          <a:xfrm>
            <a:off x="-29437" y="4466847"/>
            <a:ext cx="1750473" cy="1805925"/>
          </a:xfrm>
          <a:prstGeom prst="rect">
            <a:avLst/>
          </a:prstGeom>
        </p:spPr>
      </p:pic>
      <p:graphicFrame>
        <p:nvGraphicFramePr>
          <p:cNvPr id="10" name="表 13">
            <a:extLst>
              <a:ext uri="{FF2B5EF4-FFF2-40B4-BE49-F238E27FC236}">
                <a16:creationId xmlns:a16="http://schemas.microsoft.com/office/drawing/2014/main" id="{5DD4DB40-6C1E-90B3-5C03-9DBE537002A3}"/>
              </a:ext>
            </a:extLst>
          </p:cNvPr>
          <p:cNvGraphicFramePr>
            <a:graphicFrameLocks noGrp="1"/>
          </p:cNvGraphicFramePr>
          <p:nvPr>
            <p:extLst>
              <p:ext uri="{D42A27DB-BD31-4B8C-83A1-F6EECF244321}">
                <p14:modId xmlns:p14="http://schemas.microsoft.com/office/powerpoint/2010/main" val="1244970469"/>
              </p:ext>
            </p:extLst>
          </p:nvPr>
        </p:nvGraphicFramePr>
        <p:xfrm>
          <a:off x="5236713" y="2168481"/>
          <a:ext cx="3816112" cy="1842726"/>
        </p:xfrm>
        <a:graphic>
          <a:graphicData uri="http://schemas.openxmlformats.org/drawingml/2006/table">
            <a:tbl>
              <a:tblPr firstRow="1" bandRow="1">
                <a:tableStyleId>{69012ECD-51FC-41F1-AA8D-1B2483CD663E}</a:tableStyleId>
              </a:tblPr>
              <a:tblGrid>
                <a:gridCol w="3816112">
                  <a:extLst>
                    <a:ext uri="{9D8B030D-6E8A-4147-A177-3AD203B41FA5}">
                      <a16:colId xmlns:a16="http://schemas.microsoft.com/office/drawing/2014/main" val="1958223552"/>
                    </a:ext>
                  </a:extLst>
                </a:gridCol>
              </a:tblGrid>
              <a:tr h="242526">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室内プログラムの例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40000"/>
                        <a:lumOff val="60000"/>
                      </a:schemeClr>
                    </a:solidFill>
                  </a:tcPr>
                </a:tc>
                <a:extLst>
                  <a:ext uri="{0D108BD9-81ED-4DB2-BD59-A6C34878D82A}">
                    <a16:rowId xmlns:a16="http://schemas.microsoft.com/office/drawing/2014/main" val="320513155"/>
                  </a:ext>
                </a:extLst>
              </a:tr>
              <a:tr h="212211">
                <a:tc>
                  <a:txBody>
                    <a:bodyPr/>
                    <a:lstStyle/>
                    <a:p>
                      <a:r>
                        <a:rPr kumimoji="1" lang="ja-JP" altLang="en-US" sz="900" dirty="0">
                          <a:latin typeface="Meiryo UI" panose="020B0604030504040204" pitchFamily="50" charset="-128"/>
                          <a:ea typeface="Meiryo UI" panose="020B0604030504040204" pitchFamily="50" charset="-128"/>
                        </a:rPr>
                        <a:t>ロープワーク（ロープを使ったストレッチや筋トレ、脳活性プログラム）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07947925"/>
                  </a:ext>
                </a:extLst>
              </a:tr>
              <a:tr h="212211">
                <a:tc>
                  <a:txBody>
                    <a:bodyPr/>
                    <a:lstStyle/>
                    <a:p>
                      <a:r>
                        <a:rPr kumimoji="1" lang="ja-JP" altLang="en-US" sz="900" dirty="0">
                          <a:latin typeface="Meiryo UI" panose="020B0604030504040204" pitchFamily="50" charset="-128"/>
                          <a:ea typeface="Meiryo UI" panose="020B0604030504040204" pitchFamily="50" charset="-128"/>
                        </a:rPr>
                        <a:t>ボールを使用した筋トレ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6561762"/>
                  </a:ext>
                </a:extLst>
              </a:tr>
              <a:tr h="212211">
                <a:tc>
                  <a:txBody>
                    <a:bodyPr/>
                    <a:lstStyle/>
                    <a:p>
                      <a:r>
                        <a:rPr kumimoji="1" lang="ja-JP" altLang="en-US" sz="900" dirty="0">
                          <a:latin typeface="Meiryo UI" panose="020B0604030504040204" pitchFamily="50" charset="-128"/>
                          <a:ea typeface="Meiryo UI" panose="020B0604030504040204" pitchFamily="50" charset="-128"/>
                        </a:rPr>
                        <a:t>経絡テスト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3676916"/>
                  </a:ext>
                </a:extLst>
              </a:tr>
              <a:tr h="212211">
                <a:tc>
                  <a:txBody>
                    <a:bodyPr/>
                    <a:lstStyle/>
                    <a:p>
                      <a:r>
                        <a:rPr kumimoji="1" lang="ja-JP" altLang="en-US" sz="900" dirty="0">
                          <a:latin typeface="Meiryo UI" panose="020B0604030504040204" pitchFamily="50" charset="-128"/>
                          <a:ea typeface="Meiryo UI" panose="020B0604030504040204" pitchFamily="50" charset="-128"/>
                        </a:rPr>
                        <a:t>デュアルタスクトレーニング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38539473"/>
                  </a:ext>
                </a:extLst>
              </a:tr>
              <a:tr h="212211">
                <a:tc>
                  <a:txBody>
                    <a:bodyPr/>
                    <a:lstStyle/>
                    <a:p>
                      <a:r>
                        <a:rPr kumimoji="1" lang="ja-JP" altLang="en-US" sz="900" dirty="0">
                          <a:latin typeface="Meiryo UI" panose="020B0604030504040204" pitchFamily="50" charset="-128"/>
                          <a:ea typeface="Meiryo UI" panose="020B0604030504040204" pitchFamily="50" charset="-128"/>
                        </a:rPr>
                        <a:t>健康チームビルディングプログラム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0782793"/>
                  </a:ext>
                </a:extLst>
              </a:tr>
              <a:tr h="212211">
                <a:tc>
                  <a:txBody>
                    <a:bodyPr/>
                    <a:lstStyle/>
                    <a:p>
                      <a:r>
                        <a:rPr kumimoji="1" lang="ja-JP" altLang="en-US" sz="900" dirty="0">
                          <a:latin typeface="Meiryo UI" panose="020B0604030504040204" pitchFamily="50" charset="-128"/>
                          <a:ea typeface="Meiryo UI" panose="020B0604030504040204" pitchFamily="50" charset="-128"/>
                        </a:rPr>
                        <a:t>マインドフル体験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90555586"/>
                  </a:ext>
                </a:extLst>
              </a:tr>
              <a:tr h="212211">
                <a:tc>
                  <a:txBody>
                    <a:bodyPr/>
                    <a:lstStyle/>
                    <a:p>
                      <a:r>
                        <a:rPr kumimoji="1" lang="ja-JP" altLang="en-US" sz="900" dirty="0">
                          <a:latin typeface="Meiryo UI" panose="020B0604030504040204" pitchFamily="50" charset="-128"/>
                          <a:ea typeface="Meiryo UI" panose="020B0604030504040204" pitchFamily="50" charset="-128"/>
                        </a:rPr>
                        <a:t>ロコモチェック、片足立ちテストなど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036253"/>
                  </a:ext>
                </a:extLst>
              </a:tr>
            </a:tbl>
          </a:graphicData>
        </a:graphic>
      </p:graphicFrame>
      <p:sp>
        <p:nvSpPr>
          <p:cNvPr id="7" name="テキスト ボックス 6">
            <a:extLst>
              <a:ext uri="{FF2B5EF4-FFF2-40B4-BE49-F238E27FC236}">
                <a16:creationId xmlns:a16="http://schemas.microsoft.com/office/drawing/2014/main" id="{C30C303C-DB20-70F3-B118-69050A03302D}"/>
              </a:ext>
            </a:extLst>
          </p:cNvPr>
          <p:cNvSpPr txBox="1"/>
          <p:nvPr/>
        </p:nvSpPr>
        <p:spPr>
          <a:xfrm>
            <a:off x="3895745" y="1484563"/>
            <a:ext cx="2091281" cy="461665"/>
          </a:xfrm>
          <a:prstGeom prst="rect">
            <a:avLst/>
          </a:prstGeom>
          <a:noFill/>
          <a:ln w="9525">
            <a:solidFill>
              <a:schemeClr val="tx1"/>
            </a:solidFill>
            <a:prstDash val="sysDot"/>
          </a:ln>
        </p:spPr>
        <p:txBody>
          <a:bodyPr wrap="square">
            <a:spAutoFit/>
          </a:bodyPr>
          <a:lstStyle/>
          <a:p>
            <a:r>
              <a:rPr lang="ja-JP" altLang="en-US" sz="8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会社の行事等、悪天候でも中止できない時</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指導者の育成研修、保健指導対象者など</a:t>
            </a:r>
            <a:endParaRPr lang="en-US" altLang="ja-JP" sz="8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0333D00F-C3DB-A2C1-7ED2-5045C1C37249}"/>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pic>
        <p:nvPicPr>
          <p:cNvPr id="19" name="図 18">
            <a:extLst>
              <a:ext uri="{FF2B5EF4-FFF2-40B4-BE49-F238E27FC236}">
                <a16:creationId xmlns:a16="http://schemas.microsoft.com/office/drawing/2014/main" id="{5AE9D6C0-B1D8-210A-0582-4C151DF04D8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3225" r="18474"/>
          <a:stretch/>
        </p:blipFill>
        <p:spPr>
          <a:xfrm>
            <a:off x="76407" y="2282710"/>
            <a:ext cx="1644629" cy="1805925"/>
          </a:xfrm>
          <a:prstGeom prst="rect">
            <a:avLst/>
          </a:prstGeom>
        </p:spPr>
      </p:pic>
      <p:sp>
        <p:nvSpPr>
          <p:cNvPr id="20" name="テキスト ボックス 19">
            <a:extLst>
              <a:ext uri="{FF2B5EF4-FFF2-40B4-BE49-F238E27FC236}">
                <a16:creationId xmlns:a16="http://schemas.microsoft.com/office/drawing/2014/main" id="{F30814AF-8A00-FD0C-9CC7-B32AFF0D5763}"/>
              </a:ext>
            </a:extLst>
          </p:cNvPr>
          <p:cNvSpPr txBox="1"/>
          <p:nvPr/>
        </p:nvSpPr>
        <p:spPr>
          <a:xfrm>
            <a:off x="1979712" y="4134272"/>
            <a:ext cx="1271743" cy="230832"/>
          </a:xfrm>
          <a:prstGeom prst="rect">
            <a:avLst/>
          </a:prstGeom>
          <a:noFill/>
        </p:spPr>
        <p:txBody>
          <a:bodyPr wrap="square">
            <a:spAutoFit/>
          </a:bodyPr>
          <a:lstStyle/>
          <a:p>
            <a:r>
              <a:rPr kumimoji="1" lang="ja-JP" altLang="en-US" sz="900" dirty="0">
                <a:latin typeface="Meiryo UI" panose="020B0604030504040204" pitchFamily="50" charset="-128"/>
                <a:ea typeface="Meiryo UI" panose="020B0604030504040204" pitchFamily="50" charset="-128"/>
              </a:rPr>
              <a:t>ボールを使用した筋トレ</a:t>
            </a:r>
          </a:p>
        </p:txBody>
      </p:sp>
      <p:sp>
        <p:nvSpPr>
          <p:cNvPr id="23" name="テキスト ボックス 22">
            <a:extLst>
              <a:ext uri="{FF2B5EF4-FFF2-40B4-BE49-F238E27FC236}">
                <a16:creationId xmlns:a16="http://schemas.microsoft.com/office/drawing/2014/main" id="{190D709A-6B7B-217F-2E3F-D814FF805D9C}"/>
              </a:ext>
            </a:extLst>
          </p:cNvPr>
          <p:cNvSpPr txBox="1"/>
          <p:nvPr/>
        </p:nvSpPr>
        <p:spPr>
          <a:xfrm>
            <a:off x="2198798" y="6309320"/>
            <a:ext cx="1003554" cy="230832"/>
          </a:xfrm>
          <a:prstGeom prst="rect">
            <a:avLst/>
          </a:prstGeom>
          <a:noFill/>
        </p:spPr>
        <p:txBody>
          <a:bodyPr wrap="square">
            <a:spAutoFit/>
          </a:bodyPr>
          <a:lstStyle/>
          <a:p>
            <a:r>
              <a:rPr kumimoji="1" lang="ja-JP" altLang="en-US" sz="900" dirty="0">
                <a:latin typeface="Meiryo UI" panose="020B0604030504040204" pitchFamily="50" charset="-128"/>
                <a:ea typeface="Meiryo UI" panose="020B0604030504040204" pitchFamily="50" charset="-128"/>
              </a:rPr>
              <a:t>マインドフル体験</a:t>
            </a:r>
          </a:p>
        </p:txBody>
      </p:sp>
      <p:sp>
        <p:nvSpPr>
          <p:cNvPr id="24" name="テキスト ボックス 23">
            <a:extLst>
              <a:ext uri="{FF2B5EF4-FFF2-40B4-BE49-F238E27FC236}">
                <a16:creationId xmlns:a16="http://schemas.microsoft.com/office/drawing/2014/main" id="{3712AFC3-E60B-059C-65A4-384AA09F58ED}"/>
              </a:ext>
            </a:extLst>
          </p:cNvPr>
          <p:cNvSpPr txBox="1"/>
          <p:nvPr/>
        </p:nvSpPr>
        <p:spPr>
          <a:xfrm>
            <a:off x="396944" y="6309320"/>
            <a:ext cx="1003554" cy="230832"/>
          </a:xfrm>
          <a:prstGeom prst="rect">
            <a:avLst/>
          </a:prstGeom>
          <a:noFill/>
        </p:spPr>
        <p:txBody>
          <a:bodyPr wrap="square">
            <a:spAutoFit/>
          </a:bodyPr>
          <a:lstStyle/>
          <a:p>
            <a:r>
              <a:rPr lang="ja-JP" altLang="en-US" sz="900" dirty="0">
                <a:latin typeface="Meiryo UI" panose="020B0604030504040204" pitchFamily="50" charset="-128"/>
                <a:ea typeface="Meiryo UI" panose="020B0604030504040204" pitchFamily="50" charset="-128"/>
              </a:rPr>
              <a:t>複数人での筋トレ</a:t>
            </a:r>
            <a:endParaRPr kumimoji="1" lang="ja-JP" altLang="en-US" sz="9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4B852AB7-EADB-D9DA-ABDF-FE16A1257A39}"/>
              </a:ext>
            </a:extLst>
          </p:cNvPr>
          <p:cNvSpPr txBox="1"/>
          <p:nvPr/>
        </p:nvSpPr>
        <p:spPr>
          <a:xfrm>
            <a:off x="3621156" y="6243948"/>
            <a:ext cx="1644629" cy="369332"/>
          </a:xfrm>
          <a:prstGeom prst="rect">
            <a:avLst/>
          </a:prstGeom>
          <a:noFill/>
        </p:spPr>
        <p:txBody>
          <a:bodyPr wrap="square">
            <a:spAutoFit/>
          </a:bodyPr>
          <a:lstStyle/>
          <a:p>
            <a:r>
              <a:rPr kumimoji="1" lang="ja-JP" altLang="en-US" sz="900" dirty="0">
                <a:latin typeface="Meiryo UI" panose="020B0604030504040204" pitchFamily="50" charset="-128"/>
                <a:ea typeface="Meiryo UI" panose="020B0604030504040204" pitchFamily="50" charset="-128"/>
              </a:rPr>
              <a:t>雨天でも様々なグッズを活用し、楽しいプログラムを提供します</a:t>
            </a:r>
          </a:p>
        </p:txBody>
      </p:sp>
      <p:sp>
        <p:nvSpPr>
          <p:cNvPr id="26" name="テキスト ボックス 25">
            <a:extLst>
              <a:ext uri="{FF2B5EF4-FFF2-40B4-BE49-F238E27FC236}">
                <a16:creationId xmlns:a16="http://schemas.microsoft.com/office/drawing/2014/main" id="{F16D283A-8E32-7513-7445-2E81BDD59392}"/>
              </a:ext>
            </a:extLst>
          </p:cNvPr>
          <p:cNvSpPr txBox="1"/>
          <p:nvPr/>
        </p:nvSpPr>
        <p:spPr>
          <a:xfrm>
            <a:off x="15128" y="4153026"/>
            <a:ext cx="1728192" cy="230832"/>
          </a:xfrm>
          <a:prstGeom prst="rect">
            <a:avLst/>
          </a:prstGeom>
          <a:noFill/>
        </p:spPr>
        <p:txBody>
          <a:bodyPr wrap="square">
            <a:spAutoFit/>
          </a:bodyPr>
          <a:lstStyle/>
          <a:p>
            <a:pPr algn="ctr"/>
            <a:r>
              <a:rPr lang="ja-JP" altLang="en-US" sz="900" dirty="0">
                <a:latin typeface="Meiryo UI" panose="020B0604030504040204" pitchFamily="50" charset="-128"/>
                <a:ea typeface="Meiryo UI" panose="020B0604030504040204" pitchFamily="50" charset="-128"/>
              </a:rPr>
              <a:t>デ</a:t>
            </a:r>
            <a:r>
              <a:rPr kumimoji="1" lang="ja-JP" altLang="en-US" sz="900" dirty="0">
                <a:latin typeface="Meiryo UI" panose="020B0604030504040204" pitchFamily="50" charset="-128"/>
                <a:ea typeface="Meiryo UI" panose="020B0604030504040204" pitchFamily="50" charset="-128"/>
              </a:rPr>
              <a:t>ュアルタスクトレーニング</a:t>
            </a:r>
          </a:p>
        </p:txBody>
      </p:sp>
      <p:pic>
        <p:nvPicPr>
          <p:cNvPr id="29" name="図 28">
            <a:extLst>
              <a:ext uri="{FF2B5EF4-FFF2-40B4-BE49-F238E27FC236}">
                <a16:creationId xmlns:a16="http://schemas.microsoft.com/office/drawing/2014/main" id="{B2B1838F-E404-A76D-51A3-E446EBB6947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1486" r="20212"/>
          <a:stretch/>
        </p:blipFill>
        <p:spPr>
          <a:xfrm>
            <a:off x="3563529" y="2275982"/>
            <a:ext cx="1644629" cy="1805925"/>
          </a:xfrm>
          <a:prstGeom prst="rect">
            <a:avLst/>
          </a:prstGeom>
        </p:spPr>
      </p:pic>
      <p:sp>
        <p:nvSpPr>
          <p:cNvPr id="30" name="テキスト ボックス 29">
            <a:extLst>
              <a:ext uri="{FF2B5EF4-FFF2-40B4-BE49-F238E27FC236}">
                <a16:creationId xmlns:a16="http://schemas.microsoft.com/office/drawing/2014/main" id="{6DD86AA9-3F78-6071-EA9B-A144B06F4DD2}"/>
              </a:ext>
            </a:extLst>
          </p:cNvPr>
          <p:cNvSpPr txBox="1"/>
          <p:nvPr/>
        </p:nvSpPr>
        <p:spPr>
          <a:xfrm>
            <a:off x="3851920" y="4077072"/>
            <a:ext cx="1415761" cy="230832"/>
          </a:xfrm>
          <a:prstGeom prst="rect">
            <a:avLst/>
          </a:prstGeom>
          <a:noFill/>
        </p:spPr>
        <p:txBody>
          <a:bodyPr wrap="square">
            <a:spAutoFit/>
          </a:bodyPr>
          <a:lstStyle/>
          <a:p>
            <a:r>
              <a:rPr lang="ja-JP" altLang="en-US" sz="900" dirty="0">
                <a:latin typeface="Meiryo UI" panose="020B0604030504040204" pitchFamily="50" charset="-128"/>
                <a:ea typeface="Meiryo UI" panose="020B0604030504040204" pitchFamily="50" charset="-128"/>
              </a:rPr>
              <a:t>ロープワーク（ストレッチ）</a:t>
            </a:r>
            <a:endParaRPr kumimoji="1" lang="ja-JP" altLang="en-US" sz="9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E01BC9C-9059-3991-E17C-7A318FD5C108}"/>
              </a:ext>
            </a:extLst>
          </p:cNvPr>
          <p:cNvSpPr/>
          <p:nvPr/>
        </p:nvSpPr>
        <p:spPr>
          <a:xfrm>
            <a:off x="122414" y="1916832"/>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graphicFrame>
        <p:nvGraphicFramePr>
          <p:cNvPr id="21" name="表 16">
            <a:extLst>
              <a:ext uri="{FF2B5EF4-FFF2-40B4-BE49-F238E27FC236}">
                <a16:creationId xmlns:a16="http://schemas.microsoft.com/office/drawing/2014/main" id="{79795242-D204-51F7-E8F4-0BE99836D774}"/>
              </a:ext>
            </a:extLst>
          </p:cNvPr>
          <p:cNvGraphicFramePr>
            <a:graphicFrameLocks noGrp="1"/>
          </p:cNvGraphicFramePr>
          <p:nvPr>
            <p:extLst>
              <p:ext uri="{D42A27DB-BD31-4B8C-83A1-F6EECF244321}">
                <p14:modId xmlns:p14="http://schemas.microsoft.com/office/powerpoint/2010/main" val="2559002028"/>
              </p:ext>
            </p:extLst>
          </p:nvPr>
        </p:nvGraphicFramePr>
        <p:xfrm>
          <a:off x="5252730" y="4221088"/>
          <a:ext cx="3815999" cy="728684"/>
        </p:xfrm>
        <a:graphic>
          <a:graphicData uri="http://schemas.openxmlformats.org/drawingml/2006/table">
            <a:tbl>
              <a:tblPr firstRow="1" bandRow="1">
                <a:tableStyleId>{5940675A-B579-460E-94D1-54222C63F5DA}</a:tableStyleId>
              </a:tblPr>
              <a:tblGrid>
                <a:gridCol w="759430">
                  <a:extLst>
                    <a:ext uri="{9D8B030D-6E8A-4147-A177-3AD203B41FA5}">
                      <a16:colId xmlns:a16="http://schemas.microsoft.com/office/drawing/2014/main" val="425662883"/>
                    </a:ext>
                  </a:extLst>
                </a:gridCol>
                <a:gridCol w="941547">
                  <a:extLst>
                    <a:ext uri="{9D8B030D-6E8A-4147-A177-3AD203B41FA5}">
                      <a16:colId xmlns:a16="http://schemas.microsoft.com/office/drawing/2014/main" val="753469963"/>
                    </a:ext>
                  </a:extLst>
                </a:gridCol>
                <a:gridCol w="1000587">
                  <a:extLst>
                    <a:ext uri="{9D8B030D-6E8A-4147-A177-3AD203B41FA5}">
                      <a16:colId xmlns:a16="http://schemas.microsoft.com/office/drawing/2014/main" val="1403624134"/>
                    </a:ext>
                  </a:extLst>
                </a:gridCol>
                <a:gridCol w="1114435">
                  <a:extLst>
                    <a:ext uri="{9D8B030D-6E8A-4147-A177-3AD203B41FA5}">
                      <a16:colId xmlns:a16="http://schemas.microsoft.com/office/drawing/2014/main" val="1763900372"/>
                    </a:ext>
                  </a:extLst>
                </a:gridCol>
              </a:tblGrid>
              <a:tr h="192867">
                <a:tc>
                  <a:txBody>
                    <a:bodyPr/>
                    <a:lstStyle/>
                    <a:p>
                      <a:pPr algn="ctr"/>
                      <a:r>
                        <a:rPr kumimoji="1" lang="ja-JP" altLang="en-US" sz="800" dirty="0">
                          <a:latin typeface="Meiryo UI" panose="020B0604030504040204" pitchFamily="50" charset="-128"/>
                          <a:ea typeface="Meiryo UI" panose="020B0604030504040204" pitchFamily="50" charset="-128"/>
                        </a:rPr>
                        <a:t>集合時間</a:t>
                      </a:r>
                    </a:p>
                  </a:txBody>
                  <a:tcPr marT="41564" marB="41564">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集合場所</a:t>
                      </a:r>
                    </a:p>
                  </a:txBody>
                  <a:tcPr marT="41564" marB="41564">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実施期間</a:t>
                      </a:r>
                    </a:p>
                  </a:txBody>
                  <a:tcPr marT="41564" marB="41564">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定員</a:t>
                      </a:r>
                    </a:p>
                  </a:txBody>
                  <a:tcPr marT="41564" marB="41564">
                    <a:solidFill>
                      <a:schemeClr val="accent5">
                        <a:lumMod val="20000"/>
                        <a:lumOff val="80000"/>
                      </a:schemeClr>
                    </a:solidFill>
                  </a:tcPr>
                </a:tc>
                <a:extLst>
                  <a:ext uri="{0D108BD9-81ED-4DB2-BD59-A6C34878D82A}">
                    <a16:rowId xmlns:a16="http://schemas.microsoft.com/office/drawing/2014/main" val="779302812"/>
                  </a:ext>
                </a:extLst>
              </a:tr>
              <a:tr h="261818">
                <a:tc>
                  <a:txBody>
                    <a:bodyPr/>
                    <a:lstStyle/>
                    <a:p>
                      <a:pPr algn="ctr"/>
                      <a:endParaRPr kumimoji="1" lang="ja-JP" altLang="en-US" sz="800" dirty="0">
                        <a:latin typeface="Meiryo UI" panose="020B0604030504040204" pitchFamily="50" charset="-128"/>
                        <a:ea typeface="Meiryo UI" panose="020B0604030504040204" pitchFamily="50" charset="-128"/>
                      </a:endParaRPr>
                    </a:p>
                  </a:txBody>
                  <a:tcPr marT="41564" marB="41564"/>
                </a:tc>
                <a:tc>
                  <a:txBody>
                    <a:bodyPr/>
                    <a:lstStyle/>
                    <a:p>
                      <a:pPr algn="ctr"/>
                      <a:r>
                        <a:rPr kumimoji="1" lang="ja-JP" altLang="en-US" sz="800" dirty="0">
                          <a:latin typeface="Meiryo UI" panose="020B0604030504040204" pitchFamily="50" charset="-128"/>
                          <a:ea typeface="Meiryo UI" panose="020B0604030504040204" pitchFamily="50" charset="-128"/>
                        </a:rPr>
                        <a:t>各会場</a:t>
                      </a:r>
                    </a:p>
                  </a:txBody>
                  <a:tcPr marT="41564" marB="41564"/>
                </a:tc>
                <a:tc>
                  <a:txBody>
                    <a:bodyPr/>
                    <a:lstStyle/>
                    <a:p>
                      <a:pPr algn="ctr"/>
                      <a:r>
                        <a:rPr kumimoji="1" lang="ja-JP" altLang="en-US" sz="800" dirty="0">
                          <a:latin typeface="Meiryo UI" panose="020B0604030504040204" pitchFamily="50" charset="-128"/>
                          <a:ea typeface="Meiryo UI" panose="020B0604030504040204" pitchFamily="50" charset="-128"/>
                        </a:rPr>
                        <a:t>通年</a:t>
                      </a:r>
                    </a:p>
                  </a:txBody>
                  <a:tcPr marT="41564" marB="41564"/>
                </a:tc>
                <a:tc>
                  <a:txBody>
                    <a:bodyPr/>
                    <a:lstStyle/>
                    <a:p>
                      <a:pPr algn="ctr"/>
                      <a:r>
                        <a:rPr kumimoji="1" lang="en-US" altLang="ja-JP" sz="800" dirty="0">
                          <a:latin typeface="Meiryo UI" panose="020B0604030504040204" pitchFamily="50" charset="-128"/>
                          <a:ea typeface="Meiryo UI" panose="020B0604030504040204" pitchFamily="50" charset="-128"/>
                        </a:rPr>
                        <a:t>40</a:t>
                      </a:r>
                      <a:r>
                        <a:rPr kumimoji="1" lang="ja-JP" altLang="en-US" sz="800" dirty="0">
                          <a:latin typeface="Meiryo UI" panose="020B0604030504040204" pitchFamily="50" charset="-128"/>
                          <a:ea typeface="Meiryo UI" panose="020B0604030504040204" pitchFamily="50" charset="-128"/>
                        </a:rPr>
                        <a:t>名</a:t>
                      </a:r>
                    </a:p>
                  </a:txBody>
                  <a:tcPr marT="41564" marB="41564"/>
                </a:tc>
                <a:extLst>
                  <a:ext uri="{0D108BD9-81ED-4DB2-BD59-A6C34878D82A}">
                    <a16:rowId xmlns:a16="http://schemas.microsoft.com/office/drawing/2014/main" val="2185482021"/>
                  </a:ext>
                </a:extLst>
              </a:tr>
              <a:tr h="261818">
                <a:tc gridSpan="4">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95037389"/>
                  </a:ext>
                </a:extLst>
              </a:tr>
            </a:tbl>
          </a:graphicData>
        </a:graphic>
      </p:graphicFrame>
      <p:graphicFrame>
        <p:nvGraphicFramePr>
          <p:cNvPr id="22" name="表 16">
            <a:extLst>
              <a:ext uri="{FF2B5EF4-FFF2-40B4-BE49-F238E27FC236}">
                <a16:creationId xmlns:a16="http://schemas.microsoft.com/office/drawing/2014/main" id="{15EFBA98-FFAD-D6D0-EB95-7CD2F4861811}"/>
              </a:ext>
            </a:extLst>
          </p:cNvPr>
          <p:cNvGraphicFramePr>
            <a:graphicFrameLocks noGrp="1"/>
          </p:cNvGraphicFramePr>
          <p:nvPr>
            <p:extLst>
              <p:ext uri="{D42A27DB-BD31-4B8C-83A1-F6EECF244321}">
                <p14:modId xmlns:p14="http://schemas.microsoft.com/office/powerpoint/2010/main" val="1620682465"/>
              </p:ext>
            </p:extLst>
          </p:nvPr>
        </p:nvGraphicFramePr>
        <p:xfrm>
          <a:off x="5247287" y="5165184"/>
          <a:ext cx="3816000" cy="640080"/>
        </p:xfrm>
        <a:graphic>
          <a:graphicData uri="http://schemas.openxmlformats.org/drawingml/2006/table">
            <a:tbl>
              <a:tblPr firstRow="1" bandRow="1">
                <a:tableStyleId>{5940675A-B579-460E-94D1-54222C63F5DA}</a:tableStyleId>
              </a:tblPr>
              <a:tblGrid>
                <a:gridCol w="792966">
                  <a:extLst>
                    <a:ext uri="{9D8B030D-6E8A-4147-A177-3AD203B41FA5}">
                      <a16:colId xmlns:a16="http://schemas.microsoft.com/office/drawing/2014/main" val="425662883"/>
                    </a:ext>
                  </a:extLst>
                </a:gridCol>
                <a:gridCol w="2359902">
                  <a:extLst>
                    <a:ext uri="{9D8B030D-6E8A-4147-A177-3AD203B41FA5}">
                      <a16:colId xmlns:a16="http://schemas.microsoft.com/office/drawing/2014/main" val="753469963"/>
                    </a:ext>
                  </a:extLst>
                </a:gridCol>
                <a:gridCol w="663132">
                  <a:extLst>
                    <a:ext uri="{9D8B030D-6E8A-4147-A177-3AD203B41FA5}">
                      <a16:colId xmlns:a16="http://schemas.microsoft.com/office/drawing/2014/main" val="1763900372"/>
                    </a:ext>
                  </a:extLst>
                </a:gridCol>
              </a:tblGrid>
              <a:tr h="207678">
                <a:tc>
                  <a:txBody>
                    <a:bodyPr/>
                    <a:lstStyle/>
                    <a:p>
                      <a:pPr algn="ctr"/>
                      <a:r>
                        <a:rPr kumimoji="1" lang="ja-JP" altLang="en-US" sz="800" dirty="0">
                          <a:latin typeface="Meiryo UI" panose="020B0604030504040204" pitchFamily="50" charset="-128"/>
                          <a:ea typeface="Meiryo UI" panose="020B0604030504040204" pitchFamily="50" charset="-128"/>
                        </a:rPr>
                        <a:t>料金</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料金に含まれるもの</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〆切</a:t>
                      </a:r>
                    </a:p>
                  </a:txBody>
                  <a:tcPr>
                    <a:solidFill>
                      <a:schemeClr val="accent5">
                        <a:lumMod val="20000"/>
                        <a:lumOff val="80000"/>
                      </a:schemeClr>
                    </a:solidFill>
                  </a:tcPr>
                </a:tc>
                <a:extLst>
                  <a:ext uri="{0D108BD9-81ED-4DB2-BD59-A6C34878D82A}">
                    <a16:rowId xmlns:a16="http://schemas.microsoft.com/office/drawing/2014/main" val="779302812"/>
                  </a:ext>
                </a:extLst>
              </a:tr>
              <a:tr h="0">
                <a:tc>
                  <a:txBody>
                    <a:bodyPr/>
                    <a:lstStyle/>
                    <a:p>
                      <a:r>
                        <a:rPr kumimoji="1" lang="ja-JP" altLang="en-US" sz="800" dirty="0">
                          <a:latin typeface="Meiryo UI" panose="020B0604030504040204" pitchFamily="50" charset="-128"/>
                          <a:ea typeface="Meiryo UI" panose="020B0604030504040204" pitchFamily="50" charset="-128"/>
                        </a:rPr>
                        <a:t>お問い合わせ</a:t>
                      </a:r>
                    </a:p>
                  </a:txBody>
                  <a:tcPr/>
                </a:tc>
                <a:tc>
                  <a:txBody>
                    <a:bodyPr/>
                    <a:lstStyle/>
                    <a:p>
                      <a:r>
                        <a:rPr kumimoji="1" lang="ja-JP" altLang="en-US" sz="800" dirty="0">
                          <a:latin typeface="Meiryo UI" panose="020B0604030504040204" pitchFamily="50" charset="-128"/>
                          <a:ea typeface="Meiryo UI" panose="020B0604030504040204" pitchFamily="50" charset="-128"/>
                        </a:rPr>
                        <a:t>会場費、プログラム指導料（インストラクター費用）</a:t>
                      </a:r>
                    </a:p>
                  </a:txBody>
                  <a:tcPr/>
                </a:tc>
                <a:tc>
                  <a:txBody>
                    <a:bodyPr/>
                    <a:lstStyle/>
                    <a:p>
                      <a:pPr algn="ct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r h="0">
                <a:tc gridSpan="3">
                  <a:txBody>
                    <a:bodyPr/>
                    <a:lstStyle/>
                    <a:p>
                      <a:endParaRPr kumimoji="1" lang="ja-JP" altLang="en-US" sz="800" dirty="0">
                        <a:latin typeface="Meiryo UI" panose="020B0604030504040204" pitchFamily="50" charset="-128"/>
                        <a:ea typeface="Meiryo UI" panose="020B0604030504040204" pitchFamily="50" charset="-128"/>
                      </a:endParaRPr>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426011363"/>
                  </a:ext>
                </a:extLst>
              </a:tr>
            </a:tbl>
          </a:graphicData>
        </a:graphic>
      </p:graphicFrame>
      <p:graphicFrame>
        <p:nvGraphicFramePr>
          <p:cNvPr id="27" name="表 16">
            <a:extLst>
              <a:ext uri="{FF2B5EF4-FFF2-40B4-BE49-F238E27FC236}">
                <a16:creationId xmlns:a16="http://schemas.microsoft.com/office/drawing/2014/main" id="{FCB12AED-ECD6-1741-A618-9A8BB90F3106}"/>
              </a:ext>
            </a:extLst>
          </p:cNvPr>
          <p:cNvGraphicFramePr>
            <a:graphicFrameLocks noGrp="1"/>
          </p:cNvGraphicFramePr>
          <p:nvPr>
            <p:extLst>
              <p:ext uri="{D42A27DB-BD31-4B8C-83A1-F6EECF244321}">
                <p14:modId xmlns:p14="http://schemas.microsoft.com/office/powerpoint/2010/main" val="3724884956"/>
              </p:ext>
            </p:extLst>
          </p:nvPr>
        </p:nvGraphicFramePr>
        <p:xfrm>
          <a:off x="5250428" y="6011348"/>
          <a:ext cx="3836304" cy="441988"/>
        </p:xfrm>
        <a:graphic>
          <a:graphicData uri="http://schemas.openxmlformats.org/drawingml/2006/table">
            <a:tbl>
              <a:tblPr firstRow="1" bandRow="1">
                <a:tableStyleId>{5940675A-B579-460E-94D1-54222C63F5DA}</a:tableStyleId>
              </a:tblPr>
              <a:tblGrid>
                <a:gridCol w="858103">
                  <a:extLst>
                    <a:ext uri="{9D8B030D-6E8A-4147-A177-3AD203B41FA5}">
                      <a16:colId xmlns:a16="http://schemas.microsoft.com/office/drawing/2014/main" val="425662883"/>
                    </a:ext>
                  </a:extLst>
                </a:gridCol>
                <a:gridCol w="2978201">
                  <a:extLst>
                    <a:ext uri="{9D8B030D-6E8A-4147-A177-3AD203B41FA5}">
                      <a16:colId xmlns:a16="http://schemas.microsoft.com/office/drawing/2014/main" val="753469963"/>
                    </a:ext>
                  </a:extLst>
                </a:gridCol>
              </a:tblGrid>
              <a:tr h="220994">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220994">
                <a:tc>
                  <a:txBody>
                    <a:bodyPr/>
                    <a:lstStyle/>
                    <a:p>
                      <a:endParaRPr kumimoji="1" lang="ja-JP" altLang="en-US" sz="800" dirty="0">
                        <a:latin typeface="Meiryo UI" panose="020B0604030504040204" pitchFamily="50" charset="-128"/>
                        <a:ea typeface="Meiryo UI" panose="020B0604030504040204" pitchFamily="50" charset="-128"/>
                      </a:endParaRPr>
                    </a:p>
                  </a:txBody>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spTree>
    <p:extLst>
      <p:ext uri="{BB962C8B-B14F-4D97-AF65-F5344CB8AC3E}">
        <p14:creationId xmlns:p14="http://schemas.microsoft.com/office/powerpoint/2010/main" val="4070757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DA606EA5-A313-C5DF-8CA3-7850421D80BB}"/>
              </a:ext>
            </a:extLst>
          </p:cNvPr>
          <p:cNvSpPr txBox="1"/>
          <p:nvPr/>
        </p:nvSpPr>
        <p:spPr>
          <a:xfrm>
            <a:off x="3571270" y="1477145"/>
            <a:ext cx="2426346" cy="560859"/>
          </a:xfrm>
          <a:prstGeom prst="rect">
            <a:avLst/>
          </a:prstGeom>
          <a:noFill/>
          <a:ln>
            <a:solidFill>
              <a:schemeClr val="tx1"/>
            </a:solidFill>
            <a:prstDash val="sysDot"/>
          </a:ln>
        </p:spPr>
        <p:txBody>
          <a:bodyPr wrap="square" rtlCol="0">
            <a:spAutoFit/>
          </a:bodyPr>
          <a:lstStyle/>
          <a:p>
            <a:r>
              <a:rPr lang="ja-JP" altLang="en-US" sz="831" b="1" dirty="0">
                <a:solidFill>
                  <a:srgbClr val="0070C0"/>
                </a:solidFill>
                <a:latin typeface="Meiryo UI" panose="020B0604030504040204" pitchFamily="50" charset="-128"/>
                <a:ea typeface="Meiryo UI" panose="020B0604030504040204" pitchFamily="50" charset="-128"/>
              </a:rPr>
              <a:t>利用想定シーン（対象者のイメージ）</a:t>
            </a:r>
            <a:r>
              <a:rPr lang="ja-JP" altLang="en-US" sz="738" dirty="0">
                <a:latin typeface="Meiryo UI" panose="020B0604030504040204" pitchFamily="50" charset="-128"/>
                <a:ea typeface="Meiryo UI" panose="020B0604030504040204" pitchFamily="50" charset="-128"/>
              </a:rPr>
              <a:t>健康的な食事について学びたい方／野菜について深く学びたい方／家庭菜園など始めたい方／家族の健康に活用したい方／土と触れて自然回帰したい方／自然療法に興味がある方　など</a:t>
            </a:r>
            <a:endParaRPr lang="en-US" altLang="ja-JP" sz="738" b="1" dirty="0">
              <a:solidFill>
                <a:srgbClr val="0070C0"/>
              </a:solidFill>
              <a:latin typeface="Meiryo UI" panose="020B0604030504040204" pitchFamily="50" charset="-128"/>
              <a:ea typeface="Meiryo UI" panose="020B0604030504040204" pitchFamily="50" charset="-128"/>
            </a:endParaRPr>
          </a:p>
        </p:txBody>
      </p:sp>
      <p:graphicFrame>
        <p:nvGraphicFramePr>
          <p:cNvPr id="24" name="表 16">
            <a:extLst>
              <a:ext uri="{FF2B5EF4-FFF2-40B4-BE49-F238E27FC236}">
                <a16:creationId xmlns:a16="http://schemas.microsoft.com/office/drawing/2014/main" id="{72948FFC-B35B-01F1-EDBE-4E93574F9BA7}"/>
              </a:ext>
            </a:extLst>
          </p:cNvPr>
          <p:cNvGraphicFramePr>
            <a:graphicFrameLocks noGrp="1"/>
          </p:cNvGraphicFramePr>
          <p:nvPr/>
        </p:nvGraphicFramePr>
        <p:xfrm>
          <a:off x="3574966" y="3493857"/>
          <a:ext cx="5069988" cy="732770"/>
        </p:xfrm>
        <a:graphic>
          <a:graphicData uri="http://schemas.openxmlformats.org/drawingml/2006/table">
            <a:tbl>
              <a:tblPr firstRow="1" bandRow="1">
                <a:tableStyleId>{5940675A-B579-460E-94D1-54222C63F5DA}</a:tableStyleId>
              </a:tblPr>
              <a:tblGrid>
                <a:gridCol w="731158">
                  <a:extLst>
                    <a:ext uri="{9D8B030D-6E8A-4147-A177-3AD203B41FA5}">
                      <a16:colId xmlns:a16="http://schemas.microsoft.com/office/drawing/2014/main" val="425662883"/>
                    </a:ext>
                  </a:extLst>
                </a:gridCol>
                <a:gridCol w="1528785">
                  <a:extLst>
                    <a:ext uri="{9D8B030D-6E8A-4147-A177-3AD203B41FA5}">
                      <a16:colId xmlns:a16="http://schemas.microsoft.com/office/drawing/2014/main" val="753469963"/>
                    </a:ext>
                  </a:extLst>
                </a:gridCol>
                <a:gridCol w="1329378">
                  <a:extLst>
                    <a:ext uri="{9D8B030D-6E8A-4147-A177-3AD203B41FA5}">
                      <a16:colId xmlns:a16="http://schemas.microsoft.com/office/drawing/2014/main" val="1403624134"/>
                    </a:ext>
                  </a:extLst>
                </a:gridCol>
                <a:gridCol w="1480667">
                  <a:extLst>
                    <a:ext uri="{9D8B030D-6E8A-4147-A177-3AD203B41FA5}">
                      <a16:colId xmlns:a16="http://schemas.microsoft.com/office/drawing/2014/main" val="1763900372"/>
                    </a:ext>
                  </a:extLst>
                </a:gridCol>
              </a:tblGrid>
              <a:tr h="189275">
                <a:tc>
                  <a:txBody>
                    <a:bodyPr/>
                    <a:lstStyle/>
                    <a:p>
                      <a:pPr algn="ctr"/>
                      <a:r>
                        <a:rPr kumimoji="1" lang="ja-JP" altLang="en-US" sz="700" dirty="0">
                          <a:latin typeface="Meiryo UI" panose="020B0604030504040204" pitchFamily="50" charset="-128"/>
                          <a:ea typeface="Meiryo UI" panose="020B0604030504040204" pitchFamily="50" charset="-128"/>
                        </a:rPr>
                        <a:t>集合時間</a:t>
                      </a:r>
                    </a:p>
                  </a:txBody>
                  <a:tcPr marL="84406" marR="84406" marT="38367" marB="38367">
                    <a:solidFill>
                      <a:schemeClr val="accent5">
                        <a:lumMod val="20000"/>
                        <a:lumOff val="80000"/>
                      </a:schemeClr>
                    </a:solidFill>
                  </a:tcPr>
                </a:tc>
                <a:tc>
                  <a:txBody>
                    <a:bodyPr/>
                    <a:lstStyle/>
                    <a:p>
                      <a:pPr algn="ctr"/>
                      <a:r>
                        <a:rPr kumimoji="1" lang="ja-JP" altLang="en-US" sz="700" dirty="0">
                          <a:latin typeface="Meiryo UI" panose="020B0604030504040204" pitchFamily="50" charset="-128"/>
                          <a:ea typeface="Meiryo UI" panose="020B0604030504040204" pitchFamily="50" charset="-128"/>
                        </a:rPr>
                        <a:t>集合場所</a:t>
                      </a:r>
                    </a:p>
                  </a:txBody>
                  <a:tcPr marL="84406" marR="84406" marT="38367" marB="38367">
                    <a:solidFill>
                      <a:schemeClr val="accent5">
                        <a:lumMod val="20000"/>
                        <a:lumOff val="80000"/>
                      </a:schemeClr>
                    </a:solidFill>
                  </a:tcPr>
                </a:tc>
                <a:tc>
                  <a:txBody>
                    <a:bodyPr/>
                    <a:lstStyle/>
                    <a:p>
                      <a:pPr algn="ctr"/>
                      <a:r>
                        <a:rPr kumimoji="1" lang="ja-JP" altLang="en-US" sz="700" dirty="0">
                          <a:latin typeface="Meiryo UI" panose="020B0604030504040204" pitchFamily="50" charset="-128"/>
                          <a:ea typeface="Meiryo UI" panose="020B0604030504040204" pitchFamily="50" charset="-128"/>
                        </a:rPr>
                        <a:t>実施期間</a:t>
                      </a:r>
                    </a:p>
                  </a:txBody>
                  <a:tcPr marL="84406" marR="84406" marT="38367" marB="38367">
                    <a:solidFill>
                      <a:schemeClr val="accent5">
                        <a:lumMod val="20000"/>
                        <a:lumOff val="80000"/>
                      </a:schemeClr>
                    </a:solidFill>
                  </a:tcPr>
                </a:tc>
                <a:tc>
                  <a:txBody>
                    <a:bodyPr/>
                    <a:lstStyle/>
                    <a:p>
                      <a:pPr algn="ctr"/>
                      <a:r>
                        <a:rPr kumimoji="1" lang="ja-JP" altLang="en-US" sz="700" dirty="0">
                          <a:latin typeface="Meiryo UI" panose="020B0604030504040204" pitchFamily="50" charset="-128"/>
                          <a:ea typeface="Meiryo UI" panose="020B0604030504040204" pitchFamily="50" charset="-128"/>
                        </a:rPr>
                        <a:t>定　員</a:t>
                      </a:r>
                    </a:p>
                  </a:txBody>
                  <a:tcPr marL="84406" marR="84406" marT="38367" marB="38367">
                    <a:solidFill>
                      <a:schemeClr val="accent5">
                        <a:lumMod val="20000"/>
                        <a:lumOff val="80000"/>
                      </a:schemeClr>
                    </a:solidFill>
                  </a:tcPr>
                </a:tc>
                <a:extLst>
                  <a:ext uri="{0D108BD9-81ED-4DB2-BD59-A6C34878D82A}">
                    <a16:rowId xmlns:a16="http://schemas.microsoft.com/office/drawing/2014/main" val="779302812"/>
                  </a:ext>
                </a:extLst>
              </a:tr>
              <a:tr h="301817">
                <a:tc>
                  <a:txBody>
                    <a:bodyPr/>
                    <a:lstStyle/>
                    <a:p>
                      <a:pPr algn="ctr"/>
                      <a:r>
                        <a:rPr kumimoji="1" lang="en-US" altLang="ja-JP" sz="700" dirty="0">
                          <a:latin typeface="Meiryo UI" panose="020B0604030504040204" pitchFamily="50" charset="-128"/>
                          <a:ea typeface="Meiryo UI" panose="020B0604030504040204" pitchFamily="50" charset="-128"/>
                        </a:rPr>
                        <a:t>10:30</a:t>
                      </a:r>
                      <a:endParaRPr kumimoji="1" lang="ja-JP" altLang="en-US" sz="700" dirty="0">
                        <a:latin typeface="Meiryo UI" panose="020B0604030504040204" pitchFamily="50" charset="-128"/>
                        <a:ea typeface="Meiryo UI" panose="020B0604030504040204" pitchFamily="50" charset="-128"/>
                      </a:endParaRPr>
                    </a:p>
                  </a:txBody>
                  <a:tcPr marL="84406" marR="84406" marT="38367" marB="38367"/>
                </a:tc>
                <a:tc>
                  <a:txBody>
                    <a:bodyPr/>
                    <a:lstStyle/>
                    <a:p>
                      <a:pPr algn="ctr"/>
                      <a:r>
                        <a:rPr kumimoji="1" lang="en-US" altLang="ja-JP" sz="700" dirty="0">
                          <a:latin typeface="Meiryo UI" panose="020B0604030504040204" pitchFamily="50" charset="-128"/>
                          <a:ea typeface="Meiryo UI" panose="020B0604030504040204" pitchFamily="50" charset="-128"/>
                        </a:rPr>
                        <a:t>Organic</a:t>
                      </a:r>
                      <a:r>
                        <a:rPr kumimoji="1" lang="ja-JP" altLang="en-US" sz="700" dirty="0">
                          <a:latin typeface="Meiryo UI" panose="020B0604030504040204" pitchFamily="50" charset="-128"/>
                          <a:ea typeface="Meiryo UI" panose="020B0604030504040204" pitchFamily="50" charset="-128"/>
                        </a:rPr>
                        <a:t>　</a:t>
                      </a:r>
                      <a:r>
                        <a:rPr kumimoji="1" lang="en-US" altLang="ja-JP" sz="700" dirty="0">
                          <a:latin typeface="Meiryo UI" panose="020B0604030504040204" pitchFamily="50" charset="-128"/>
                          <a:ea typeface="Meiryo UI" panose="020B0604030504040204" pitchFamily="50" charset="-128"/>
                        </a:rPr>
                        <a:t>Cafe</a:t>
                      </a:r>
                      <a:r>
                        <a:rPr kumimoji="1" lang="ja-JP" altLang="en-US" sz="700" dirty="0">
                          <a:latin typeface="Meiryo UI" panose="020B0604030504040204" pitchFamily="50" charset="-128"/>
                          <a:ea typeface="Meiryo UI" panose="020B0604030504040204" pitchFamily="50" charset="-128"/>
                        </a:rPr>
                        <a:t>　てんとうむしばたけ</a:t>
                      </a:r>
                    </a:p>
                  </a:txBody>
                  <a:tcPr marL="84406" marR="84406" marT="38367" marB="38367"/>
                </a:tc>
                <a:tc>
                  <a:txBody>
                    <a:bodyPr/>
                    <a:lstStyle/>
                    <a:p>
                      <a:pPr algn="ctr"/>
                      <a:r>
                        <a:rPr kumimoji="1" lang="en-US" altLang="ja-JP" sz="700" dirty="0">
                          <a:latin typeface="Meiryo UI" panose="020B0604030504040204" pitchFamily="50" charset="-128"/>
                          <a:ea typeface="Meiryo UI" panose="020B0604030504040204" pitchFamily="50" charset="-128"/>
                        </a:rPr>
                        <a:t>4~7</a:t>
                      </a:r>
                      <a:r>
                        <a:rPr kumimoji="1" lang="ja-JP" altLang="en-US" sz="700" dirty="0">
                          <a:latin typeface="Meiryo UI" panose="020B0604030504040204" pitchFamily="50" charset="-128"/>
                          <a:ea typeface="Meiryo UI" panose="020B0604030504040204" pitchFamily="50" charset="-128"/>
                        </a:rPr>
                        <a:t>月・</a:t>
                      </a:r>
                      <a:r>
                        <a:rPr kumimoji="1" lang="en-US" altLang="ja-JP" sz="700" dirty="0">
                          <a:latin typeface="Meiryo UI" panose="020B0604030504040204" pitchFamily="50" charset="-128"/>
                          <a:ea typeface="Meiryo UI" panose="020B0604030504040204" pitchFamily="50" charset="-128"/>
                        </a:rPr>
                        <a:t>9</a:t>
                      </a:r>
                      <a:r>
                        <a:rPr kumimoji="1" lang="ja-JP" altLang="en-US" sz="700" dirty="0">
                          <a:latin typeface="Meiryo UI" panose="020B0604030504040204" pitchFamily="50" charset="-128"/>
                          <a:ea typeface="Meiryo UI" panose="020B0604030504040204" pitchFamily="50" charset="-128"/>
                        </a:rPr>
                        <a:t>月</a:t>
                      </a:r>
                      <a:r>
                        <a:rPr kumimoji="1" lang="en-US" altLang="ja-JP" sz="700" dirty="0">
                          <a:latin typeface="Meiryo UI" panose="020B0604030504040204" pitchFamily="50" charset="-128"/>
                          <a:ea typeface="Meiryo UI" panose="020B0604030504040204" pitchFamily="50" charset="-128"/>
                        </a:rPr>
                        <a:t>~11</a:t>
                      </a:r>
                      <a:r>
                        <a:rPr kumimoji="1" lang="ja-JP" altLang="en-US" sz="700" dirty="0">
                          <a:latin typeface="Meiryo UI" panose="020B0604030504040204" pitchFamily="50" charset="-128"/>
                          <a:ea typeface="Meiryo UI" panose="020B0604030504040204" pitchFamily="50" charset="-128"/>
                        </a:rPr>
                        <a:t>月</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日・月・火・水</a:t>
                      </a:r>
                    </a:p>
                  </a:txBody>
                  <a:tcPr marL="84406" marR="84406" marT="38367" marB="38367"/>
                </a:tc>
                <a:tc>
                  <a:txBody>
                    <a:bodyPr/>
                    <a:lstStyle/>
                    <a:p>
                      <a:r>
                        <a:rPr kumimoji="1" lang="ja-JP" altLang="en-US" sz="700" dirty="0">
                          <a:latin typeface="Meiryo UI" panose="020B0604030504040204" pitchFamily="50" charset="-128"/>
                          <a:ea typeface="Meiryo UI" panose="020B0604030504040204" pitchFamily="50" charset="-128"/>
                        </a:rPr>
                        <a:t>定員</a:t>
                      </a:r>
                      <a:r>
                        <a:rPr kumimoji="1" lang="en-US" altLang="ja-JP" sz="700" dirty="0">
                          <a:latin typeface="Meiryo UI" panose="020B0604030504040204" pitchFamily="50" charset="-128"/>
                          <a:ea typeface="Meiryo UI" panose="020B0604030504040204" pitchFamily="50" charset="-128"/>
                        </a:rPr>
                        <a:t>20</a:t>
                      </a:r>
                      <a:r>
                        <a:rPr kumimoji="1" lang="ja-JP" altLang="en-US" sz="700" dirty="0">
                          <a:latin typeface="Meiryo UI" panose="020B0604030504040204" pitchFamily="50" charset="-128"/>
                          <a:ea typeface="Meiryo UI" panose="020B0604030504040204" pitchFamily="50" charset="-128"/>
                        </a:rPr>
                        <a:t>名</a:t>
                      </a:r>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最少催行人員</a:t>
                      </a:r>
                      <a:r>
                        <a:rPr kumimoji="1" lang="en-US" altLang="ja-JP" sz="700" dirty="0">
                          <a:latin typeface="Meiryo UI" panose="020B0604030504040204" pitchFamily="50" charset="-128"/>
                          <a:ea typeface="Meiryo UI" panose="020B0604030504040204" pitchFamily="50" charset="-128"/>
                        </a:rPr>
                        <a:t>2</a:t>
                      </a:r>
                      <a:r>
                        <a:rPr kumimoji="1" lang="ja-JP" altLang="en-US" sz="700" dirty="0">
                          <a:latin typeface="Meiryo UI" panose="020B0604030504040204" pitchFamily="50" charset="-128"/>
                          <a:ea typeface="Meiryo UI" panose="020B0604030504040204" pitchFamily="50" charset="-128"/>
                        </a:rPr>
                        <a:t>名</a:t>
                      </a:r>
                    </a:p>
                  </a:txBody>
                  <a:tcPr marL="84406" marR="84406" marT="38367" marB="38367"/>
                </a:tc>
                <a:extLst>
                  <a:ext uri="{0D108BD9-81ED-4DB2-BD59-A6C34878D82A}">
                    <a16:rowId xmlns:a16="http://schemas.microsoft.com/office/drawing/2014/main" val="2185482021"/>
                  </a:ext>
                </a:extLst>
              </a:tr>
              <a:tr h="241678">
                <a:tc gridSpan="4">
                  <a:txBody>
                    <a:bodyPr/>
                    <a:lstStyle/>
                    <a:p>
                      <a:r>
                        <a:rPr kumimoji="1" lang="ja-JP" altLang="en-US" sz="800" dirty="0">
                          <a:latin typeface="Meiryo UI" panose="020B0604030504040204" pitchFamily="50" charset="-128"/>
                          <a:ea typeface="Meiryo UI" panose="020B0604030504040204" pitchFamily="50" charset="-128"/>
                        </a:rPr>
                        <a:t>集合場所住所：</a:t>
                      </a:r>
                      <a:r>
                        <a:rPr kumimoji="1" lang="zh-CN" altLang="en-US" sz="800" b="0" i="0" kern="1200" dirty="0">
                          <a:solidFill>
                            <a:schemeClr val="tx1"/>
                          </a:solidFill>
                          <a:effectLst/>
                          <a:latin typeface="Meiryo UI" panose="020B0604030504040204" pitchFamily="50" charset="-128"/>
                          <a:ea typeface="Meiryo UI" panose="020B0604030504040204" pitchFamily="50" charset="-128"/>
                          <a:cs typeface="+mn-cs"/>
                        </a:rPr>
                        <a:t>京都府京丹後市弥栄町黒部</a:t>
                      </a:r>
                      <a:r>
                        <a:rPr kumimoji="1" lang="en-US" altLang="zh-CN" sz="800" b="0" i="0" kern="1200" dirty="0">
                          <a:solidFill>
                            <a:schemeClr val="tx1"/>
                          </a:solidFill>
                          <a:effectLst/>
                          <a:latin typeface="Meiryo UI" panose="020B0604030504040204" pitchFamily="50" charset="-128"/>
                          <a:ea typeface="Meiryo UI" panose="020B0604030504040204" pitchFamily="50" charset="-128"/>
                          <a:cs typeface="+mn-cs"/>
                        </a:rPr>
                        <a:t>441</a:t>
                      </a:r>
                      <a:r>
                        <a:rPr kumimoji="1" lang="ja-JP" altLang="en-US" sz="800" b="0" i="0" kern="120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800" b="0" i="0" kern="1200" dirty="0">
                          <a:solidFill>
                            <a:schemeClr val="tx1"/>
                          </a:solidFill>
                          <a:effectLst/>
                          <a:latin typeface="Meiryo UI" panose="020B0604030504040204" pitchFamily="50" charset="-128"/>
                          <a:ea typeface="Meiryo UI" panose="020B0604030504040204" pitchFamily="50" charset="-128"/>
                          <a:cs typeface="+mn-cs"/>
                        </a:rPr>
                        <a:t>https://tentoumushi-batake.com/</a:t>
                      </a:r>
                      <a:endParaRPr kumimoji="1" lang="ja-JP" altLang="en-US" sz="800" dirty="0">
                        <a:latin typeface="Meiryo UI" panose="020B0604030504040204" pitchFamily="50" charset="-128"/>
                        <a:ea typeface="Meiryo UI" panose="020B0604030504040204" pitchFamily="50" charset="-128"/>
                      </a:endParaRPr>
                    </a:p>
                  </a:txBody>
                  <a:tcPr marL="84406" marR="84406" marT="38367" marB="38367"/>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95037389"/>
                  </a:ext>
                </a:extLst>
              </a:tr>
            </a:tbl>
          </a:graphicData>
        </a:graphic>
      </p:graphicFrame>
      <p:graphicFrame>
        <p:nvGraphicFramePr>
          <p:cNvPr id="26" name="表 16">
            <a:extLst>
              <a:ext uri="{FF2B5EF4-FFF2-40B4-BE49-F238E27FC236}">
                <a16:creationId xmlns:a16="http://schemas.microsoft.com/office/drawing/2014/main" id="{22878DB9-3E77-49A7-884A-7224E356D8E6}"/>
              </a:ext>
            </a:extLst>
          </p:cNvPr>
          <p:cNvGraphicFramePr>
            <a:graphicFrameLocks noGrp="1"/>
          </p:cNvGraphicFramePr>
          <p:nvPr/>
        </p:nvGraphicFramePr>
        <p:xfrm>
          <a:off x="3574966" y="4298958"/>
          <a:ext cx="5041495" cy="815926"/>
        </p:xfrm>
        <a:graphic>
          <a:graphicData uri="http://schemas.openxmlformats.org/drawingml/2006/table">
            <a:tbl>
              <a:tblPr firstRow="1" bandRow="1">
                <a:tableStyleId>{5940675A-B579-460E-94D1-54222C63F5DA}</a:tableStyleId>
              </a:tblPr>
              <a:tblGrid>
                <a:gridCol w="1433132">
                  <a:extLst>
                    <a:ext uri="{9D8B030D-6E8A-4147-A177-3AD203B41FA5}">
                      <a16:colId xmlns:a16="http://schemas.microsoft.com/office/drawing/2014/main" val="425662883"/>
                    </a:ext>
                  </a:extLst>
                </a:gridCol>
                <a:gridCol w="2689022">
                  <a:extLst>
                    <a:ext uri="{9D8B030D-6E8A-4147-A177-3AD203B41FA5}">
                      <a16:colId xmlns:a16="http://schemas.microsoft.com/office/drawing/2014/main" val="753469963"/>
                    </a:ext>
                  </a:extLst>
                </a:gridCol>
                <a:gridCol w="919341">
                  <a:extLst>
                    <a:ext uri="{9D8B030D-6E8A-4147-A177-3AD203B41FA5}">
                      <a16:colId xmlns:a16="http://schemas.microsoft.com/office/drawing/2014/main" val="1763900372"/>
                    </a:ext>
                  </a:extLst>
                </a:gridCol>
              </a:tblGrid>
              <a:tr h="196948">
                <a:tc>
                  <a:txBody>
                    <a:bodyPr/>
                    <a:lstStyle/>
                    <a:p>
                      <a:pPr algn="ctr"/>
                      <a:r>
                        <a:rPr kumimoji="1" lang="ja-JP" altLang="en-US" sz="700" dirty="0">
                          <a:latin typeface="Meiryo UI" panose="020B0604030504040204" pitchFamily="50" charset="-128"/>
                          <a:ea typeface="Meiryo UI" panose="020B0604030504040204" pitchFamily="50" charset="-128"/>
                        </a:rPr>
                        <a:t>料　金</a:t>
                      </a:r>
                    </a:p>
                  </a:txBody>
                  <a:tcPr marL="84406" marR="84406" marT="42203" marB="42203">
                    <a:solidFill>
                      <a:schemeClr val="accent5">
                        <a:lumMod val="20000"/>
                        <a:lumOff val="80000"/>
                      </a:schemeClr>
                    </a:solidFill>
                  </a:tcPr>
                </a:tc>
                <a:tc>
                  <a:txBody>
                    <a:bodyPr/>
                    <a:lstStyle/>
                    <a:p>
                      <a:pPr algn="ctr"/>
                      <a:r>
                        <a:rPr kumimoji="1" lang="ja-JP" altLang="en-US" sz="700" dirty="0">
                          <a:latin typeface="Meiryo UI" panose="020B0604030504040204" pitchFamily="50" charset="-128"/>
                          <a:ea typeface="Meiryo UI" panose="020B0604030504040204" pitchFamily="50" charset="-128"/>
                        </a:rPr>
                        <a:t>料金に含まれるもの</a:t>
                      </a:r>
                    </a:p>
                  </a:txBody>
                  <a:tcPr marL="84406" marR="84406" marT="42203" marB="42203">
                    <a:solidFill>
                      <a:schemeClr val="accent5">
                        <a:lumMod val="20000"/>
                        <a:lumOff val="80000"/>
                      </a:schemeClr>
                    </a:solidFill>
                  </a:tcPr>
                </a:tc>
                <a:tc>
                  <a:txBody>
                    <a:bodyPr/>
                    <a:lstStyle/>
                    <a:p>
                      <a:pPr algn="ctr"/>
                      <a:r>
                        <a:rPr kumimoji="1" lang="ja-JP" altLang="en-US" sz="700" dirty="0">
                          <a:latin typeface="Meiryo UI" panose="020B0604030504040204" pitchFamily="50" charset="-128"/>
                          <a:ea typeface="Meiryo UI" panose="020B0604030504040204" pitchFamily="50" charset="-128"/>
                        </a:rPr>
                        <a:t>〆切</a:t>
                      </a:r>
                    </a:p>
                  </a:txBody>
                  <a:tcPr marL="84406" marR="84406" marT="42203" marB="42203">
                    <a:solidFill>
                      <a:schemeClr val="accent5">
                        <a:lumMod val="20000"/>
                        <a:lumOff val="80000"/>
                      </a:schemeClr>
                    </a:solidFill>
                  </a:tcPr>
                </a:tc>
                <a:extLst>
                  <a:ext uri="{0D108BD9-81ED-4DB2-BD59-A6C34878D82A}">
                    <a16:rowId xmlns:a16="http://schemas.microsoft.com/office/drawing/2014/main" val="779302812"/>
                  </a:ext>
                </a:extLst>
              </a:tr>
              <a:tr h="309489">
                <a:tc>
                  <a:txBody>
                    <a:bodyPr/>
                    <a:lstStyle/>
                    <a:p>
                      <a:r>
                        <a:rPr kumimoji="1" lang="ja-JP" altLang="en-US" sz="700" dirty="0">
                          <a:latin typeface="Meiryo UI" panose="020B0604030504040204" pitchFamily="50" charset="-128"/>
                          <a:ea typeface="Meiryo UI" panose="020B0604030504040204" pitchFamily="50" charset="-128"/>
                        </a:rPr>
                        <a:t>大人　</a:t>
                      </a:r>
                      <a:r>
                        <a:rPr kumimoji="1" lang="en-US" altLang="ja-JP" sz="700" dirty="0">
                          <a:latin typeface="Meiryo UI" panose="020B0604030504040204" pitchFamily="50" charset="-128"/>
                          <a:ea typeface="Meiryo UI" panose="020B0604030504040204" pitchFamily="50" charset="-128"/>
                        </a:rPr>
                        <a:t>8,800</a:t>
                      </a:r>
                      <a:r>
                        <a:rPr kumimoji="1" lang="ja-JP" altLang="en-US" sz="700" dirty="0">
                          <a:latin typeface="Meiryo UI" panose="020B0604030504040204" pitchFamily="50" charset="-128"/>
                          <a:ea typeface="Meiryo UI" panose="020B0604030504040204" pitchFamily="50" charset="-128"/>
                        </a:rPr>
                        <a:t>円　</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a:t>
                      </a:r>
                      <a:r>
                        <a:rPr kumimoji="1" lang="en-US" altLang="ja-JP" sz="700" dirty="0">
                          <a:latin typeface="Meiryo UI" panose="020B0604030504040204" pitchFamily="50" charset="-128"/>
                          <a:ea typeface="Meiryo UI" panose="020B0604030504040204" pitchFamily="50" charset="-128"/>
                        </a:rPr>
                        <a:t>※5</a:t>
                      </a:r>
                      <a:r>
                        <a:rPr kumimoji="1" lang="ja-JP" altLang="en-US" sz="700" dirty="0">
                          <a:latin typeface="Meiryo UI" panose="020B0604030504040204" pitchFamily="50" charset="-128"/>
                          <a:ea typeface="Meiryo UI" panose="020B0604030504040204" pitchFamily="50" charset="-128"/>
                        </a:rPr>
                        <a:t>名以上の料金となります）</a:t>
                      </a:r>
                    </a:p>
                  </a:txBody>
                  <a:tcPr marL="84406" marR="84406" marT="42203" marB="42203"/>
                </a:tc>
                <a:tc>
                  <a:txBody>
                    <a:bodyPr/>
                    <a:lstStyle/>
                    <a:p>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ガイド料・講師代、 昼食代　</a:t>
                      </a:r>
                    </a:p>
                  </a:txBody>
                  <a:tcPr marL="84406" marR="84406" marT="42203" marB="42203"/>
                </a:tc>
                <a:tc>
                  <a:txBody>
                    <a:bodyPr/>
                    <a:lstStyle/>
                    <a:p>
                      <a:pPr algn="ctr"/>
                      <a:r>
                        <a:rPr kumimoji="1" lang="en-US" altLang="ja-JP" sz="700" dirty="0">
                          <a:latin typeface="Meiryo UI" panose="020B0604030504040204" pitchFamily="50" charset="-128"/>
                          <a:ea typeface="Meiryo UI" panose="020B0604030504040204" pitchFamily="50" charset="-128"/>
                        </a:rPr>
                        <a:t>14</a:t>
                      </a:r>
                      <a:r>
                        <a:rPr kumimoji="1" lang="ja-JP" altLang="en-US" sz="700" dirty="0">
                          <a:latin typeface="Meiryo UI" panose="020B0604030504040204" pitchFamily="50" charset="-128"/>
                          <a:ea typeface="Meiryo UI" panose="020B0604030504040204" pitchFamily="50" charset="-128"/>
                        </a:rPr>
                        <a:t>日前</a:t>
                      </a:r>
                    </a:p>
                  </a:txBody>
                  <a:tcPr marL="84406" marR="84406" marT="42203" marB="42203"/>
                </a:tc>
                <a:extLst>
                  <a:ext uri="{0D108BD9-81ED-4DB2-BD59-A6C34878D82A}">
                    <a16:rowId xmlns:a16="http://schemas.microsoft.com/office/drawing/2014/main" val="2185482021"/>
                  </a:ext>
                </a:extLst>
              </a:tr>
              <a:tr h="309489">
                <a:tc gridSpan="3">
                  <a:txBody>
                    <a:bodyPr/>
                    <a:lstStyle/>
                    <a:p>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お土産（旬の有機野菜</a:t>
                      </a:r>
                      <a:r>
                        <a:rPr kumimoji="1" lang="en-US" altLang="ja-JP" sz="700" dirty="0">
                          <a:latin typeface="Meiryo UI" panose="020B0604030504040204" pitchFamily="50" charset="-128"/>
                          <a:ea typeface="Meiryo UI" panose="020B0604030504040204" pitchFamily="50" charset="-128"/>
                        </a:rPr>
                        <a:t>3</a:t>
                      </a:r>
                      <a:r>
                        <a:rPr kumimoji="1" lang="ja-JP" altLang="en-US" sz="700" dirty="0">
                          <a:latin typeface="Meiryo UI" panose="020B0604030504040204" pitchFamily="50" charset="-128"/>
                          <a:ea typeface="Meiryo UI" panose="020B0604030504040204" pitchFamily="50" charset="-128"/>
                        </a:rPr>
                        <a:t>種）を付ける場合　別途</a:t>
                      </a:r>
                      <a:r>
                        <a:rPr kumimoji="1" lang="en-US" altLang="ja-JP" sz="700" dirty="0">
                          <a:latin typeface="Meiryo UI" panose="020B0604030504040204" pitchFamily="50" charset="-128"/>
                          <a:ea typeface="Meiryo UI" panose="020B0604030504040204" pitchFamily="50" charset="-128"/>
                        </a:rPr>
                        <a:t>1,080</a:t>
                      </a:r>
                      <a:r>
                        <a:rPr kumimoji="1" lang="ja-JP" altLang="en-US" sz="700" dirty="0">
                          <a:latin typeface="Meiryo UI" panose="020B0604030504040204" pitchFamily="50" charset="-128"/>
                          <a:ea typeface="Meiryo UI" panose="020B0604030504040204" pitchFamily="50" charset="-128"/>
                        </a:rPr>
                        <a:t>円／名</a:t>
                      </a:r>
                      <a:endParaRPr kumimoji="1" lang="en-US" altLang="ja-JP" sz="700" dirty="0">
                        <a:latin typeface="Meiryo UI" panose="020B0604030504040204" pitchFamily="50" charset="-128"/>
                        <a:ea typeface="Meiryo UI" panose="020B0604030504040204" pitchFamily="50" charset="-128"/>
                      </a:endParaRPr>
                    </a:p>
                    <a:p>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同伴のお子様（中学生以下）は無料　</a:t>
                      </a:r>
                    </a:p>
                  </a:txBody>
                  <a:tcPr marL="84406" marR="84406" marT="42203" marB="42203"/>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426011363"/>
                  </a:ext>
                </a:extLst>
              </a:tr>
            </a:tbl>
          </a:graphicData>
        </a:graphic>
      </p:graphicFrame>
      <p:sp>
        <p:nvSpPr>
          <p:cNvPr id="30" name="テキスト ボックス 29">
            <a:extLst>
              <a:ext uri="{FF2B5EF4-FFF2-40B4-BE49-F238E27FC236}">
                <a16:creationId xmlns:a16="http://schemas.microsoft.com/office/drawing/2014/main" id="{F16813D1-973B-F9B8-9A69-E7C7E177E229}"/>
              </a:ext>
            </a:extLst>
          </p:cNvPr>
          <p:cNvSpPr txBox="1"/>
          <p:nvPr/>
        </p:nvSpPr>
        <p:spPr>
          <a:xfrm>
            <a:off x="866098" y="281004"/>
            <a:ext cx="7836689" cy="404854"/>
          </a:xfrm>
          <a:prstGeom prst="rect">
            <a:avLst/>
          </a:prstGeom>
          <a:noFill/>
        </p:spPr>
        <p:txBody>
          <a:bodyPr wrap="square" rtlCol="0">
            <a:spAutoFit/>
          </a:bodyPr>
          <a:lstStyle/>
          <a:p>
            <a:r>
              <a:rPr lang="ja-JP" altLang="en-US" sz="2031" b="1" dirty="0">
                <a:latin typeface="Meiryo UI" panose="020B0604030504040204" pitchFamily="50" charset="-128"/>
                <a:ea typeface="Meiryo UI" panose="020B0604030504040204" pitchFamily="50" charset="-128"/>
              </a:rPr>
              <a:t>自然とつながる食体験プログラム　～土といのちのめぐり～　　　　</a:t>
            </a:r>
          </a:p>
        </p:txBody>
      </p:sp>
      <p:sp>
        <p:nvSpPr>
          <p:cNvPr id="31" name="テキスト ボックス 30">
            <a:extLst>
              <a:ext uri="{FF2B5EF4-FFF2-40B4-BE49-F238E27FC236}">
                <a16:creationId xmlns:a16="http://schemas.microsoft.com/office/drawing/2014/main" id="{02ACB6E2-F69B-55C2-9ECF-A62D4217608C}"/>
              </a:ext>
            </a:extLst>
          </p:cNvPr>
          <p:cNvSpPr txBox="1"/>
          <p:nvPr/>
        </p:nvSpPr>
        <p:spPr>
          <a:xfrm>
            <a:off x="387023" y="780597"/>
            <a:ext cx="5754666" cy="688843"/>
          </a:xfrm>
          <a:prstGeom prst="rect">
            <a:avLst/>
          </a:prstGeom>
          <a:noFill/>
        </p:spPr>
        <p:txBody>
          <a:bodyPr wrap="square" rtlCol="0">
            <a:spAutoFit/>
          </a:bodyPr>
          <a:lstStyle/>
          <a:p>
            <a:r>
              <a:rPr lang="ja-JP" altLang="en-US" sz="1292" dirty="0">
                <a:latin typeface="Meiryo UI" panose="020B0604030504040204" pitchFamily="50" charset="-128"/>
                <a:ea typeface="Meiryo UI" panose="020B0604030504040204" pitchFamily="50" charset="-128"/>
                <a:cs typeface="+mn-lt"/>
              </a:rPr>
              <a:t>「土といのちのめぐり」そして「四季のめぐり」　てんとうむしばたけで野菜や草にかこまれて</a:t>
            </a:r>
            <a:endParaRPr lang="en-US" altLang="ja-JP" sz="1292" dirty="0">
              <a:latin typeface="Meiryo UI" panose="020B0604030504040204" pitchFamily="50" charset="-128"/>
              <a:ea typeface="Meiryo UI" panose="020B0604030504040204" pitchFamily="50" charset="-128"/>
              <a:cs typeface="+mn-lt"/>
            </a:endParaRPr>
          </a:p>
          <a:p>
            <a:r>
              <a:rPr lang="ja-JP" altLang="en-US" sz="1292" dirty="0">
                <a:latin typeface="Meiryo UI" panose="020B0604030504040204" pitchFamily="50" charset="-128"/>
                <a:ea typeface="Meiryo UI" panose="020B0604030504040204" pitchFamily="50" charset="-128"/>
                <a:cs typeface="+mn-lt"/>
              </a:rPr>
              <a:t>いると、この「めぐり」を実感します。自然って、土を通してすべてのいのちがくるくるとめぐる</a:t>
            </a:r>
            <a:endParaRPr lang="en-US" altLang="ja-JP" sz="1292" dirty="0">
              <a:latin typeface="Meiryo UI" panose="020B0604030504040204" pitchFamily="50" charset="-128"/>
              <a:ea typeface="Meiryo UI" panose="020B0604030504040204" pitchFamily="50" charset="-128"/>
              <a:cs typeface="+mn-lt"/>
            </a:endParaRPr>
          </a:p>
          <a:p>
            <a:r>
              <a:rPr lang="ja-JP" altLang="en-US" sz="1292" dirty="0">
                <a:latin typeface="Meiryo UI" panose="020B0604030504040204" pitchFamily="50" charset="-128"/>
                <a:ea typeface="Meiryo UI" panose="020B0604030504040204" pitchFamily="50" charset="-128"/>
                <a:cs typeface="+mn-lt"/>
              </a:rPr>
              <a:t>ことで成り立っているのを感じていただけます。</a:t>
            </a:r>
            <a:endParaRPr lang="ja-JP" altLang="ja-JP" sz="1292" dirty="0">
              <a:latin typeface="Meiryo UI" panose="020B0604030504040204" pitchFamily="50" charset="-128"/>
              <a:ea typeface="Meiryo UI" panose="020B0604030504040204" pitchFamily="50" charset="-128"/>
              <a:cs typeface="+mn-lt"/>
            </a:endParaRPr>
          </a:p>
        </p:txBody>
      </p:sp>
      <p:pic>
        <p:nvPicPr>
          <p:cNvPr id="32" name="図 31">
            <a:extLst>
              <a:ext uri="{FF2B5EF4-FFF2-40B4-BE49-F238E27FC236}">
                <a16:creationId xmlns:a16="http://schemas.microsoft.com/office/drawing/2014/main" id="{D0A32084-C1AD-446A-B0F1-7F086D8FB5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4528" y="1757777"/>
            <a:ext cx="3101543" cy="2326154"/>
          </a:xfrm>
          <a:prstGeom prst="rect">
            <a:avLst/>
          </a:prstGeom>
          <a:ln>
            <a:noFill/>
          </a:ln>
          <a:effectLst>
            <a:softEdge rad="31750"/>
          </a:effectLst>
        </p:spPr>
      </p:pic>
      <p:pic>
        <p:nvPicPr>
          <p:cNvPr id="33" name="図 32">
            <a:extLst>
              <a:ext uri="{FF2B5EF4-FFF2-40B4-BE49-F238E27FC236}">
                <a16:creationId xmlns:a16="http://schemas.microsoft.com/office/drawing/2014/main" id="{CDA87350-5CD5-A436-17EC-17647074CF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9681" y="5171837"/>
            <a:ext cx="1577239" cy="1053883"/>
          </a:xfrm>
          <a:prstGeom prst="rect">
            <a:avLst/>
          </a:prstGeom>
          <a:ln>
            <a:noFill/>
          </a:ln>
          <a:effectLst>
            <a:softEdge rad="31750"/>
          </a:effectLst>
        </p:spPr>
      </p:pic>
      <p:pic>
        <p:nvPicPr>
          <p:cNvPr id="34" name="図 33">
            <a:extLst>
              <a:ext uri="{FF2B5EF4-FFF2-40B4-BE49-F238E27FC236}">
                <a16:creationId xmlns:a16="http://schemas.microsoft.com/office/drawing/2014/main" id="{D13251D3-20A7-F47C-0BC8-2F601CFE19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7015" y="4111588"/>
            <a:ext cx="1570200" cy="1046538"/>
          </a:xfrm>
          <a:prstGeom prst="rect">
            <a:avLst/>
          </a:prstGeom>
          <a:ln>
            <a:noFill/>
          </a:ln>
          <a:effectLst>
            <a:softEdge rad="31750"/>
          </a:effectLst>
        </p:spPr>
      </p:pic>
      <p:sp>
        <p:nvSpPr>
          <p:cNvPr id="35" name="正方形/長方形 34">
            <a:extLst>
              <a:ext uri="{FF2B5EF4-FFF2-40B4-BE49-F238E27FC236}">
                <a16:creationId xmlns:a16="http://schemas.microsoft.com/office/drawing/2014/main" id="{E9C76F10-BFFB-0EDC-CD77-99F34B6E44FD}"/>
              </a:ext>
            </a:extLst>
          </p:cNvPr>
          <p:cNvSpPr/>
          <p:nvPr/>
        </p:nvSpPr>
        <p:spPr>
          <a:xfrm>
            <a:off x="458829" y="1494106"/>
            <a:ext cx="1249146" cy="26587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latin typeface="Meiryo UI" panose="020B0604030504040204" pitchFamily="50" charset="-128"/>
                <a:ea typeface="Meiryo UI" panose="020B0604030504040204" pitchFamily="50" charset="-128"/>
              </a:rPr>
              <a:t>プログラムのイメージ</a:t>
            </a:r>
          </a:p>
        </p:txBody>
      </p:sp>
      <p:sp>
        <p:nvSpPr>
          <p:cNvPr id="36" name="テキスト ボックス 35">
            <a:extLst>
              <a:ext uri="{FF2B5EF4-FFF2-40B4-BE49-F238E27FC236}">
                <a16:creationId xmlns:a16="http://schemas.microsoft.com/office/drawing/2014/main" id="{B618DCFF-1017-8B10-FF88-AFDFD0B18D1C}"/>
              </a:ext>
            </a:extLst>
          </p:cNvPr>
          <p:cNvSpPr txBox="1"/>
          <p:nvPr/>
        </p:nvSpPr>
        <p:spPr>
          <a:xfrm>
            <a:off x="1665718" y="1483177"/>
            <a:ext cx="2356180" cy="262829"/>
          </a:xfrm>
          <a:prstGeom prst="rect">
            <a:avLst/>
          </a:prstGeom>
          <a:noFill/>
        </p:spPr>
        <p:txBody>
          <a:bodyPr wrap="square" rtlCol="0">
            <a:spAutoFit/>
          </a:bodyPr>
          <a:lstStyle/>
          <a:p>
            <a:r>
              <a:rPr lang="ja-JP" altLang="en-US" sz="1108" b="1" dirty="0">
                <a:solidFill>
                  <a:srgbClr val="002060"/>
                </a:solidFill>
                <a:latin typeface="Meiryo UI" panose="020B0604030504040204" pitchFamily="50" charset="-128"/>
                <a:ea typeface="Meiryo UI" panose="020B0604030504040204" pitchFamily="50" charset="-128"/>
              </a:rPr>
              <a:t>実施場所：てんとうむしばたけ</a:t>
            </a:r>
          </a:p>
        </p:txBody>
      </p:sp>
      <p:pic>
        <p:nvPicPr>
          <p:cNvPr id="37" name="図 36">
            <a:extLst>
              <a:ext uri="{FF2B5EF4-FFF2-40B4-BE49-F238E27FC236}">
                <a16:creationId xmlns:a16="http://schemas.microsoft.com/office/drawing/2014/main" id="{6832664D-88C0-1B3D-85C9-61E8CD6B5897}"/>
              </a:ext>
            </a:extLst>
          </p:cNvPr>
          <p:cNvPicPr>
            <a:picLocks noChangeAspect="1"/>
          </p:cNvPicPr>
          <p:nvPr/>
        </p:nvPicPr>
        <p:blipFill>
          <a:blip r:embed="rId5"/>
          <a:stretch>
            <a:fillRect/>
          </a:stretch>
        </p:blipFill>
        <p:spPr>
          <a:xfrm>
            <a:off x="6103487" y="1023788"/>
            <a:ext cx="2656057" cy="1009364"/>
          </a:xfrm>
          <a:prstGeom prst="rect">
            <a:avLst/>
          </a:prstGeom>
        </p:spPr>
      </p:pic>
      <p:sp>
        <p:nvSpPr>
          <p:cNvPr id="38" name="正方形/長方形 37">
            <a:extLst>
              <a:ext uri="{FF2B5EF4-FFF2-40B4-BE49-F238E27FC236}">
                <a16:creationId xmlns:a16="http://schemas.microsoft.com/office/drawing/2014/main" id="{D47298CE-5DB4-3319-EB7A-1F68E5481610}"/>
              </a:ext>
            </a:extLst>
          </p:cNvPr>
          <p:cNvSpPr/>
          <p:nvPr/>
        </p:nvSpPr>
        <p:spPr>
          <a:xfrm>
            <a:off x="6162240" y="1023788"/>
            <a:ext cx="2503308" cy="299646"/>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9" name="正方形/長方形 38">
            <a:extLst>
              <a:ext uri="{FF2B5EF4-FFF2-40B4-BE49-F238E27FC236}">
                <a16:creationId xmlns:a16="http://schemas.microsoft.com/office/drawing/2014/main" id="{80FAF1E1-8482-F56D-2C69-D55312536BF3}"/>
              </a:ext>
            </a:extLst>
          </p:cNvPr>
          <p:cNvSpPr/>
          <p:nvPr/>
        </p:nvSpPr>
        <p:spPr>
          <a:xfrm>
            <a:off x="7004018" y="1359288"/>
            <a:ext cx="1661530" cy="332345"/>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0" name="正方形/長方形 39">
            <a:extLst>
              <a:ext uri="{FF2B5EF4-FFF2-40B4-BE49-F238E27FC236}">
                <a16:creationId xmlns:a16="http://schemas.microsoft.com/office/drawing/2014/main" id="{16FA1F5B-3938-51CC-94C2-C1873C2C9CC2}"/>
              </a:ext>
            </a:extLst>
          </p:cNvPr>
          <p:cNvSpPr/>
          <p:nvPr/>
        </p:nvSpPr>
        <p:spPr>
          <a:xfrm>
            <a:off x="6167449" y="1700808"/>
            <a:ext cx="1661530" cy="332345"/>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aphicFrame>
        <p:nvGraphicFramePr>
          <p:cNvPr id="41" name="表 12">
            <a:extLst>
              <a:ext uri="{FF2B5EF4-FFF2-40B4-BE49-F238E27FC236}">
                <a16:creationId xmlns:a16="http://schemas.microsoft.com/office/drawing/2014/main" id="{9B041533-FB06-DC0A-20B9-A5FC806AC07F}"/>
              </a:ext>
            </a:extLst>
          </p:cNvPr>
          <p:cNvGraphicFramePr>
            <a:graphicFrameLocks noGrp="1"/>
          </p:cNvGraphicFramePr>
          <p:nvPr/>
        </p:nvGraphicFramePr>
        <p:xfrm>
          <a:off x="3574966" y="2071189"/>
          <a:ext cx="5051637" cy="1422218"/>
        </p:xfrm>
        <a:graphic>
          <a:graphicData uri="http://schemas.openxmlformats.org/drawingml/2006/table">
            <a:tbl>
              <a:tblPr firstRow="1" bandRow="1">
                <a:tableStyleId>{5940675A-B579-460E-94D1-54222C63F5DA}</a:tableStyleId>
              </a:tblPr>
              <a:tblGrid>
                <a:gridCol w="1085346">
                  <a:extLst>
                    <a:ext uri="{9D8B030D-6E8A-4147-A177-3AD203B41FA5}">
                      <a16:colId xmlns:a16="http://schemas.microsoft.com/office/drawing/2014/main" val="2860408248"/>
                    </a:ext>
                  </a:extLst>
                </a:gridCol>
                <a:gridCol w="3368071">
                  <a:extLst>
                    <a:ext uri="{9D8B030D-6E8A-4147-A177-3AD203B41FA5}">
                      <a16:colId xmlns:a16="http://schemas.microsoft.com/office/drawing/2014/main" val="992163597"/>
                    </a:ext>
                  </a:extLst>
                </a:gridCol>
                <a:gridCol w="598220">
                  <a:extLst>
                    <a:ext uri="{9D8B030D-6E8A-4147-A177-3AD203B41FA5}">
                      <a16:colId xmlns:a16="http://schemas.microsoft.com/office/drawing/2014/main" val="2719007017"/>
                    </a:ext>
                  </a:extLst>
                </a:gridCol>
              </a:tblGrid>
              <a:tr h="196948">
                <a:tc>
                  <a:txBody>
                    <a:bodyPr/>
                    <a:lstStyle/>
                    <a:p>
                      <a:pPr algn="ctr"/>
                      <a:r>
                        <a:rPr kumimoji="1" lang="ja-JP" altLang="en-US" sz="700" dirty="0">
                          <a:latin typeface="Meiryo UI" panose="020B0604030504040204" pitchFamily="50" charset="-128"/>
                          <a:ea typeface="Meiryo UI" panose="020B0604030504040204" pitchFamily="50" charset="-128"/>
                        </a:rPr>
                        <a:t>項　目</a:t>
                      </a:r>
                    </a:p>
                  </a:txBody>
                  <a:tcPr marL="84406" marR="84406" marT="42203" marB="42203" anchor="ctr">
                    <a:solidFill>
                      <a:schemeClr val="accent5">
                        <a:lumMod val="20000"/>
                        <a:lumOff val="80000"/>
                      </a:schemeClr>
                    </a:solidFill>
                  </a:tcPr>
                </a:tc>
                <a:tc>
                  <a:txBody>
                    <a:bodyPr/>
                    <a:lstStyle/>
                    <a:p>
                      <a:pPr algn="ctr"/>
                      <a:r>
                        <a:rPr kumimoji="1" lang="ja-JP" altLang="en-US" sz="700" dirty="0">
                          <a:latin typeface="Meiryo UI" panose="020B0604030504040204" pitchFamily="50" charset="-128"/>
                          <a:ea typeface="Meiryo UI" panose="020B0604030504040204" pitchFamily="50" charset="-128"/>
                        </a:rPr>
                        <a:t>内　　容</a:t>
                      </a:r>
                    </a:p>
                  </a:txBody>
                  <a:tcPr marL="84406" marR="84406" marT="42203" marB="42203" anchor="ctr">
                    <a:solidFill>
                      <a:schemeClr val="accent5">
                        <a:lumMod val="20000"/>
                        <a:lumOff val="80000"/>
                      </a:schemeClr>
                    </a:solidFill>
                  </a:tcPr>
                </a:tc>
                <a:tc>
                  <a:txBody>
                    <a:bodyPr/>
                    <a:lstStyle/>
                    <a:p>
                      <a:pPr algn="ctr"/>
                      <a:r>
                        <a:rPr kumimoji="1" lang="ja-JP" altLang="en-US" sz="700" dirty="0">
                          <a:latin typeface="Meiryo UI" panose="020B0604030504040204" pitchFamily="50" charset="-128"/>
                          <a:ea typeface="Meiryo UI" panose="020B0604030504040204" pitchFamily="50" charset="-128"/>
                        </a:rPr>
                        <a:t>時　間</a:t>
                      </a:r>
                    </a:p>
                  </a:txBody>
                  <a:tcPr marL="84406" marR="84406" marT="42203" marB="42203" anchor="ctr">
                    <a:solidFill>
                      <a:schemeClr val="accent5">
                        <a:lumMod val="20000"/>
                        <a:lumOff val="80000"/>
                      </a:schemeClr>
                    </a:solidFill>
                  </a:tcPr>
                </a:tc>
                <a:extLst>
                  <a:ext uri="{0D108BD9-81ED-4DB2-BD59-A6C34878D82A}">
                    <a16:rowId xmlns:a16="http://schemas.microsoft.com/office/drawing/2014/main" val="12405553"/>
                  </a:ext>
                </a:extLst>
              </a:tr>
              <a:tr h="422031">
                <a:tc>
                  <a:txBody>
                    <a:bodyPr/>
                    <a:lstStyle/>
                    <a:p>
                      <a:r>
                        <a:rPr kumimoji="1" lang="ja-JP" altLang="en-US" sz="700" dirty="0">
                          <a:latin typeface="Meiryo UI" panose="020B0604030504040204" pitchFamily="50" charset="-128"/>
                          <a:ea typeface="Meiryo UI" panose="020B0604030504040204" pitchFamily="50" charset="-128"/>
                        </a:rPr>
                        <a:t>オリエンテーション・昼食</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お買い物</a:t>
                      </a:r>
                    </a:p>
                  </a:txBody>
                  <a:tcPr marL="84406" marR="84406" marT="42203" marB="42203" anchor="ctr"/>
                </a:tc>
                <a:tc>
                  <a:txBody>
                    <a:bodyPr/>
                    <a:lstStyle/>
                    <a:p>
                      <a:pPr lvl="0" algn="l">
                        <a:lnSpc>
                          <a:spcPct val="100000"/>
                        </a:lnSpc>
                        <a:spcBef>
                          <a:spcPts val="0"/>
                        </a:spcBef>
                        <a:spcAft>
                          <a:spcPts val="0"/>
                        </a:spcAft>
                        <a:buNone/>
                      </a:pPr>
                      <a:r>
                        <a:rPr lang="ja-JP" altLang="en-US" sz="700" b="0" i="0" u="none" strike="noStrike" kern="1200" baseline="0" noProof="0" dirty="0">
                          <a:solidFill>
                            <a:schemeClr val="tx1"/>
                          </a:solidFill>
                          <a:latin typeface="Meiryo UI" panose="020B0604030504040204" pitchFamily="50" charset="-128"/>
                          <a:ea typeface="Meiryo UI" panose="020B0604030504040204" pitchFamily="50" charset="-128"/>
                        </a:rPr>
                        <a:t>ご集合の後、オリエンテーションで、健康測定、本日の流れ、農場の紹介などを</a:t>
                      </a:r>
                      <a:endParaRPr lang="en-US" altLang="ja-JP" sz="700" b="0" i="0" u="none" strike="noStrike" kern="1200" baseline="0" noProof="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b="0" i="0" u="none" strike="noStrike" kern="1200" baseline="0" noProof="0" dirty="0">
                          <a:solidFill>
                            <a:schemeClr val="tx1"/>
                          </a:solidFill>
                          <a:latin typeface="Meiryo UI" panose="020B0604030504040204" pitchFamily="50" charset="-128"/>
                          <a:ea typeface="Meiryo UI" panose="020B0604030504040204" pitchFamily="50" charset="-128"/>
                        </a:rPr>
                        <a:t>ご案内させていただきます。その後、</a:t>
                      </a:r>
                      <a:r>
                        <a:rPr kumimoji="1" lang="ja-JP" altLang="en-US" sz="700" b="0" i="0" u="none" strike="noStrike" kern="1200" baseline="0" dirty="0">
                          <a:solidFill>
                            <a:schemeClr val="tx1"/>
                          </a:solidFill>
                          <a:latin typeface="Meiryo UI" panose="020B0604030504040204" pitchFamily="50" charset="-128"/>
                          <a:ea typeface="Meiryo UI" panose="020B0604030504040204" pitchFamily="50" charset="-128"/>
                          <a:cs typeface="+mn-cs"/>
                        </a:rPr>
                        <a:t>オーガニックお野菜をたっぷり使用した、カフェ特製</a:t>
                      </a:r>
                      <a:endParaRPr kumimoji="1" lang="en-US" altLang="ja-JP" sz="700" b="0" i="0" u="none" strike="noStrike" kern="1200" baseline="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baseline="0" dirty="0">
                          <a:solidFill>
                            <a:schemeClr val="tx1"/>
                          </a:solidFill>
                          <a:latin typeface="Meiryo UI" panose="020B0604030504040204" pitchFamily="50" charset="-128"/>
                          <a:ea typeface="Meiryo UI" panose="020B0604030504040204" pitchFamily="50" charset="-128"/>
                          <a:cs typeface="+mn-cs"/>
                        </a:rPr>
                        <a:t>ランチを召し上がっていただきます。</a:t>
                      </a:r>
                      <a:r>
                        <a:rPr kumimoji="1" lang="ja-JP" altLang="en-US" sz="700" dirty="0">
                          <a:latin typeface="Meiryo UI" panose="020B0604030504040204" pitchFamily="50" charset="-128"/>
                          <a:ea typeface="Meiryo UI" panose="020B0604030504040204" pitchFamily="50" charset="-128"/>
                        </a:rPr>
                        <a:t>売店では新鮮な野菜などをお土産にどうぞ。</a:t>
                      </a:r>
                    </a:p>
                  </a:txBody>
                  <a:tcPr marL="84406" marR="84406" marT="42203" marB="42203" anchor="ctr"/>
                </a:tc>
                <a:tc>
                  <a:txBody>
                    <a:bodyPr/>
                    <a:lstStyle/>
                    <a:p>
                      <a:pPr algn="r"/>
                      <a:r>
                        <a:rPr kumimoji="1" lang="en-US" altLang="ja-JP" sz="700" dirty="0">
                          <a:latin typeface="Meiryo UI" panose="020B0604030504040204" pitchFamily="50" charset="-128"/>
                          <a:ea typeface="Meiryo UI" panose="020B0604030504040204" pitchFamily="50" charset="-128"/>
                        </a:rPr>
                        <a:t>90</a:t>
                      </a:r>
                      <a:r>
                        <a:rPr kumimoji="1" lang="ja-JP" altLang="en-US" sz="700" dirty="0">
                          <a:latin typeface="Meiryo UI" panose="020B0604030504040204" pitchFamily="50" charset="-128"/>
                          <a:ea typeface="Meiryo UI" panose="020B0604030504040204" pitchFamily="50" charset="-128"/>
                        </a:rPr>
                        <a:t>分</a:t>
                      </a:r>
                    </a:p>
                  </a:txBody>
                  <a:tcPr marL="84406" marR="84406" marT="42203" marB="42203" anchor="ctr"/>
                </a:tc>
                <a:extLst>
                  <a:ext uri="{0D108BD9-81ED-4DB2-BD59-A6C34878D82A}">
                    <a16:rowId xmlns:a16="http://schemas.microsoft.com/office/drawing/2014/main" val="505279608"/>
                  </a:ext>
                </a:extLst>
              </a:tr>
              <a:tr h="534572">
                <a:tc>
                  <a:txBody>
                    <a:bodyPr/>
                    <a:lstStyle/>
                    <a:p>
                      <a:r>
                        <a:rPr kumimoji="1" lang="ja-JP" altLang="en-US" sz="700" dirty="0">
                          <a:latin typeface="Meiryo UI" panose="020B0604030504040204" pitchFamily="50" charset="-128"/>
                          <a:ea typeface="Meiryo UI" panose="020B0604030504040204" pitchFamily="50" charset="-128"/>
                        </a:rPr>
                        <a:t>畑見学＆季節野菜の収穫体験</a:t>
                      </a:r>
                      <a:endParaRPr kumimoji="1" lang="ja-JP" altLang="en-US" sz="700" b="1" dirty="0">
                        <a:solidFill>
                          <a:srgbClr val="FF000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lvl="0" algn="l">
                        <a:lnSpc>
                          <a:spcPct val="100000"/>
                        </a:lnSpc>
                        <a:spcBef>
                          <a:spcPts val="0"/>
                        </a:spcBef>
                        <a:spcAft>
                          <a:spcPts val="0"/>
                        </a:spcAft>
                        <a:buNone/>
                      </a:pPr>
                      <a:r>
                        <a:rPr lang="ja-JP" altLang="en-US" sz="700" b="0" i="0" u="none" strike="noStrike" kern="1200" baseline="0" noProof="0" dirty="0">
                          <a:solidFill>
                            <a:schemeClr val="tx1"/>
                          </a:solidFill>
                          <a:latin typeface="Meiryo UI" panose="020B0604030504040204" pitchFamily="50" charset="-128"/>
                          <a:ea typeface="Meiryo UI" panose="020B0604030504040204" pitchFamily="50" charset="-128"/>
                        </a:rPr>
                        <a:t>カフェから近くの畑に移動後、</a:t>
                      </a:r>
                      <a:r>
                        <a:rPr lang="ja-JP" altLang="ja-JP" sz="700" b="0" i="0" u="none" strike="noStrike" kern="1200" baseline="0" noProof="0" dirty="0">
                          <a:solidFill>
                            <a:schemeClr val="tx1"/>
                          </a:solidFill>
                          <a:latin typeface="Meiryo UI" panose="020B0604030504040204" pitchFamily="50" charset="-128"/>
                          <a:ea typeface="Meiryo UI" panose="020B0604030504040204" pitchFamily="50" charset="-128"/>
                        </a:rPr>
                        <a:t>土って何？奥深〜い</a:t>
                      </a:r>
                      <a:r>
                        <a:rPr lang="ja-JP" altLang="en-US" sz="700" b="0" i="0" u="none" strike="noStrike" kern="1200" baseline="0" noProof="0" dirty="0">
                          <a:solidFill>
                            <a:schemeClr val="tx1"/>
                          </a:solidFill>
                          <a:latin typeface="Meiryo UI" panose="020B0604030504040204" pitchFamily="50" charset="-128"/>
                          <a:ea typeface="Meiryo UI" panose="020B0604030504040204" pitchFamily="50" charset="-128"/>
                        </a:rPr>
                        <a:t>土といのちのめぐりについての</a:t>
                      </a:r>
                      <a:r>
                        <a:rPr lang="ja-JP" altLang="ja-JP" sz="700" b="0" i="0" u="none" strike="noStrike" kern="1200" baseline="0" noProof="0" dirty="0">
                          <a:solidFill>
                            <a:schemeClr val="tx1"/>
                          </a:solidFill>
                          <a:latin typeface="Meiryo UI" panose="020B0604030504040204" pitchFamily="50" charset="-128"/>
                          <a:ea typeface="Meiryo UI" panose="020B0604030504040204" pitchFamily="50" charset="-128"/>
                        </a:rPr>
                        <a:t>お話</a:t>
                      </a:r>
                      <a:r>
                        <a:rPr lang="ja-JP" altLang="en-US" sz="700" b="0" i="0" u="none" strike="noStrike" kern="1200" baseline="0" noProof="0" dirty="0">
                          <a:solidFill>
                            <a:schemeClr val="tx1"/>
                          </a:solidFill>
                          <a:latin typeface="Meiryo UI" panose="020B0604030504040204" pitchFamily="50" charset="-128"/>
                          <a:ea typeface="Meiryo UI" panose="020B0604030504040204" pitchFamily="50" charset="-128"/>
                        </a:rPr>
                        <a:t>を</a:t>
                      </a:r>
                      <a:endParaRPr lang="en-US" altLang="ja-JP" sz="700" b="0" i="0" u="none" strike="noStrike" kern="1200" baseline="0" noProof="0" dirty="0">
                        <a:solidFill>
                          <a:schemeClr val="tx1"/>
                        </a:solidFill>
                        <a:latin typeface="Meiryo UI" panose="020B0604030504040204" pitchFamily="50" charset="-128"/>
                        <a:ea typeface="Meiryo UI" panose="020B0604030504040204" pitchFamily="50" charset="-128"/>
                      </a:endParaRPr>
                    </a:p>
                    <a:p>
                      <a:pPr lvl="0" algn="l">
                        <a:lnSpc>
                          <a:spcPct val="100000"/>
                        </a:lnSpc>
                        <a:spcBef>
                          <a:spcPts val="0"/>
                        </a:spcBef>
                        <a:spcAft>
                          <a:spcPts val="0"/>
                        </a:spcAft>
                        <a:buNone/>
                      </a:pPr>
                      <a:r>
                        <a:rPr lang="ja-JP" altLang="en-US" sz="700" b="0" i="0" u="none" strike="noStrike" kern="1200" baseline="0" noProof="0" dirty="0">
                          <a:solidFill>
                            <a:schemeClr val="tx1"/>
                          </a:solidFill>
                          <a:latin typeface="Meiryo UI" panose="020B0604030504040204" pitchFamily="50" charset="-128"/>
                          <a:ea typeface="Meiryo UI" panose="020B0604030504040204" pitchFamily="50" charset="-128"/>
                        </a:rPr>
                        <a:t>農場の方がわかりやすくしてくれます。そして一番の楽しみの</a:t>
                      </a:r>
                      <a:r>
                        <a:rPr kumimoji="1" lang="ja-JP" altLang="ja-JP" sz="700" b="0" i="0" u="none" strike="noStrike" kern="1200" baseline="0" noProof="0" dirty="0">
                          <a:solidFill>
                            <a:schemeClr val="tx1"/>
                          </a:solidFill>
                          <a:latin typeface="Meiryo UI" panose="020B0604030504040204" pitchFamily="50" charset="-128"/>
                          <a:ea typeface="Meiryo UI" panose="020B0604030504040204" pitchFamily="50" charset="-128"/>
                        </a:rPr>
                        <a:t>旬野菜</a:t>
                      </a:r>
                      <a:r>
                        <a:rPr lang="ja-JP" altLang="ja-JP" sz="700" b="0" i="0" u="none" strike="noStrike" kern="1200" baseline="0" noProof="0" dirty="0">
                          <a:solidFill>
                            <a:schemeClr val="tx1"/>
                          </a:solidFill>
                          <a:latin typeface="Meiryo UI" panose="020B0604030504040204" pitchFamily="50" charset="-128"/>
                          <a:ea typeface="Meiryo UI" panose="020B0604030504040204" pitchFamily="50" charset="-128"/>
                        </a:rPr>
                        <a:t>の収穫体験。</a:t>
                      </a:r>
                    </a:p>
                    <a:p>
                      <a:r>
                        <a:rPr kumimoji="1" lang="ja-JP" altLang="en-US" sz="700" b="0" i="0" u="none" strike="noStrike" kern="1200" baseline="0" dirty="0">
                          <a:solidFill>
                            <a:schemeClr val="tx1"/>
                          </a:solidFill>
                          <a:latin typeface="Meiryo UI" panose="020B0604030504040204" pitchFamily="50" charset="-128"/>
                          <a:ea typeface="Meiryo UI" panose="020B0604030504040204" pitchFamily="50" charset="-128"/>
                          <a:cs typeface="+mn-cs"/>
                        </a:rPr>
                        <a:t>たくさん採れたら、お土産にお持ち帰り♪野菜の成長と共にお子さまの成長も感じられる、家族での参加も人気です。</a:t>
                      </a:r>
                      <a:endParaRPr kumimoji="1" lang="ja-JP" altLang="en-US" sz="7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r"/>
                      <a:r>
                        <a:rPr kumimoji="1" lang="en-US" altLang="ja-JP" sz="700" dirty="0">
                          <a:latin typeface="Meiryo UI" panose="020B0604030504040204" pitchFamily="50" charset="-128"/>
                          <a:ea typeface="Meiryo UI" panose="020B0604030504040204" pitchFamily="50" charset="-128"/>
                        </a:rPr>
                        <a:t>90</a:t>
                      </a:r>
                      <a:r>
                        <a:rPr kumimoji="1" lang="ja-JP" altLang="en-US" sz="700" dirty="0">
                          <a:latin typeface="Meiryo UI" panose="020B0604030504040204" pitchFamily="50" charset="-128"/>
                          <a:ea typeface="Meiryo UI" panose="020B0604030504040204" pitchFamily="50" charset="-128"/>
                        </a:rPr>
                        <a:t>分</a:t>
                      </a:r>
                    </a:p>
                  </a:txBody>
                  <a:tcPr marL="84406" marR="84406" marT="42203" marB="42203" anchor="ctr"/>
                </a:tc>
                <a:extLst>
                  <a:ext uri="{0D108BD9-81ED-4DB2-BD59-A6C34878D82A}">
                    <a16:rowId xmlns:a16="http://schemas.microsoft.com/office/drawing/2014/main" val="1686875894"/>
                  </a:ext>
                </a:extLst>
              </a:tr>
              <a:tr h="268667">
                <a:tc>
                  <a:txBody>
                    <a:bodyPr/>
                    <a:lstStyle/>
                    <a:p>
                      <a:r>
                        <a:rPr kumimoji="1" lang="ja-JP" altLang="en-US" sz="700" dirty="0">
                          <a:latin typeface="Meiryo UI" panose="020B0604030504040204" pitchFamily="50" charset="-128"/>
                          <a:ea typeface="Meiryo UI" panose="020B0604030504040204" pitchFamily="50" charset="-128"/>
                        </a:rPr>
                        <a:t>振り返り</a:t>
                      </a:r>
                    </a:p>
                  </a:txBody>
                  <a:tcPr marL="84406" marR="84406" marT="42203" marB="42203" anchor="ctr"/>
                </a:tc>
                <a:tc>
                  <a:txBody>
                    <a:bodyPr/>
                    <a:lstStyle/>
                    <a:p>
                      <a:r>
                        <a:rPr kumimoji="1" lang="ja-JP" altLang="en-US" sz="700" dirty="0">
                          <a:latin typeface="Meiryo UI" panose="020B0604030504040204" pitchFamily="50" charset="-128"/>
                          <a:ea typeface="Meiryo UI" panose="020B0604030504040204" pitchFamily="50" charset="-128"/>
                        </a:rPr>
                        <a:t>畑での体験後は、質疑応答の時間です。健康測定をして解散。</a:t>
                      </a:r>
                      <a:endParaRPr kumimoji="1" lang="en-US" altLang="ja-JP" sz="7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r"/>
                      <a:r>
                        <a:rPr kumimoji="1" lang="en-US" altLang="ja-JP" sz="700" dirty="0">
                          <a:latin typeface="Meiryo UI" panose="020B0604030504040204" pitchFamily="50" charset="-128"/>
                          <a:ea typeface="Meiryo UI" panose="020B0604030504040204" pitchFamily="50" charset="-128"/>
                        </a:rPr>
                        <a:t>30</a:t>
                      </a:r>
                      <a:r>
                        <a:rPr kumimoji="1" lang="ja-JP" altLang="en-US" sz="700" dirty="0">
                          <a:latin typeface="Meiryo UI" panose="020B0604030504040204" pitchFamily="50" charset="-128"/>
                          <a:ea typeface="Meiryo UI" panose="020B0604030504040204" pitchFamily="50" charset="-128"/>
                        </a:rPr>
                        <a:t>分</a:t>
                      </a:r>
                    </a:p>
                  </a:txBody>
                  <a:tcPr marL="84406" marR="84406" marT="42203" marB="42203" anchor="ctr"/>
                </a:tc>
                <a:extLst>
                  <a:ext uri="{0D108BD9-81ED-4DB2-BD59-A6C34878D82A}">
                    <a16:rowId xmlns:a16="http://schemas.microsoft.com/office/drawing/2014/main" val="1176575544"/>
                  </a:ext>
                </a:extLst>
              </a:tr>
            </a:tbl>
          </a:graphicData>
        </a:graphic>
      </p:graphicFrame>
      <p:pic>
        <p:nvPicPr>
          <p:cNvPr id="42" name="図 41">
            <a:extLst>
              <a:ext uri="{FF2B5EF4-FFF2-40B4-BE49-F238E27FC236}">
                <a16:creationId xmlns:a16="http://schemas.microsoft.com/office/drawing/2014/main" id="{2EA104F2-413D-9B18-0661-6E55C00A50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109"/>
          <a:stretch/>
        </p:blipFill>
        <p:spPr>
          <a:xfrm>
            <a:off x="438171" y="5169849"/>
            <a:ext cx="1570200" cy="1053882"/>
          </a:xfrm>
          <a:prstGeom prst="rect">
            <a:avLst/>
          </a:prstGeom>
          <a:ln>
            <a:noFill/>
          </a:ln>
          <a:effectLst>
            <a:softEdge rad="31750"/>
          </a:effectLst>
        </p:spPr>
      </p:pic>
      <p:pic>
        <p:nvPicPr>
          <p:cNvPr id="43" name="図 42">
            <a:extLst>
              <a:ext uri="{FF2B5EF4-FFF2-40B4-BE49-F238E27FC236}">
                <a16:creationId xmlns:a16="http://schemas.microsoft.com/office/drawing/2014/main" id="{A1447E41-5688-492B-663C-1467E2AB102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439" r="10870"/>
          <a:stretch/>
        </p:blipFill>
        <p:spPr>
          <a:xfrm>
            <a:off x="435334" y="4104914"/>
            <a:ext cx="1595550" cy="1060062"/>
          </a:xfrm>
          <a:prstGeom prst="rect">
            <a:avLst/>
          </a:prstGeom>
          <a:ln>
            <a:noFill/>
          </a:ln>
          <a:effectLst>
            <a:softEdge rad="31750"/>
          </a:effectLst>
        </p:spPr>
      </p:pic>
      <p:sp>
        <p:nvSpPr>
          <p:cNvPr id="44" name="テキスト ボックス 43">
            <a:extLst>
              <a:ext uri="{FF2B5EF4-FFF2-40B4-BE49-F238E27FC236}">
                <a16:creationId xmlns:a16="http://schemas.microsoft.com/office/drawing/2014/main" id="{835915E0-DA7E-13D4-7EFB-01B00E0C31E5}"/>
              </a:ext>
            </a:extLst>
          </p:cNvPr>
          <p:cNvSpPr txBox="1"/>
          <p:nvPr/>
        </p:nvSpPr>
        <p:spPr>
          <a:xfrm>
            <a:off x="2244418" y="3869883"/>
            <a:ext cx="1557569" cy="205890"/>
          </a:xfrm>
          <a:prstGeom prst="rect">
            <a:avLst/>
          </a:prstGeom>
          <a:noFill/>
        </p:spPr>
        <p:txBody>
          <a:bodyPr wrap="square">
            <a:spAutoFit/>
          </a:bodyPr>
          <a:lstStyle/>
          <a:p>
            <a:pPr algn="ctr"/>
            <a:r>
              <a:rPr lang="ja-JP" altLang="en-US" sz="738" b="1" dirty="0">
                <a:solidFill>
                  <a:schemeClr val="bg1"/>
                </a:solidFill>
                <a:latin typeface="Meiryo UI" panose="020B0604030504040204" pitchFamily="50" charset="-128"/>
                <a:ea typeface="Meiryo UI" panose="020B0604030504040204" pitchFamily="50" charset="-128"/>
              </a:rPr>
              <a:t>畑での収穫体験の様子</a:t>
            </a:r>
          </a:p>
        </p:txBody>
      </p:sp>
      <p:sp>
        <p:nvSpPr>
          <p:cNvPr id="45" name="テキスト ボックス 44">
            <a:extLst>
              <a:ext uri="{FF2B5EF4-FFF2-40B4-BE49-F238E27FC236}">
                <a16:creationId xmlns:a16="http://schemas.microsoft.com/office/drawing/2014/main" id="{DFD5FE08-EFC4-BE40-2128-54629F5F1E9D}"/>
              </a:ext>
            </a:extLst>
          </p:cNvPr>
          <p:cNvSpPr txBox="1"/>
          <p:nvPr/>
        </p:nvSpPr>
        <p:spPr>
          <a:xfrm>
            <a:off x="153617" y="6164384"/>
            <a:ext cx="2193474" cy="205890"/>
          </a:xfrm>
          <a:prstGeom prst="rect">
            <a:avLst/>
          </a:prstGeom>
          <a:noFill/>
        </p:spPr>
        <p:txBody>
          <a:bodyPr wrap="square">
            <a:spAutoFit/>
          </a:bodyPr>
          <a:lstStyle/>
          <a:p>
            <a:pPr algn="ctr"/>
            <a:r>
              <a:rPr lang="ja-JP" altLang="en-US" sz="738" dirty="0">
                <a:solidFill>
                  <a:srgbClr val="222222"/>
                </a:solidFill>
                <a:latin typeface="Meiryo UI" panose="020B0604030504040204" pitchFamily="50" charset="-128"/>
                <a:ea typeface="Meiryo UI" panose="020B0604030504040204" pitchFamily="50" charset="-128"/>
              </a:rPr>
              <a:t>畑で食べるきまぐれランチボックス</a:t>
            </a:r>
            <a:r>
              <a:rPr lang="ja-JP" altLang="en-US" sz="646" dirty="0">
                <a:latin typeface="Meiryo UI" panose="020B0604030504040204" pitchFamily="50" charset="-128"/>
                <a:ea typeface="Meiryo UI" panose="020B0604030504040204" pitchFamily="50" charset="-128"/>
              </a:rPr>
              <a:t>（イメージ）</a:t>
            </a:r>
          </a:p>
        </p:txBody>
      </p:sp>
      <p:sp>
        <p:nvSpPr>
          <p:cNvPr id="47" name="テキスト ボックス 46">
            <a:extLst>
              <a:ext uri="{FF2B5EF4-FFF2-40B4-BE49-F238E27FC236}">
                <a16:creationId xmlns:a16="http://schemas.microsoft.com/office/drawing/2014/main" id="{BD110874-CC14-DE6C-FC94-A0D0A5A619C7}"/>
              </a:ext>
            </a:extLst>
          </p:cNvPr>
          <p:cNvSpPr txBox="1"/>
          <p:nvPr/>
        </p:nvSpPr>
        <p:spPr>
          <a:xfrm>
            <a:off x="2157172" y="6160813"/>
            <a:ext cx="1661723" cy="205890"/>
          </a:xfrm>
          <a:prstGeom prst="rect">
            <a:avLst/>
          </a:prstGeom>
          <a:noFill/>
        </p:spPr>
        <p:txBody>
          <a:bodyPr wrap="square">
            <a:spAutoFit/>
          </a:bodyPr>
          <a:lstStyle/>
          <a:p>
            <a:r>
              <a:rPr lang="ja-JP" altLang="en-US" sz="738" dirty="0">
                <a:solidFill>
                  <a:srgbClr val="222222"/>
                </a:solidFill>
                <a:latin typeface="Meiryo UI" panose="020B0604030504040204" pitchFamily="50" charset="-128"/>
                <a:ea typeface="Meiryo UI" panose="020B0604030504040204" pitchFamily="50" charset="-128"/>
              </a:rPr>
              <a:t>レストランでのランチ</a:t>
            </a:r>
            <a:r>
              <a:rPr lang="ja-JP" altLang="en-US" sz="646" dirty="0">
                <a:solidFill>
                  <a:srgbClr val="222222"/>
                </a:solidFill>
                <a:latin typeface="Meiryo UI" panose="020B0604030504040204" pitchFamily="50" charset="-128"/>
                <a:ea typeface="Meiryo UI" panose="020B0604030504040204" pitchFamily="50" charset="-128"/>
              </a:rPr>
              <a:t>（イメージ）</a:t>
            </a:r>
            <a:endParaRPr lang="ja-JP" altLang="en-US" sz="646" dirty="0">
              <a:latin typeface="Meiryo UI" panose="020B0604030504040204" pitchFamily="50" charset="-128"/>
              <a:ea typeface="Meiryo UI" panose="020B0604030504040204" pitchFamily="50" charset="-128"/>
            </a:endParaRPr>
          </a:p>
        </p:txBody>
      </p:sp>
      <p:graphicFrame>
        <p:nvGraphicFramePr>
          <p:cNvPr id="2" name="表 16">
            <a:extLst>
              <a:ext uri="{FF2B5EF4-FFF2-40B4-BE49-F238E27FC236}">
                <a16:creationId xmlns:a16="http://schemas.microsoft.com/office/drawing/2014/main" id="{CA34A798-43C5-8225-5C67-C69DE875E780}"/>
              </a:ext>
            </a:extLst>
          </p:cNvPr>
          <p:cNvGraphicFramePr>
            <a:graphicFrameLocks noGrp="1"/>
          </p:cNvGraphicFramePr>
          <p:nvPr/>
        </p:nvGraphicFramePr>
        <p:xfrm>
          <a:off x="3574966" y="5090723"/>
          <a:ext cx="5051638" cy="1294228"/>
        </p:xfrm>
        <a:graphic>
          <a:graphicData uri="http://schemas.openxmlformats.org/drawingml/2006/table">
            <a:tbl>
              <a:tblPr firstRow="1" bandRow="1">
                <a:tableStyleId>{5940675A-B579-460E-94D1-54222C63F5DA}</a:tableStyleId>
              </a:tblPr>
              <a:tblGrid>
                <a:gridCol w="1129972">
                  <a:extLst>
                    <a:ext uri="{9D8B030D-6E8A-4147-A177-3AD203B41FA5}">
                      <a16:colId xmlns:a16="http://schemas.microsoft.com/office/drawing/2014/main" val="425662883"/>
                    </a:ext>
                  </a:extLst>
                </a:gridCol>
                <a:gridCol w="3921666">
                  <a:extLst>
                    <a:ext uri="{9D8B030D-6E8A-4147-A177-3AD203B41FA5}">
                      <a16:colId xmlns:a16="http://schemas.microsoft.com/office/drawing/2014/main" val="753469963"/>
                    </a:ext>
                  </a:extLst>
                </a:gridCol>
              </a:tblGrid>
              <a:tr h="196948">
                <a:tc>
                  <a:txBody>
                    <a:bodyPr/>
                    <a:lstStyle/>
                    <a:p>
                      <a:pPr algn="ctr"/>
                      <a:r>
                        <a:rPr kumimoji="1" lang="ja-JP" altLang="en-US" sz="700" dirty="0">
                          <a:latin typeface="Meiryo UI" panose="020B0604030504040204" pitchFamily="50" charset="-128"/>
                          <a:ea typeface="Meiryo UI" panose="020B0604030504040204" pitchFamily="50" charset="-128"/>
                        </a:rPr>
                        <a:t>キャンセル規程</a:t>
                      </a:r>
                    </a:p>
                  </a:txBody>
                  <a:tcPr marL="84406" marR="84406" marT="42203" marB="42203">
                    <a:solidFill>
                      <a:schemeClr val="accent5">
                        <a:lumMod val="20000"/>
                        <a:lumOff val="80000"/>
                      </a:schemeClr>
                    </a:solidFill>
                  </a:tcPr>
                </a:tc>
                <a:tc>
                  <a:txBody>
                    <a:bodyPr/>
                    <a:lstStyle/>
                    <a:p>
                      <a:pPr algn="l"/>
                      <a:r>
                        <a:rPr kumimoji="1" lang="ja-JP" altLang="en-US" sz="700" dirty="0">
                          <a:latin typeface="Meiryo UI" panose="020B0604030504040204" pitchFamily="50" charset="-128"/>
                          <a:ea typeface="Meiryo UI" panose="020B0604030504040204" pitchFamily="50" charset="-128"/>
                        </a:rPr>
                        <a:t>その他注意事項</a:t>
                      </a:r>
                    </a:p>
                  </a:txBody>
                  <a:tcPr marL="84406" marR="84406" marT="42203" marB="42203">
                    <a:solidFill>
                      <a:schemeClr val="accent5">
                        <a:lumMod val="20000"/>
                        <a:lumOff val="80000"/>
                      </a:schemeClr>
                    </a:solidFill>
                  </a:tcPr>
                </a:tc>
                <a:extLst>
                  <a:ext uri="{0D108BD9-81ED-4DB2-BD59-A6C34878D82A}">
                    <a16:rowId xmlns:a16="http://schemas.microsoft.com/office/drawing/2014/main" val="779302812"/>
                  </a:ext>
                </a:extLst>
              </a:tr>
              <a:tr h="1097280">
                <a:tc>
                  <a:txBody>
                    <a:bodyPr/>
                    <a:lstStyle/>
                    <a:p>
                      <a:r>
                        <a:rPr kumimoji="1" lang="en-US" altLang="ja-JP" sz="700" b="0" i="0" kern="1200" dirty="0">
                          <a:solidFill>
                            <a:schemeClr val="tx1"/>
                          </a:solidFill>
                          <a:effectLst/>
                          <a:latin typeface="Meiryo UI" panose="020B0604030504040204" pitchFamily="50" charset="-128"/>
                          <a:ea typeface="Meiryo UI" panose="020B0604030504040204" pitchFamily="50" charset="-128"/>
                          <a:cs typeface="+mn-cs"/>
                        </a:rPr>
                        <a:t>7</a:t>
                      </a: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700" b="0" i="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日前：</a:t>
                      </a:r>
                      <a:r>
                        <a:rPr kumimoji="1" lang="en-US" altLang="ja-JP" sz="700" b="0" i="0" kern="1200" dirty="0">
                          <a:solidFill>
                            <a:schemeClr val="tx1"/>
                          </a:solidFill>
                          <a:effectLst/>
                          <a:latin typeface="Meiryo UI" panose="020B0604030504040204" pitchFamily="50" charset="-128"/>
                          <a:ea typeface="Meiryo UI" panose="020B0604030504040204" pitchFamily="50" charset="-128"/>
                          <a:cs typeface="+mn-cs"/>
                        </a:rPr>
                        <a:t>20</a:t>
                      </a: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a:t>
                      </a:r>
                      <a:br>
                        <a:rPr lang="ja-JP" altLang="en-US" sz="700" dirty="0">
                          <a:latin typeface="Meiryo UI" panose="020B0604030504040204" pitchFamily="50" charset="-128"/>
                          <a:ea typeface="Meiryo UI" panose="020B0604030504040204" pitchFamily="50" charset="-128"/>
                        </a:rPr>
                      </a:b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前日・当日：</a:t>
                      </a:r>
                      <a:r>
                        <a:rPr kumimoji="1" lang="en-US" altLang="ja-JP" sz="700" b="0" i="0" kern="1200" dirty="0">
                          <a:solidFill>
                            <a:schemeClr val="tx1"/>
                          </a:solidFill>
                          <a:effectLst/>
                          <a:latin typeface="Meiryo UI" panose="020B0604030504040204" pitchFamily="50" charset="-128"/>
                          <a:ea typeface="Meiryo UI" panose="020B0604030504040204" pitchFamily="50" charset="-128"/>
                          <a:cs typeface="+mn-cs"/>
                        </a:rPr>
                        <a:t>50</a:t>
                      </a: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a:t>
                      </a:r>
                      <a:br>
                        <a:rPr lang="ja-JP" altLang="en-US" sz="700" dirty="0">
                          <a:latin typeface="Meiryo UI" panose="020B0604030504040204" pitchFamily="50" charset="-128"/>
                          <a:ea typeface="Meiryo UI" panose="020B0604030504040204" pitchFamily="50" charset="-128"/>
                        </a:rPr>
                      </a:b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開始時間後：</a:t>
                      </a:r>
                      <a:r>
                        <a:rPr kumimoji="1" lang="en-US" altLang="ja-JP" sz="700" b="0" i="0" kern="1200" dirty="0">
                          <a:solidFill>
                            <a:schemeClr val="tx1"/>
                          </a:solidFill>
                          <a:effectLst/>
                          <a:latin typeface="Meiryo UI" panose="020B0604030504040204" pitchFamily="50" charset="-128"/>
                          <a:ea typeface="Meiryo UI" panose="020B0604030504040204" pitchFamily="50" charset="-128"/>
                          <a:cs typeface="+mn-cs"/>
                        </a:rPr>
                        <a:t>100</a:t>
                      </a: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a:t>
                      </a:r>
                      <a:endParaRPr kumimoji="1" lang="ja-JP" altLang="en-US" sz="700" dirty="0">
                        <a:latin typeface="Meiryo UI" panose="020B0604030504040204" pitchFamily="50" charset="-128"/>
                        <a:ea typeface="Meiryo UI" panose="020B0604030504040204" pitchFamily="50" charset="-128"/>
                      </a:endParaRPr>
                    </a:p>
                  </a:txBody>
                  <a:tcPr marL="84406" marR="84406" marT="42203" marB="42203"/>
                </a:tc>
                <a:tc>
                  <a:txBody>
                    <a:bodyPr/>
                    <a:lstStyle/>
                    <a:p>
                      <a:r>
                        <a:rPr kumimoji="1" lang="en-US" altLang="ja-JP" sz="7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持ち物</a:t>
                      </a:r>
                      <a:r>
                        <a:rPr kumimoji="1" lang="en-US" altLang="ja-JP" sz="700" b="0" i="0" kern="1200" dirty="0">
                          <a:solidFill>
                            <a:schemeClr val="tx1"/>
                          </a:solidFill>
                          <a:effectLst/>
                          <a:latin typeface="Meiryo UI" panose="020B0604030504040204" pitchFamily="50" charset="-128"/>
                          <a:ea typeface="Meiryo UI" panose="020B0604030504040204" pitchFamily="50" charset="-128"/>
                          <a:cs typeface="+mn-cs"/>
                        </a:rPr>
                        <a:t>】</a:t>
                      </a:r>
                      <a:br>
                        <a:rPr lang="ja-JP" altLang="en-US" sz="700" dirty="0">
                          <a:latin typeface="Meiryo UI" panose="020B0604030504040204" pitchFamily="50" charset="-128"/>
                          <a:ea typeface="Meiryo UI" panose="020B0604030504040204" pitchFamily="50" charset="-128"/>
                        </a:rPr>
                      </a:b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汚れても良い動きやすい服装・帽子・防寒具・雨具・タオル・飲み物</a:t>
                      </a:r>
                      <a:br>
                        <a:rPr lang="ja-JP" altLang="en-US" sz="700" dirty="0">
                          <a:latin typeface="Meiryo UI" panose="020B0604030504040204" pitchFamily="50" charset="-128"/>
                          <a:ea typeface="Meiryo UI" panose="020B0604030504040204" pitchFamily="50" charset="-128"/>
                        </a:rPr>
                      </a:br>
                      <a:r>
                        <a:rPr kumimoji="1" lang="en-US" altLang="ja-JP" sz="7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注意事項</a:t>
                      </a:r>
                      <a:r>
                        <a:rPr kumimoji="1" lang="en-US" altLang="ja-JP" sz="700" b="0" i="0" kern="1200" dirty="0">
                          <a:solidFill>
                            <a:schemeClr val="tx1"/>
                          </a:solidFill>
                          <a:effectLst/>
                          <a:latin typeface="Meiryo UI" panose="020B0604030504040204" pitchFamily="50" charset="-128"/>
                          <a:ea typeface="Meiryo UI" panose="020B0604030504040204" pitchFamily="50" charset="-128"/>
                          <a:cs typeface="+mn-cs"/>
                        </a:rPr>
                        <a:t>】</a:t>
                      </a:r>
                      <a:br>
                        <a:rPr lang="ja-JP" altLang="en-US" sz="700" dirty="0">
                          <a:latin typeface="Meiryo UI" panose="020B0604030504040204" pitchFamily="50" charset="-128"/>
                          <a:ea typeface="Meiryo UI" panose="020B0604030504040204" pitchFamily="50" charset="-128"/>
                        </a:rPr>
                      </a:b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・台風などの荒天時は中止です。天候理由により中止とする場合は前日</a:t>
                      </a:r>
                      <a:r>
                        <a:rPr kumimoji="1" lang="en-US" altLang="ja-JP" sz="700" b="0" i="0" kern="1200" dirty="0">
                          <a:solidFill>
                            <a:schemeClr val="tx1"/>
                          </a:solidFill>
                          <a:effectLst/>
                          <a:latin typeface="Meiryo UI" panose="020B0604030504040204" pitchFamily="50" charset="-128"/>
                          <a:ea typeface="Meiryo UI" panose="020B0604030504040204" pitchFamily="50" charset="-128"/>
                          <a:cs typeface="+mn-cs"/>
                        </a:rPr>
                        <a:t>17</a:t>
                      </a: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時までに事業者よりご連絡いたします。雨天時はビニールハウス内を中心に実施いたします。昼食などは周辺公民館などを使用します。</a:t>
                      </a:r>
                      <a:br>
                        <a:rPr lang="ja-JP" altLang="en-US" sz="700" dirty="0">
                          <a:latin typeface="Meiryo UI" panose="020B0604030504040204" pitchFamily="50" charset="-128"/>
                          <a:ea typeface="Meiryo UI" panose="020B0604030504040204" pitchFamily="50" charset="-128"/>
                        </a:rPr>
                      </a:b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・保険について</a:t>
                      </a:r>
                      <a:br>
                        <a:rPr lang="ja-JP" altLang="en-US" sz="700" dirty="0">
                          <a:latin typeface="Meiryo UI" panose="020B0604030504040204" pitchFamily="50" charset="-128"/>
                          <a:ea typeface="Meiryo UI" panose="020B0604030504040204" pitchFamily="50" charset="-128"/>
                        </a:rPr>
                      </a:br>
                      <a:r>
                        <a:rPr kumimoji="1" lang="ja-JP" altLang="en-US" sz="700" b="0" i="0" kern="1200" dirty="0">
                          <a:solidFill>
                            <a:schemeClr val="tx1"/>
                          </a:solidFill>
                          <a:effectLst/>
                          <a:latin typeface="Meiryo UI" panose="020B0604030504040204" pitchFamily="50" charset="-128"/>
                          <a:ea typeface="Meiryo UI" panose="020B0604030504040204" pitchFamily="50" charset="-128"/>
                          <a:cs typeface="+mn-cs"/>
                        </a:rPr>
                        <a:t>本体験には保険代が含まれておりません。ご参加者さま自身で、任意保険の加入をお勧めいたします。また体験中の不慮の事故怪我について、補償などの責任は負いかねますのでご了承下さい。</a:t>
                      </a:r>
                      <a:endParaRPr kumimoji="1" lang="ja-JP" altLang="en-US" sz="700" dirty="0">
                        <a:latin typeface="Meiryo UI" panose="020B0604030504040204" pitchFamily="50" charset="-128"/>
                        <a:ea typeface="Meiryo UI" panose="020B0604030504040204" pitchFamily="50" charset="-128"/>
                      </a:endParaRPr>
                    </a:p>
                  </a:txBody>
                  <a:tcPr marL="84406" marR="84406" marT="42203" marB="42203"/>
                </a:tc>
                <a:extLst>
                  <a:ext uri="{0D108BD9-81ED-4DB2-BD59-A6C34878D82A}">
                    <a16:rowId xmlns:a16="http://schemas.microsoft.com/office/drawing/2014/main" val="2185482021"/>
                  </a:ext>
                </a:extLst>
              </a:tr>
            </a:tbl>
          </a:graphicData>
        </a:graphic>
      </p:graphicFrame>
      <p:sp>
        <p:nvSpPr>
          <p:cNvPr id="3" name="六角形 2">
            <a:extLst>
              <a:ext uri="{FF2B5EF4-FFF2-40B4-BE49-F238E27FC236}">
                <a16:creationId xmlns:a16="http://schemas.microsoft.com/office/drawing/2014/main" id="{63076FEE-380A-0AAE-228E-447B04C514B8}"/>
              </a:ext>
            </a:extLst>
          </p:cNvPr>
          <p:cNvSpPr/>
          <p:nvPr/>
        </p:nvSpPr>
        <p:spPr>
          <a:xfrm>
            <a:off x="335753" y="339433"/>
            <a:ext cx="456245" cy="302489"/>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bg1"/>
                </a:solidFill>
                <a:latin typeface="Meiryo UI" panose="020B0604030504040204" pitchFamily="50" charset="-128"/>
                <a:ea typeface="Meiryo UI" panose="020B0604030504040204" pitchFamily="50" charset="-128"/>
              </a:rPr>
              <a:t>8</a:t>
            </a:r>
            <a:endParaRPr kumimoji="1" lang="en-US" altLang="ja-JP" sz="1600" b="1"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D1BBDC24-9ADF-3469-AEAB-2601642CD4AC}"/>
              </a:ext>
            </a:extLst>
          </p:cNvPr>
          <p:cNvSpPr txBox="1"/>
          <p:nvPr/>
        </p:nvSpPr>
        <p:spPr>
          <a:xfrm>
            <a:off x="186667" y="153850"/>
            <a:ext cx="288032" cy="369332"/>
          </a:xfrm>
          <a:prstGeom prst="rect">
            <a:avLst/>
          </a:prstGeom>
          <a:noFill/>
        </p:spPr>
        <p:txBody>
          <a:bodyPr wrap="square" rtlCol="0">
            <a:spAutoFit/>
          </a:bodyPr>
          <a:lstStyle/>
          <a:p>
            <a:r>
              <a:rPr lang="en-US" altLang="ja-JP" b="1" dirty="0">
                <a:solidFill>
                  <a:schemeClr val="bg1"/>
                </a:solidFill>
                <a:latin typeface="Meiryo UI" panose="020B0604030504040204" pitchFamily="50" charset="-128"/>
                <a:ea typeface="Meiryo UI" panose="020B0604030504040204" pitchFamily="50" charset="-128"/>
              </a:rPr>
              <a:t>8</a:t>
            </a:r>
            <a:endParaRPr kumimoji="1" lang="en-US" altLang="ja-JP" b="1" dirty="0">
              <a:solidFill>
                <a:schemeClr val="bg1"/>
              </a:solidFill>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D8C0E0E9-F78A-2AB3-739D-484A046B6768}"/>
              </a:ext>
            </a:extLst>
          </p:cNvPr>
          <p:cNvPicPr>
            <a:picLocks noChangeAspect="1"/>
          </p:cNvPicPr>
          <p:nvPr/>
        </p:nvPicPr>
        <p:blipFill>
          <a:blip r:embed="rId8"/>
          <a:stretch>
            <a:fillRect/>
          </a:stretch>
        </p:blipFill>
        <p:spPr>
          <a:xfrm>
            <a:off x="4349476" y="3182090"/>
            <a:ext cx="445047" cy="493819"/>
          </a:xfrm>
          <a:prstGeom prst="rect">
            <a:avLst/>
          </a:prstGeom>
        </p:spPr>
      </p:pic>
      <p:sp>
        <p:nvSpPr>
          <p:cNvPr id="12" name="テキスト ボックス 11">
            <a:extLst>
              <a:ext uri="{FF2B5EF4-FFF2-40B4-BE49-F238E27FC236}">
                <a16:creationId xmlns:a16="http://schemas.microsoft.com/office/drawing/2014/main" id="{C67F49E3-3D86-24C3-9CB4-52BE547B6D9E}"/>
              </a:ext>
            </a:extLst>
          </p:cNvPr>
          <p:cNvSpPr txBox="1"/>
          <p:nvPr/>
        </p:nvSpPr>
        <p:spPr>
          <a:xfrm>
            <a:off x="4349476" y="6669360"/>
            <a:ext cx="4816035" cy="259391"/>
          </a:xfrm>
          <a:prstGeom prst="rect">
            <a:avLst/>
          </a:prstGeom>
          <a:noFill/>
        </p:spPr>
        <p:txBody>
          <a:bodyPr wrap="squar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r>
              <a:rPr lang="en-US" altLang="ja-JP" sz="1050" dirty="0"/>
              <a:t>26</a:t>
            </a:r>
            <a:endParaRPr kumimoji="1" lang="ja-JP" altLang="en-US" sz="1050" dirty="0"/>
          </a:p>
        </p:txBody>
      </p:sp>
    </p:spTree>
    <p:extLst>
      <p:ext uri="{BB962C8B-B14F-4D97-AF65-F5344CB8AC3E}">
        <p14:creationId xmlns:p14="http://schemas.microsoft.com/office/powerpoint/2010/main" val="2168427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D82A0DF-196C-F797-49C1-127CE054966F}"/>
              </a:ext>
            </a:extLst>
          </p:cNvPr>
          <p:cNvPicPr>
            <a:picLocks noChangeAspect="1"/>
          </p:cNvPicPr>
          <p:nvPr/>
        </p:nvPicPr>
        <p:blipFill>
          <a:blip r:embed="rId2"/>
          <a:stretch>
            <a:fillRect/>
          </a:stretch>
        </p:blipFill>
        <p:spPr>
          <a:xfrm>
            <a:off x="6012160" y="840688"/>
            <a:ext cx="3165135" cy="1202826"/>
          </a:xfrm>
          <a:prstGeom prst="rect">
            <a:avLst/>
          </a:prstGeom>
        </p:spPr>
      </p:pic>
      <p:sp>
        <p:nvSpPr>
          <p:cNvPr id="15" name="正方形/長方形 14">
            <a:extLst>
              <a:ext uri="{FF2B5EF4-FFF2-40B4-BE49-F238E27FC236}">
                <a16:creationId xmlns:a16="http://schemas.microsoft.com/office/drawing/2014/main" id="{C7829734-14EF-F421-751F-B7C348AADFA5}"/>
              </a:ext>
            </a:extLst>
          </p:cNvPr>
          <p:cNvSpPr/>
          <p:nvPr/>
        </p:nvSpPr>
        <p:spPr>
          <a:xfrm>
            <a:off x="7092487" y="836712"/>
            <a:ext cx="1986709" cy="324616"/>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64230858-7DD5-6182-E3E2-80D4A4E61500}"/>
              </a:ext>
            </a:extLst>
          </p:cNvPr>
          <p:cNvSpPr/>
          <p:nvPr/>
        </p:nvSpPr>
        <p:spPr>
          <a:xfrm>
            <a:off x="7077579" y="1268760"/>
            <a:ext cx="2030925"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5636636-6B27-CE5C-8E4F-DFB6E91291B4}"/>
              </a:ext>
            </a:extLst>
          </p:cNvPr>
          <p:cNvSpPr/>
          <p:nvPr/>
        </p:nvSpPr>
        <p:spPr>
          <a:xfrm>
            <a:off x="6156177" y="1628799"/>
            <a:ext cx="864096" cy="412673"/>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70AA41CC-270A-328D-76F0-B6A916528179}"/>
              </a:ext>
            </a:extLst>
          </p:cNvPr>
          <p:cNvSpPr/>
          <p:nvPr/>
        </p:nvSpPr>
        <p:spPr>
          <a:xfrm>
            <a:off x="122414" y="1486686"/>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DE7F649-6F19-1A9A-62C7-C8F4EFCEC4D9}"/>
              </a:ext>
            </a:extLst>
          </p:cNvPr>
          <p:cNvSpPr>
            <a:spLocks noGrp="1"/>
          </p:cNvSpPr>
          <p:nvPr>
            <p:ph type="sldNum" sz="quarter" idx="12"/>
          </p:nvPr>
        </p:nvSpPr>
        <p:spPr>
          <a:xfrm>
            <a:off x="7089556" y="6609045"/>
            <a:ext cx="2057400" cy="365125"/>
          </a:xfrm>
        </p:spPr>
        <p:txBody>
          <a:bodyPr/>
          <a:lstStyle/>
          <a:p>
            <a:fld id="{F86A5EC8-DED8-4501-B4E3-7C7D0EBF1D96}" type="slidenum">
              <a:rPr kumimoji="1" lang="ja-JP" altLang="en-US" sz="1200" smtClean="0"/>
              <a:t>27</a:t>
            </a:fld>
            <a:endParaRPr kumimoji="1" lang="ja-JP" altLang="en-US" sz="1200"/>
          </a:p>
        </p:txBody>
      </p:sp>
      <p:sp>
        <p:nvSpPr>
          <p:cNvPr id="11" name="テキスト ボックス 10">
            <a:extLst>
              <a:ext uri="{FF2B5EF4-FFF2-40B4-BE49-F238E27FC236}">
                <a16:creationId xmlns:a16="http://schemas.microsoft.com/office/drawing/2014/main" id="{DA606EA5-A313-C5DF-8CA3-7850421D80BB}"/>
              </a:ext>
            </a:extLst>
          </p:cNvPr>
          <p:cNvSpPr txBox="1"/>
          <p:nvPr/>
        </p:nvSpPr>
        <p:spPr>
          <a:xfrm>
            <a:off x="3779912" y="1268760"/>
            <a:ext cx="2304256" cy="756000"/>
          </a:xfrm>
          <a:prstGeom prst="rect">
            <a:avLst/>
          </a:prstGeom>
          <a:noFill/>
          <a:ln>
            <a:solidFill>
              <a:schemeClr val="tx1"/>
            </a:solidFill>
            <a:prstDash val="sysDot"/>
          </a:ln>
        </p:spPr>
        <p:txBody>
          <a:bodyPr wrap="square" rtlCol="0">
            <a:spAutoFit/>
          </a:bodyPr>
          <a:lstStyle/>
          <a:p>
            <a:pPr algn="ctr"/>
            <a:r>
              <a:rPr lang="ja-JP" altLang="en-US" sz="9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900" b="1" dirty="0">
              <a:solidFill>
                <a:srgbClr val="0070C0"/>
              </a:solidFill>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サウナ好きのある方／腰痛、肩こりなどを解消したい方／心と体のバランスを整えたい方／ストレスを解消したい方／ワーケーション中のリフレッシュ／オフサイトでのサウナミーティング</a:t>
            </a:r>
            <a:endParaRPr lang="en-US" altLang="ja-JP" sz="900" b="1" dirty="0">
              <a:solidFill>
                <a:srgbClr val="0070C0"/>
              </a:solidFill>
              <a:latin typeface="Meiryo UI" panose="020B0604030504040204" pitchFamily="50" charset="-128"/>
              <a:ea typeface="Meiryo UI" panose="020B0604030504040204" pitchFamily="50" charset="-128"/>
            </a:endParaRPr>
          </a:p>
          <a:p>
            <a:pPr algn="ctr"/>
            <a:endParaRPr lang="en-US" altLang="ja-JP" sz="900" b="1" dirty="0">
              <a:solidFill>
                <a:srgbClr val="0070C0"/>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B1A9C481-E012-C03E-85CB-71D34ACF3007}"/>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graphicFrame>
        <p:nvGraphicFramePr>
          <p:cNvPr id="6" name="表 16">
            <a:extLst>
              <a:ext uri="{FF2B5EF4-FFF2-40B4-BE49-F238E27FC236}">
                <a16:creationId xmlns:a16="http://schemas.microsoft.com/office/drawing/2014/main" id="{01C0CEE0-2A19-DB30-84A8-8EF49764145B}"/>
              </a:ext>
            </a:extLst>
          </p:cNvPr>
          <p:cNvGraphicFramePr>
            <a:graphicFrameLocks noGrp="1"/>
          </p:cNvGraphicFramePr>
          <p:nvPr/>
        </p:nvGraphicFramePr>
        <p:xfrm>
          <a:off x="3809281" y="4021256"/>
          <a:ext cx="5220000" cy="1158240"/>
        </p:xfrm>
        <a:graphic>
          <a:graphicData uri="http://schemas.openxmlformats.org/drawingml/2006/table">
            <a:tbl>
              <a:tblPr firstRow="1" bandRow="1">
                <a:tableStyleId>{5940675A-B579-460E-94D1-54222C63F5DA}</a:tableStyleId>
              </a:tblPr>
              <a:tblGrid>
                <a:gridCol w="1123989">
                  <a:extLst>
                    <a:ext uri="{9D8B030D-6E8A-4147-A177-3AD203B41FA5}">
                      <a16:colId xmlns:a16="http://schemas.microsoft.com/office/drawing/2014/main" val="425662883"/>
                    </a:ext>
                  </a:extLst>
                </a:gridCol>
                <a:gridCol w="3345009">
                  <a:extLst>
                    <a:ext uri="{9D8B030D-6E8A-4147-A177-3AD203B41FA5}">
                      <a16:colId xmlns:a16="http://schemas.microsoft.com/office/drawing/2014/main" val="753469963"/>
                    </a:ext>
                  </a:extLst>
                </a:gridCol>
                <a:gridCol w="751002">
                  <a:extLst>
                    <a:ext uri="{9D8B030D-6E8A-4147-A177-3AD203B41FA5}">
                      <a16:colId xmlns:a16="http://schemas.microsoft.com/office/drawing/2014/main" val="1763900372"/>
                    </a:ext>
                  </a:extLst>
                </a:gridCol>
              </a:tblGrid>
              <a:tr h="186112">
                <a:tc>
                  <a:txBody>
                    <a:bodyPr/>
                    <a:lstStyle/>
                    <a:p>
                      <a:pPr algn="ctr"/>
                      <a:r>
                        <a:rPr kumimoji="1" lang="ja-JP" altLang="en-US" sz="800" dirty="0"/>
                        <a:t>料金</a:t>
                      </a:r>
                      <a:endParaRPr kumimoji="1" lang="ja-JP" altLang="en-US" sz="800" dirty="0">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ctr"/>
                      <a:r>
                        <a:rPr kumimoji="1" lang="ja-JP" altLang="en-US" sz="800" dirty="0"/>
                        <a:t>料金に含まれるもの</a:t>
                      </a:r>
                      <a:endParaRPr kumimoji="1" lang="ja-JP" altLang="en-US" sz="800" dirty="0">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ctr"/>
                      <a:r>
                        <a:rPr kumimoji="1" lang="ja-JP" altLang="en-US" sz="800" dirty="0"/>
                        <a:t>〆切</a:t>
                      </a:r>
                      <a:endParaRPr kumimoji="1" lang="ja-JP" altLang="en-US" sz="800" dirty="0">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779302812"/>
                  </a:ext>
                </a:extLst>
              </a:tr>
              <a:tr h="824208">
                <a:tc>
                  <a:txBody>
                    <a:bodyPr/>
                    <a:lstStyle/>
                    <a:p>
                      <a:r>
                        <a:rPr kumimoji="1" lang="en-US" altLang="ja-JP" sz="800" dirty="0"/>
                        <a:t>2</a:t>
                      </a:r>
                      <a:r>
                        <a:rPr kumimoji="1" lang="ja-JP" altLang="en-US" sz="800" dirty="0"/>
                        <a:t>時間コース</a:t>
                      </a:r>
                      <a:endParaRPr kumimoji="1" lang="en-US" altLang="ja-JP" sz="800" dirty="0"/>
                    </a:p>
                    <a:p>
                      <a:r>
                        <a:rPr kumimoji="1" lang="en-US" altLang="ja-JP" sz="800" dirty="0"/>
                        <a:t>7,450</a:t>
                      </a:r>
                      <a:r>
                        <a:rPr kumimoji="1" lang="ja-JP" altLang="en-US" sz="800" dirty="0"/>
                        <a:t>～</a:t>
                      </a:r>
                      <a:r>
                        <a:rPr kumimoji="1" lang="en-US" altLang="ja-JP" sz="800" dirty="0"/>
                        <a:t>10,300</a:t>
                      </a:r>
                      <a:r>
                        <a:rPr kumimoji="1" lang="ja-JP" altLang="en-US" sz="800" dirty="0"/>
                        <a:t>円</a:t>
                      </a:r>
                      <a:endParaRPr kumimoji="1" lang="en-US" altLang="ja-JP" sz="800" dirty="0"/>
                    </a:p>
                    <a:p>
                      <a:endParaRPr kumimoji="1" lang="en-US" altLang="ja-JP" sz="800" dirty="0"/>
                    </a:p>
                    <a:p>
                      <a:r>
                        <a:rPr kumimoji="1" lang="en-US" altLang="ja-JP" sz="800" dirty="0"/>
                        <a:t>3</a:t>
                      </a:r>
                      <a:r>
                        <a:rPr kumimoji="1" lang="ja-JP" altLang="en-US" sz="800" dirty="0"/>
                        <a:t>時間コース</a:t>
                      </a:r>
                      <a:endParaRPr kumimoji="1" lang="en-US" altLang="ja-JP" sz="800" dirty="0"/>
                    </a:p>
                    <a:p>
                      <a:r>
                        <a:rPr kumimoji="1" lang="en-US" altLang="ja-JP" sz="800" dirty="0"/>
                        <a:t>9,400</a:t>
                      </a:r>
                      <a:r>
                        <a:rPr kumimoji="1" lang="ja-JP" altLang="en-US" sz="800" dirty="0"/>
                        <a:t>～</a:t>
                      </a:r>
                      <a:r>
                        <a:rPr kumimoji="1" lang="en-US" altLang="ja-JP" sz="800" dirty="0"/>
                        <a:t>15,000</a:t>
                      </a:r>
                      <a:r>
                        <a:rPr kumimoji="1" lang="ja-JP" altLang="en-US" sz="800" dirty="0"/>
                        <a:t>円</a:t>
                      </a:r>
                      <a:endParaRPr kumimoji="1" lang="en-US" altLang="ja-JP" sz="800" dirty="0"/>
                    </a:p>
                    <a:p>
                      <a:r>
                        <a:rPr kumimoji="1" lang="en-US" altLang="ja-JP" sz="800" dirty="0"/>
                        <a:t>※</a:t>
                      </a:r>
                      <a:r>
                        <a:rPr kumimoji="1" lang="ja-JP" altLang="en-US" sz="800" dirty="0"/>
                        <a:t>人数や体験部屋により変動します。</a:t>
                      </a:r>
                      <a:endParaRPr kumimoji="1" lang="en-US" altLang="ja-JP" sz="800" dirty="0"/>
                    </a:p>
                  </a:txBody>
                  <a:tcPr/>
                </a:tc>
                <a:tc>
                  <a:txBody>
                    <a:bodyPr/>
                    <a:lstStyle/>
                    <a:p>
                      <a:endParaRPr kumimoji="1" lang="en-US" altLang="ja-JP" sz="800" dirty="0">
                        <a:latin typeface="+mn-lt"/>
                        <a:ea typeface="+mn-ea"/>
                      </a:endParaRPr>
                    </a:p>
                    <a:p>
                      <a:r>
                        <a:rPr kumimoji="1" lang="ja-JP" altLang="en-US" sz="800" dirty="0">
                          <a:latin typeface="Meiryo UI" panose="020B0604030504040204" pitchFamily="50" charset="-128"/>
                          <a:ea typeface="Meiryo UI" panose="020B0604030504040204" pitchFamily="50" charset="-128"/>
                        </a:rPr>
                        <a:t>サウナ体験、酵素風呂体験</a:t>
                      </a:r>
                      <a:endParaRPr kumimoji="1" lang="en-US" altLang="ja-JP" sz="800" dirty="0">
                        <a:latin typeface="Meiryo UI" panose="020B0604030504040204" pitchFamily="50" charset="-128"/>
                        <a:ea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それぞれの個別で体験したい場合は別途ご相談ください。</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料金に含まれないもの</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水着、サウナハット（有料レンタルあり）</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タオル、飲み水（無料貸出あり）</a:t>
                      </a:r>
                    </a:p>
                  </a:txBody>
                  <a:tcPr/>
                </a:tc>
                <a:tc>
                  <a:txBody>
                    <a:bodyPr/>
                    <a:lstStyle/>
                    <a:p>
                      <a:pPr algn="ctr"/>
                      <a:endParaRPr kumimoji="1" lang="en-US" altLang="ja-JP" sz="800" dirty="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r>
                        <a:rPr kumimoji="1" lang="en-US" altLang="ja-JP" sz="800" dirty="0">
                          <a:latin typeface="Meiryo UI" panose="020B0604030504040204" pitchFamily="50" charset="-128"/>
                          <a:ea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rPr>
                        <a:t>日前</a:t>
                      </a:r>
                    </a:p>
                  </a:txBody>
                  <a:tcPr/>
                </a:tc>
                <a:extLst>
                  <a:ext uri="{0D108BD9-81ED-4DB2-BD59-A6C34878D82A}">
                    <a16:rowId xmlns:a16="http://schemas.microsoft.com/office/drawing/2014/main" val="2185482021"/>
                  </a:ext>
                </a:extLst>
              </a:tr>
            </a:tbl>
          </a:graphicData>
        </a:graphic>
      </p:graphicFrame>
      <p:graphicFrame>
        <p:nvGraphicFramePr>
          <p:cNvPr id="13" name="表 16">
            <a:extLst>
              <a:ext uri="{FF2B5EF4-FFF2-40B4-BE49-F238E27FC236}">
                <a16:creationId xmlns:a16="http://schemas.microsoft.com/office/drawing/2014/main" id="{5BADC7B8-688F-5FEB-721F-F8C0A6467219}"/>
              </a:ext>
            </a:extLst>
          </p:cNvPr>
          <p:cNvGraphicFramePr>
            <a:graphicFrameLocks noGrp="1"/>
          </p:cNvGraphicFramePr>
          <p:nvPr/>
        </p:nvGraphicFramePr>
        <p:xfrm>
          <a:off x="3824642" y="5301208"/>
          <a:ext cx="5220000" cy="548640"/>
        </p:xfrm>
        <a:graphic>
          <a:graphicData uri="http://schemas.openxmlformats.org/drawingml/2006/table">
            <a:tbl>
              <a:tblPr firstRow="1" bandRow="1">
                <a:tableStyleId>{5940675A-B579-460E-94D1-54222C63F5DA}</a:tableStyleId>
              </a:tblPr>
              <a:tblGrid>
                <a:gridCol w="1232500">
                  <a:extLst>
                    <a:ext uri="{9D8B030D-6E8A-4147-A177-3AD203B41FA5}">
                      <a16:colId xmlns:a16="http://schemas.microsoft.com/office/drawing/2014/main" val="425662883"/>
                    </a:ext>
                  </a:extLst>
                </a:gridCol>
                <a:gridCol w="3987500">
                  <a:extLst>
                    <a:ext uri="{9D8B030D-6E8A-4147-A177-3AD203B41FA5}">
                      <a16:colId xmlns:a16="http://schemas.microsoft.com/office/drawing/2014/main" val="753469963"/>
                    </a:ext>
                  </a:extLst>
                </a:gridCol>
              </a:tblGrid>
              <a:tr h="207678">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0">
                <a:tc>
                  <a:txBody>
                    <a:bodyPr/>
                    <a:lstStyle/>
                    <a:p>
                      <a:r>
                        <a:rPr kumimoji="1" lang="ja-JP" altLang="en-US" sz="800" dirty="0">
                          <a:latin typeface="Meiryo UI" panose="020B0604030504040204" pitchFamily="50" charset="-128"/>
                          <a:ea typeface="Meiryo UI" panose="020B0604030504040204" pitchFamily="50" charset="-128"/>
                        </a:rPr>
                        <a:t>当日、無連絡</a:t>
                      </a:r>
                      <a:endParaRPr kumimoji="1" lang="en-US" altLang="ja-JP" sz="800" dirty="0">
                        <a:latin typeface="Meiryo UI" panose="020B0604030504040204" pitchFamily="50" charset="-128"/>
                        <a:ea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rPr>
                        <a:t>％</a:t>
                      </a:r>
                    </a:p>
                  </a:txBody>
                  <a:tcPr/>
                </a:tc>
                <a:tc>
                  <a:txBody>
                    <a:bodyPr/>
                    <a:lstStyle/>
                    <a:p>
                      <a:r>
                        <a:rPr kumimoji="1" lang="ja-JP" altLang="en-US" sz="800" dirty="0">
                          <a:latin typeface="Meiryo UI" panose="020B0604030504040204" pitchFamily="50" charset="-128"/>
                          <a:ea typeface="Meiryo UI" panose="020B0604030504040204" pitchFamily="50" charset="-128"/>
                        </a:rPr>
                        <a:t>体験者の中には湿疹が出る方もいらっしゃいます。基本的には</a:t>
                      </a:r>
                      <a:r>
                        <a:rPr kumimoji="1" lang="en-US" altLang="ja-JP" sz="800" dirty="0">
                          <a:latin typeface="Meiryo UI" panose="020B0604030504040204" pitchFamily="50" charset="-128"/>
                          <a:ea typeface="Meiryo UI" panose="020B0604030504040204" pitchFamily="50" charset="-128"/>
                        </a:rPr>
                        <a:t>2,3</a:t>
                      </a:r>
                      <a:r>
                        <a:rPr kumimoji="1" lang="ja-JP" altLang="en-US" sz="800" dirty="0">
                          <a:latin typeface="Meiryo UI" panose="020B0604030504040204" pitchFamily="50" charset="-128"/>
                          <a:ea typeface="Meiryo UI" panose="020B0604030504040204" pitchFamily="50" charset="-128"/>
                        </a:rPr>
                        <a:t>日で治まりますが、お肌の弱い方は洗体や保湿にお時間をおかけください。</a:t>
                      </a:r>
                      <a:endParaRPr kumimoji="1" lang="en-US" altLang="ja-JP"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sp>
        <p:nvSpPr>
          <p:cNvPr id="26" name="六角形 25">
            <a:extLst>
              <a:ext uri="{FF2B5EF4-FFF2-40B4-BE49-F238E27FC236}">
                <a16:creationId xmlns:a16="http://schemas.microsoft.com/office/drawing/2014/main" id="{31DC15F1-8AB1-3A44-F512-DBE5A55D40F5}"/>
              </a:ext>
            </a:extLst>
          </p:cNvPr>
          <p:cNvSpPr/>
          <p:nvPr/>
        </p:nvSpPr>
        <p:spPr>
          <a:xfrm>
            <a:off x="107504" y="125021"/>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5BF1A40-B994-1C78-E026-929772A50B07}"/>
              </a:ext>
            </a:extLst>
          </p:cNvPr>
          <p:cNvSpPr txBox="1"/>
          <p:nvPr/>
        </p:nvSpPr>
        <p:spPr>
          <a:xfrm>
            <a:off x="178278" y="145461"/>
            <a:ext cx="288032" cy="369332"/>
          </a:xfrm>
          <a:prstGeom prst="rect">
            <a:avLst/>
          </a:prstGeom>
          <a:noFill/>
        </p:spPr>
        <p:txBody>
          <a:bodyPr wrap="square" rtlCol="0">
            <a:spAutoFit/>
          </a:bodyPr>
          <a:lstStyle/>
          <a:p>
            <a:r>
              <a:rPr lang="en-US" altLang="ja-JP" b="1" dirty="0">
                <a:solidFill>
                  <a:schemeClr val="bg1"/>
                </a:solidFill>
                <a:latin typeface="Meiryo UI" panose="020B0604030504040204" pitchFamily="50" charset="-128"/>
                <a:ea typeface="Meiryo UI" panose="020B0604030504040204" pitchFamily="50" charset="-128"/>
              </a:rPr>
              <a:t>9</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C3995DB9-A47E-73A4-602F-355E5909608B}"/>
              </a:ext>
            </a:extLst>
          </p:cNvPr>
          <p:cNvSpPr txBox="1"/>
          <p:nvPr/>
        </p:nvSpPr>
        <p:spPr>
          <a:xfrm>
            <a:off x="683568" y="128683"/>
            <a:ext cx="8460432" cy="430887"/>
          </a:xfrm>
          <a:prstGeom prst="rect">
            <a:avLst/>
          </a:prstGeom>
          <a:noFill/>
        </p:spPr>
        <p:txBody>
          <a:bodyPr wrap="square" rtlCol="0">
            <a:spAutoFit/>
          </a:bodyPr>
          <a:lstStyle/>
          <a:p>
            <a:r>
              <a:rPr kumimoji="1" lang="ja-JP" altLang="en-US" sz="2200" b="1" dirty="0">
                <a:latin typeface="Meiryo UI" panose="020B0604030504040204" pitchFamily="50" charset="-128"/>
                <a:ea typeface="Meiryo UI" panose="020B0604030504040204" pitchFamily="50" charset="-128"/>
              </a:rPr>
              <a:t>プライベートサウナでリラクゼーション　「ぬかとゆげ」　　</a:t>
            </a:r>
          </a:p>
        </p:txBody>
      </p:sp>
      <p:sp>
        <p:nvSpPr>
          <p:cNvPr id="32" name="テキスト ボックス 31">
            <a:extLst>
              <a:ext uri="{FF2B5EF4-FFF2-40B4-BE49-F238E27FC236}">
                <a16:creationId xmlns:a16="http://schemas.microsoft.com/office/drawing/2014/main" id="{31813B99-041B-8832-CFDB-DB4DAA9C3FC4}"/>
              </a:ext>
            </a:extLst>
          </p:cNvPr>
          <p:cNvSpPr txBox="1"/>
          <p:nvPr/>
        </p:nvSpPr>
        <p:spPr>
          <a:xfrm>
            <a:off x="35496" y="746120"/>
            <a:ext cx="5942371"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温熱療法の効果に着目した京丹後のドクター監修の予防医療に繋がる温浴施設「ぬかとゆげ」。米ぬか</a:t>
            </a:r>
            <a:r>
              <a:rPr lang="en-US" altLang="ja-JP" sz="1400" dirty="0">
                <a:latin typeface="Meiryo UI" panose="020B0604030504040204" pitchFamily="50" charset="-128"/>
                <a:ea typeface="Meiryo UI" panose="020B0604030504040204" pitchFamily="50" charset="-128"/>
              </a:rPr>
              <a:t>100</a:t>
            </a:r>
            <a:r>
              <a:rPr lang="ja-JP" altLang="en-US" sz="1400" dirty="0">
                <a:latin typeface="Meiryo UI" panose="020B0604030504040204" pitchFamily="50" charset="-128"/>
                <a:ea typeface="Meiryo UI" panose="020B0604030504040204" pitchFamily="50" charset="-128"/>
              </a:rPr>
              <a:t>％の酵素風呂と貸切可能なフィンランド式サウナを一度に体験できる世界初の施設です。</a:t>
            </a:r>
            <a:endParaRPr kumimoji="1" lang="ja-JP" altLang="en-US" sz="14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6095271D-58B4-A332-C2D2-4EA4E44116AB}"/>
              </a:ext>
            </a:extLst>
          </p:cNvPr>
          <p:cNvSpPr txBox="1"/>
          <p:nvPr/>
        </p:nvSpPr>
        <p:spPr>
          <a:xfrm>
            <a:off x="1423528" y="1484784"/>
            <a:ext cx="2552528" cy="307777"/>
          </a:xfrm>
          <a:prstGeom prst="rect">
            <a:avLst/>
          </a:prstGeom>
          <a:noFill/>
        </p:spPr>
        <p:txBody>
          <a:bodyPr wrap="square" rtlCol="0">
            <a:sp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実施場所：ぬかとゆげ</a:t>
            </a:r>
          </a:p>
        </p:txBody>
      </p:sp>
      <p:pic>
        <p:nvPicPr>
          <p:cNvPr id="37" name="図 36">
            <a:extLst>
              <a:ext uri="{FF2B5EF4-FFF2-40B4-BE49-F238E27FC236}">
                <a16:creationId xmlns:a16="http://schemas.microsoft.com/office/drawing/2014/main" id="{DC0141E2-8F6B-A79E-5664-535600F9BF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490" t="6057" r="20779" b="31100"/>
          <a:stretch/>
        </p:blipFill>
        <p:spPr>
          <a:xfrm>
            <a:off x="1899495" y="4641004"/>
            <a:ext cx="1905336" cy="1503477"/>
          </a:xfrm>
          <a:prstGeom prst="rect">
            <a:avLst/>
          </a:prstGeom>
          <a:ln>
            <a:noFill/>
          </a:ln>
          <a:effectLst>
            <a:softEdge rad="112500"/>
          </a:effectLst>
        </p:spPr>
      </p:pic>
      <p:sp>
        <p:nvSpPr>
          <p:cNvPr id="40" name="テキスト ボックス 39">
            <a:extLst>
              <a:ext uri="{FF2B5EF4-FFF2-40B4-BE49-F238E27FC236}">
                <a16:creationId xmlns:a16="http://schemas.microsoft.com/office/drawing/2014/main" id="{080D3D30-4B87-FB6E-1C2D-C05B548D3C82}"/>
              </a:ext>
            </a:extLst>
          </p:cNvPr>
          <p:cNvSpPr txBox="1"/>
          <p:nvPr/>
        </p:nvSpPr>
        <p:spPr>
          <a:xfrm>
            <a:off x="40773" y="6258798"/>
            <a:ext cx="3663883" cy="338554"/>
          </a:xfrm>
          <a:prstGeom prst="rect">
            <a:avLst/>
          </a:prstGeom>
          <a:noFill/>
        </p:spPr>
        <p:txBody>
          <a:bodyPr wrap="square">
            <a:spAutoFit/>
          </a:bodyPr>
          <a:lstStyle/>
          <a:p>
            <a:r>
              <a:rPr lang="ja-JP" altLang="en-US" sz="800" b="0" i="0" dirty="0">
                <a:solidFill>
                  <a:srgbClr val="000000"/>
                </a:solidFill>
                <a:effectLst/>
                <a:latin typeface="Meiryo UI" panose="020B0604030504040204" pitchFamily="50" charset="-128"/>
                <a:ea typeface="Meiryo UI" panose="020B0604030504040204" pitchFamily="50" charset="-128"/>
              </a:rPr>
              <a:t>すべてのサウナは本格的なフィンランド式サウナになっており、ご自身の好きなタイミングでロウリュができます</a:t>
            </a:r>
            <a:endParaRPr lang="ja-JP" altLang="en-US" sz="800" dirty="0">
              <a:latin typeface="Meiryo UI" panose="020B0604030504040204" pitchFamily="50" charset="-128"/>
              <a:ea typeface="Meiryo UI" panose="020B0604030504040204" pitchFamily="50" charset="-128"/>
            </a:endParaRPr>
          </a:p>
        </p:txBody>
      </p:sp>
      <p:pic>
        <p:nvPicPr>
          <p:cNvPr id="41" name="図 40">
            <a:extLst>
              <a:ext uri="{FF2B5EF4-FFF2-40B4-BE49-F238E27FC236}">
                <a16:creationId xmlns:a16="http://schemas.microsoft.com/office/drawing/2014/main" id="{DBE6AB38-41D0-C62D-73A7-45918BF6D6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912" y="5809689"/>
            <a:ext cx="1230644" cy="922984"/>
          </a:xfrm>
          <a:prstGeom prst="rect">
            <a:avLst/>
          </a:prstGeom>
          <a:effectLst>
            <a:softEdge rad="127000"/>
          </a:effectLst>
        </p:spPr>
      </p:pic>
      <p:sp>
        <p:nvSpPr>
          <p:cNvPr id="42" name="テキスト ボックス 41">
            <a:extLst>
              <a:ext uri="{FF2B5EF4-FFF2-40B4-BE49-F238E27FC236}">
                <a16:creationId xmlns:a16="http://schemas.microsoft.com/office/drawing/2014/main" id="{4DF96D44-E3DC-CFFB-03DB-0BF759B54BC8}"/>
              </a:ext>
            </a:extLst>
          </p:cNvPr>
          <p:cNvSpPr txBox="1"/>
          <p:nvPr/>
        </p:nvSpPr>
        <p:spPr>
          <a:xfrm>
            <a:off x="4932040" y="5877272"/>
            <a:ext cx="4147156" cy="846386"/>
          </a:xfrm>
          <a:prstGeom prst="rect">
            <a:avLst/>
          </a:prstGeom>
          <a:noFill/>
        </p:spPr>
        <p:txBody>
          <a:bodyPr wrap="square">
            <a:spAutoFit/>
          </a:bodyPr>
          <a:lstStyle/>
          <a:p>
            <a:pPr algn="l"/>
            <a:r>
              <a:rPr lang="ja-JP" altLang="ja-JP" sz="1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酵素</a:t>
            </a:r>
            <a:r>
              <a:rPr lang="ja-JP" altLang="en-US" sz="1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風呂の</a:t>
            </a:r>
            <a:r>
              <a:rPr lang="ja-JP" altLang="ja-JP" sz="1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特徴</a:t>
            </a:r>
            <a:endParaRPr lang="en-US" altLang="ja-JP" sz="1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l"/>
            <a:r>
              <a:rPr lang="ja-JP"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ガスや電気など人工のエネルギーを一切使用せずに</a:t>
            </a:r>
            <a:r>
              <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65</a:t>
            </a:r>
            <a:r>
              <a:rPr lang="ja-JP"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℃まで発熱するお風呂で重ための布団をかぶっているように入酵時間を楽しんでいただけます</a:t>
            </a: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体の芯（骨や内臓）が温まってから汗が出るのが特徴</a:t>
            </a: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です。</a:t>
            </a:r>
            <a:endParaRPr lang="ja-JP"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　</a:t>
            </a:r>
          </a:p>
        </p:txBody>
      </p:sp>
      <p:graphicFrame>
        <p:nvGraphicFramePr>
          <p:cNvPr id="43" name="表 16">
            <a:extLst>
              <a:ext uri="{FF2B5EF4-FFF2-40B4-BE49-F238E27FC236}">
                <a16:creationId xmlns:a16="http://schemas.microsoft.com/office/drawing/2014/main" id="{F066BAE6-C258-658D-5555-878ABD737D4C}"/>
              </a:ext>
            </a:extLst>
          </p:cNvPr>
          <p:cNvGraphicFramePr>
            <a:graphicFrameLocks noGrp="1"/>
          </p:cNvGraphicFramePr>
          <p:nvPr/>
        </p:nvGraphicFramePr>
        <p:xfrm>
          <a:off x="3804831" y="3210157"/>
          <a:ext cx="5220001" cy="745309"/>
        </p:xfrm>
        <a:graphic>
          <a:graphicData uri="http://schemas.openxmlformats.org/drawingml/2006/table">
            <a:tbl>
              <a:tblPr firstRow="1" bandRow="1">
                <a:tableStyleId>{5940675A-B579-460E-94D1-54222C63F5DA}</a:tableStyleId>
              </a:tblPr>
              <a:tblGrid>
                <a:gridCol w="1001096">
                  <a:extLst>
                    <a:ext uri="{9D8B030D-6E8A-4147-A177-3AD203B41FA5}">
                      <a16:colId xmlns:a16="http://schemas.microsoft.com/office/drawing/2014/main" val="425662883"/>
                    </a:ext>
                  </a:extLst>
                </a:gridCol>
                <a:gridCol w="1644658">
                  <a:extLst>
                    <a:ext uri="{9D8B030D-6E8A-4147-A177-3AD203B41FA5}">
                      <a16:colId xmlns:a16="http://schemas.microsoft.com/office/drawing/2014/main" val="753469963"/>
                    </a:ext>
                  </a:extLst>
                </a:gridCol>
                <a:gridCol w="1573151">
                  <a:extLst>
                    <a:ext uri="{9D8B030D-6E8A-4147-A177-3AD203B41FA5}">
                      <a16:colId xmlns:a16="http://schemas.microsoft.com/office/drawing/2014/main" val="1403624134"/>
                    </a:ext>
                  </a:extLst>
                </a:gridCol>
                <a:gridCol w="1001096">
                  <a:extLst>
                    <a:ext uri="{9D8B030D-6E8A-4147-A177-3AD203B41FA5}">
                      <a16:colId xmlns:a16="http://schemas.microsoft.com/office/drawing/2014/main" val="1763900372"/>
                    </a:ext>
                  </a:extLst>
                </a:gridCol>
              </a:tblGrid>
              <a:tr h="221673">
                <a:tc>
                  <a:txBody>
                    <a:bodyPr/>
                    <a:lstStyle/>
                    <a:p>
                      <a:pPr algn="ctr"/>
                      <a:r>
                        <a:rPr kumimoji="1" lang="ja-JP" altLang="en-US" sz="900" dirty="0">
                          <a:latin typeface="Meiryo UI" panose="020B0604030504040204" pitchFamily="50" charset="-128"/>
                          <a:ea typeface="Meiryo UI" panose="020B0604030504040204" pitchFamily="50" charset="-128"/>
                        </a:rPr>
                        <a:t>集合時間</a:t>
                      </a:r>
                    </a:p>
                  </a:txBody>
                  <a:tcPr marT="41564" marB="41564">
                    <a:solidFill>
                      <a:schemeClr val="accent1">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集合場所</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実施期間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受入可能数</a:t>
                      </a:r>
                    </a:p>
                  </a:txBody>
                  <a:tcPr marT="41564" marB="41564">
                    <a:solidFill>
                      <a:schemeClr val="accent5">
                        <a:lumMod val="20000"/>
                        <a:lumOff val="80000"/>
                      </a:schemeClr>
                    </a:solidFill>
                  </a:tcPr>
                </a:tc>
                <a:extLst>
                  <a:ext uri="{0D108BD9-81ED-4DB2-BD59-A6C34878D82A}">
                    <a16:rowId xmlns:a16="http://schemas.microsoft.com/office/drawing/2014/main" val="779302812"/>
                  </a:ext>
                </a:extLst>
              </a:tr>
              <a:tr h="261818">
                <a:tc>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tc>
                  <a:txBody>
                    <a:bodyPr/>
                    <a:lstStyle/>
                    <a:p>
                      <a:pPr algn="ctr"/>
                      <a:r>
                        <a:rPr kumimoji="1" lang="ja-JP" altLang="en-US" sz="900" dirty="0">
                          <a:latin typeface="Meiryo UI" panose="020B0604030504040204" pitchFamily="50" charset="-128"/>
                          <a:ea typeface="Meiryo UI" panose="020B0604030504040204" pitchFamily="50" charset="-128"/>
                        </a:rPr>
                        <a:t>ぬかとゆげ</a:t>
                      </a:r>
                    </a:p>
                  </a:txBody>
                  <a:tcPr marT="41564" marB="41564"/>
                </a:tc>
                <a:tc>
                  <a:txBody>
                    <a:bodyPr/>
                    <a:lstStyle/>
                    <a:p>
                      <a:pPr algn="ctr"/>
                      <a:r>
                        <a:rPr kumimoji="1" lang="ja-JP" altLang="en-US" sz="900" dirty="0">
                          <a:latin typeface="Meiryo UI" panose="020B0604030504040204" pitchFamily="50" charset="-128"/>
                          <a:ea typeface="Meiryo UI" panose="020B0604030504040204" pitchFamily="50" charset="-128"/>
                        </a:rPr>
                        <a:t>通年</a:t>
                      </a:r>
                    </a:p>
                  </a:txBody>
                  <a:tcPr marT="41564" marB="41564"/>
                </a:tc>
                <a:tc rowSpan="2">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１名様</a:t>
                      </a:r>
                      <a:r>
                        <a:rPr kumimoji="1" lang="en-US" altLang="ja-JP" sz="900" dirty="0">
                          <a:solidFill>
                            <a:schemeClr val="tx1"/>
                          </a:solidFill>
                          <a:latin typeface="Meiryo UI" panose="020B0604030504040204" pitchFamily="50" charset="-128"/>
                          <a:ea typeface="Meiryo UI" panose="020B0604030504040204" pitchFamily="50" charset="-128"/>
                        </a:rPr>
                        <a:t>~3</a:t>
                      </a:r>
                      <a:r>
                        <a:rPr kumimoji="1" lang="ja-JP" altLang="en-US" sz="900" dirty="0">
                          <a:solidFill>
                            <a:schemeClr val="tx1"/>
                          </a:solidFill>
                          <a:latin typeface="Meiryo UI" panose="020B0604030504040204" pitchFamily="50" charset="-128"/>
                          <a:ea typeface="Meiryo UI" panose="020B0604030504040204" pitchFamily="50" charset="-128"/>
                        </a:rPr>
                        <a:t>名様</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l"/>
                      <a:r>
                        <a:rPr kumimoji="1" lang="en-US" altLang="ja-JP" sz="900" dirty="0">
                          <a:solidFill>
                            <a:schemeClr val="tx1"/>
                          </a:solidFill>
                          <a:latin typeface="Meiryo UI" panose="020B0604030504040204" pitchFamily="50" charset="-128"/>
                          <a:ea typeface="Meiryo UI" panose="020B0604030504040204" pitchFamily="50" charset="-128"/>
                        </a:rPr>
                        <a:t>※3</a:t>
                      </a:r>
                      <a:r>
                        <a:rPr kumimoji="1" lang="ja-JP" altLang="en-US" sz="900" dirty="0">
                          <a:solidFill>
                            <a:schemeClr val="tx1"/>
                          </a:solidFill>
                          <a:latin typeface="Meiryo UI" panose="020B0604030504040204" pitchFamily="50" charset="-128"/>
                          <a:ea typeface="Meiryo UI" panose="020B0604030504040204" pitchFamily="50" charset="-128"/>
                        </a:rPr>
                        <a:t>名以上の　　人数は要相談</a:t>
                      </a:r>
                    </a:p>
                  </a:txBody>
                  <a:tcPr marT="41564" marB="41564"/>
                </a:tc>
                <a:extLst>
                  <a:ext uri="{0D108BD9-81ED-4DB2-BD59-A6C34878D82A}">
                    <a16:rowId xmlns:a16="http://schemas.microsoft.com/office/drawing/2014/main" val="2185482021"/>
                  </a:ext>
                </a:extLst>
              </a:tr>
              <a:tr h="261818">
                <a:tc gridSpan="3">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集合場所住所：京都府京丹後市峰山町杉谷</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941-1</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https://nuka-yuge.com/</a:t>
                      </a:r>
                      <a:endParaRPr kumimoji="1" lang="ja-JP" altLang="en-US" sz="900" dirty="0">
                        <a:latin typeface="Meiryo UI" panose="020B0604030504040204" pitchFamily="50" charset="-128"/>
                        <a:ea typeface="Meiryo UI" panose="020B0604030504040204" pitchFamily="50" charset="-128"/>
                      </a:endParaRPr>
                    </a:p>
                  </a:txBody>
                  <a:tcPr marT="41564" marB="41564">
                    <a:lnR w="12700" cap="flat" cmpd="sng" algn="ctr">
                      <a:solidFill>
                        <a:schemeClr val="tx1"/>
                      </a:solidFill>
                      <a:prstDash val="solid"/>
                      <a:round/>
                      <a:headEnd type="none" w="med" len="med"/>
                      <a:tailEnd type="none" w="med" len="med"/>
                    </a:lnR>
                  </a:tcPr>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v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5037389"/>
                  </a:ext>
                </a:extLst>
              </a:tr>
            </a:tbl>
          </a:graphicData>
        </a:graphic>
      </p:graphicFrame>
      <p:graphicFrame>
        <p:nvGraphicFramePr>
          <p:cNvPr id="44" name="表 12">
            <a:extLst>
              <a:ext uri="{FF2B5EF4-FFF2-40B4-BE49-F238E27FC236}">
                <a16:creationId xmlns:a16="http://schemas.microsoft.com/office/drawing/2014/main" id="{D4A1BACF-DC4E-F09E-49F4-8BC57BE8C39D}"/>
              </a:ext>
            </a:extLst>
          </p:cNvPr>
          <p:cNvGraphicFramePr>
            <a:graphicFrameLocks noGrp="1"/>
          </p:cNvGraphicFramePr>
          <p:nvPr/>
        </p:nvGraphicFramePr>
        <p:xfrm>
          <a:off x="3824642" y="2076245"/>
          <a:ext cx="5220000" cy="904517"/>
        </p:xfrm>
        <a:graphic>
          <a:graphicData uri="http://schemas.openxmlformats.org/drawingml/2006/table">
            <a:tbl>
              <a:tblPr firstRow="1" bandRow="1">
                <a:tableStyleId>{5940675A-B579-460E-94D1-54222C63F5DA}</a:tableStyleId>
              </a:tblPr>
              <a:tblGrid>
                <a:gridCol w="1467129">
                  <a:extLst>
                    <a:ext uri="{9D8B030D-6E8A-4147-A177-3AD203B41FA5}">
                      <a16:colId xmlns:a16="http://schemas.microsoft.com/office/drawing/2014/main" val="2860408248"/>
                    </a:ext>
                  </a:extLst>
                </a:gridCol>
                <a:gridCol w="3752871">
                  <a:extLst>
                    <a:ext uri="{9D8B030D-6E8A-4147-A177-3AD203B41FA5}">
                      <a16:colId xmlns:a16="http://schemas.microsoft.com/office/drawing/2014/main" val="992163597"/>
                    </a:ext>
                  </a:extLst>
                </a:gridCol>
              </a:tblGrid>
              <a:tr h="192785">
                <a:tc>
                  <a:txBody>
                    <a:bodyPr/>
                    <a:lstStyle/>
                    <a:p>
                      <a:r>
                        <a:rPr kumimoji="1" lang="ja-JP" altLang="en-US" sz="900" dirty="0">
                          <a:latin typeface="Meiryo UI" panose="020B0604030504040204" pitchFamily="50" charset="-128"/>
                          <a:ea typeface="Meiryo UI" panose="020B0604030504040204" pitchFamily="50" charset="-128"/>
                        </a:rPr>
                        <a:t>項目</a:t>
                      </a:r>
                    </a:p>
                  </a:txBody>
                  <a:tcPr marT="50292" marB="50292" anchor="ctr">
                    <a:solidFill>
                      <a:schemeClr val="accent5">
                        <a:lumMod val="20000"/>
                        <a:lumOff val="80000"/>
                      </a:schemeClr>
                    </a:solidFill>
                  </a:tcPr>
                </a:tc>
                <a:tc>
                  <a:txBody>
                    <a:bodyPr/>
                    <a:lstStyle/>
                    <a:p>
                      <a:r>
                        <a:rPr kumimoji="1" lang="ja-JP" altLang="en-US" sz="900" dirty="0">
                          <a:latin typeface="Meiryo UI" panose="020B0604030504040204" pitchFamily="50" charset="-128"/>
                          <a:ea typeface="Meiryo UI" panose="020B0604030504040204" pitchFamily="50" charset="-128"/>
                        </a:rPr>
                        <a:t>内容・時間</a:t>
                      </a:r>
                    </a:p>
                  </a:txBody>
                  <a:tcPr marT="50292" marB="50292" anchor="ctr">
                    <a:solidFill>
                      <a:schemeClr val="accent5">
                        <a:lumMod val="20000"/>
                        <a:lumOff val="80000"/>
                      </a:schemeClr>
                    </a:solidFill>
                  </a:tcPr>
                </a:tc>
                <a:extLst>
                  <a:ext uri="{0D108BD9-81ED-4DB2-BD59-A6C34878D82A}">
                    <a16:rowId xmlns:a16="http://schemas.microsoft.com/office/drawing/2014/main" val="12405553"/>
                  </a:ext>
                </a:extLst>
              </a:tr>
              <a:tr h="666773">
                <a:tc>
                  <a:txBody>
                    <a:bodyPr/>
                    <a:lstStyle/>
                    <a:p>
                      <a:r>
                        <a:rPr kumimoji="1" lang="ja-JP" altLang="en-US" sz="900" dirty="0">
                          <a:latin typeface="Meiryo UI" panose="020B0604030504040204" pitchFamily="50" charset="-128"/>
                          <a:ea typeface="Meiryo UI" panose="020B0604030504040204" pitchFamily="50" charset="-128"/>
                        </a:rPr>
                        <a:t>サウナ酵素風呂セットプラン</a:t>
                      </a: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サウナ</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60</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分酵素風呂</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60</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分</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時間コース</a:t>
                      </a:r>
                      <a:endParaRPr kumimoji="1" lang="en-US" altLang="ja-JP" sz="9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サウナ</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120</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分酵素風呂</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60</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分</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3</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時間コース</a:t>
                      </a:r>
                      <a:endParaRPr kumimoji="1" lang="en-US" altLang="ja-JP" sz="9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男女一緒に入浴可能（水着着用）</a:t>
                      </a:r>
                    </a:p>
                  </a:txBody>
                  <a:tcPr marT="50292" marB="50292" anchor="ctr"/>
                </a:tc>
                <a:extLst>
                  <a:ext uri="{0D108BD9-81ED-4DB2-BD59-A6C34878D82A}">
                    <a16:rowId xmlns:a16="http://schemas.microsoft.com/office/drawing/2014/main" val="505279608"/>
                  </a:ext>
                </a:extLst>
              </a:tr>
            </a:tbl>
          </a:graphicData>
        </a:graphic>
      </p:graphicFrame>
      <p:pic>
        <p:nvPicPr>
          <p:cNvPr id="3" name="図 2">
            <a:extLst>
              <a:ext uri="{FF2B5EF4-FFF2-40B4-BE49-F238E27FC236}">
                <a16:creationId xmlns:a16="http://schemas.microsoft.com/office/drawing/2014/main" id="{4B5B7610-48B4-264E-69DB-0C0735AC2C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96" r="8757"/>
          <a:stretch/>
        </p:blipFill>
        <p:spPr>
          <a:xfrm>
            <a:off x="-12333" y="3533486"/>
            <a:ext cx="1934204" cy="1454585"/>
          </a:xfrm>
          <a:prstGeom prst="rect">
            <a:avLst/>
          </a:prstGeom>
          <a:ln>
            <a:noFill/>
          </a:ln>
          <a:effectLst>
            <a:softEdge rad="112500"/>
          </a:effectLst>
        </p:spPr>
      </p:pic>
      <p:pic>
        <p:nvPicPr>
          <p:cNvPr id="8" name="図 7">
            <a:extLst>
              <a:ext uri="{FF2B5EF4-FFF2-40B4-BE49-F238E27FC236}">
                <a16:creationId xmlns:a16="http://schemas.microsoft.com/office/drawing/2014/main" id="{C967D821-220A-F16C-E37F-7BA1A0F5D9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1" r="11538"/>
          <a:stretch/>
        </p:blipFill>
        <p:spPr>
          <a:xfrm>
            <a:off x="1873455" y="1759578"/>
            <a:ext cx="1935325" cy="1519668"/>
          </a:xfrm>
          <a:prstGeom prst="rect">
            <a:avLst/>
          </a:prstGeom>
          <a:ln>
            <a:noFill/>
          </a:ln>
          <a:effectLst>
            <a:softEdge rad="112500"/>
          </a:effectLst>
        </p:spPr>
      </p:pic>
      <p:pic>
        <p:nvPicPr>
          <p:cNvPr id="10" name="図 9">
            <a:extLst>
              <a:ext uri="{FF2B5EF4-FFF2-40B4-BE49-F238E27FC236}">
                <a16:creationId xmlns:a16="http://schemas.microsoft.com/office/drawing/2014/main" id="{B15C8088-E008-A8FB-A143-DB851165C1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849"/>
          <a:stretch/>
        </p:blipFill>
        <p:spPr>
          <a:xfrm>
            <a:off x="1874577" y="3245700"/>
            <a:ext cx="1905336" cy="1378420"/>
          </a:xfrm>
          <a:prstGeom prst="rect">
            <a:avLst/>
          </a:prstGeom>
          <a:ln>
            <a:noFill/>
          </a:ln>
          <a:effectLst>
            <a:softEdge rad="112500"/>
          </a:effectLst>
        </p:spPr>
      </p:pic>
      <p:pic>
        <p:nvPicPr>
          <p:cNvPr id="14" name="図 13">
            <a:extLst>
              <a:ext uri="{FF2B5EF4-FFF2-40B4-BE49-F238E27FC236}">
                <a16:creationId xmlns:a16="http://schemas.microsoft.com/office/drawing/2014/main" id="{A1CB1448-BF56-8D3A-A96E-07F8FA385C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96" y="1792578"/>
            <a:ext cx="1886374" cy="1886374"/>
          </a:xfrm>
          <a:prstGeom prst="rect">
            <a:avLst/>
          </a:prstGeom>
          <a:ln>
            <a:noFill/>
          </a:ln>
          <a:effectLst>
            <a:softEdge rad="112500"/>
          </a:effectLst>
        </p:spPr>
      </p:pic>
      <p:pic>
        <p:nvPicPr>
          <p:cNvPr id="22" name="図 21">
            <a:extLst>
              <a:ext uri="{FF2B5EF4-FFF2-40B4-BE49-F238E27FC236}">
                <a16:creationId xmlns:a16="http://schemas.microsoft.com/office/drawing/2014/main" id="{CDCA5C5E-D822-EFC6-50CF-00E4C3D820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42" y="4933417"/>
            <a:ext cx="1894628" cy="1263085"/>
          </a:xfrm>
          <a:prstGeom prst="rect">
            <a:avLst/>
          </a:prstGeom>
          <a:ln>
            <a:noFill/>
          </a:ln>
          <a:effectLst>
            <a:softEdge rad="112500"/>
          </a:effectLst>
        </p:spPr>
      </p:pic>
    </p:spTree>
    <p:extLst>
      <p:ext uri="{BB962C8B-B14F-4D97-AF65-F5344CB8AC3E}">
        <p14:creationId xmlns:p14="http://schemas.microsoft.com/office/powerpoint/2010/main" val="2558277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D82A0DF-196C-F797-49C1-127CE054966F}"/>
              </a:ext>
            </a:extLst>
          </p:cNvPr>
          <p:cNvPicPr>
            <a:picLocks noChangeAspect="1"/>
          </p:cNvPicPr>
          <p:nvPr/>
        </p:nvPicPr>
        <p:blipFill>
          <a:blip r:embed="rId2"/>
          <a:stretch>
            <a:fillRect/>
          </a:stretch>
        </p:blipFill>
        <p:spPr>
          <a:xfrm>
            <a:off x="6012160" y="840688"/>
            <a:ext cx="3165135" cy="1202826"/>
          </a:xfrm>
          <a:prstGeom prst="rect">
            <a:avLst/>
          </a:prstGeom>
        </p:spPr>
      </p:pic>
      <p:sp>
        <p:nvSpPr>
          <p:cNvPr id="15" name="正方形/長方形 14">
            <a:extLst>
              <a:ext uri="{FF2B5EF4-FFF2-40B4-BE49-F238E27FC236}">
                <a16:creationId xmlns:a16="http://schemas.microsoft.com/office/drawing/2014/main" id="{C7829734-14EF-F421-751F-B7C348AADFA5}"/>
              </a:ext>
            </a:extLst>
          </p:cNvPr>
          <p:cNvSpPr/>
          <p:nvPr/>
        </p:nvSpPr>
        <p:spPr>
          <a:xfrm>
            <a:off x="7092487" y="836712"/>
            <a:ext cx="1986709" cy="324616"/>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64230858-7DD5-6182-E3E2-80D4A4E61500}"/>
              </a:ext>
            </a:extLst>
          </p:cNvPr>
          <p:cNvSpPr/>
          <p:nvPr/>
        </p:nvSpPr>
        <p:spPr>
          <a:xfrm>
            <a:off x="7077579" y="1268760"/>
            <a:ext cx="2030925"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5636636-6B27-CE5C-8E4F-DFB6E91291B4}"/>
              </a:ext>
            </a:extLst>
          </p:cNvPr>
          <p:cNvSpPr/>
          <p:nvPr/>
        </p:nvSpPr>
        <p:spPr>
          <a:xfrm>
            <a:off x="6156177" y="1628799"/>
            <a:ext cx="864096" cy="412673"/>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70AA41CC-270A-328D-76F0-B6A916528179}"/>
              </a:ext>
            </a:extLst>
          </p:cNvPr>
          <p:cNvSpPr/>
          <p:nvPr/>
        </p:nvSpPr>
        <p:spPr>
          <a:xfrm>
            <a:off x="122414" y="1347640"/>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DE7F649-6F19-1A9A-62C7-C8F4EFCEC4D9}"/>
              </a:ext>
            </a:extLst>
          </p:cNvPr>
          <p:cNvSpPr>
            <a:spLocks noGrp="1"/>
          </p:cNvSpPr>
          <p:nvPr>
            <p:ph type="sldNum" sz="quarter" idx="12"/>
          </p:nvPr>
        </p:nvSpPr>
        <p:spPr>
          <a:xfrm>
            <a:off x="7089556" y="6609045"/>
            <a:ext cx="2057400" cy="365125"/>
          </a:xfrm>
        </p:spPr>
        <p:txBody>
          <a:bodyPr/>
          <a:lstStyle/>
          <a:p>
            <a:fld id="{F86A5EC8-DED8-4501-B4E3-7C7D0EBF1D96}" type="slidenum">
              <a:rPr kumimoji="1" lang="ja-JP" altLang="en-US" sz="1200" smtClean="0"/>
              <a:t>28</a:t>
            </a:fld>
            <a:endParaRPr kumimoji="1" lang="ja-JP" altLang="en-US" sz="1200"/>
          </a:p>
        </p:txBody>
      </p:sp>
      <p:sp>
        <p:nvSpPr>
          <p:cNvPr id="11" name="テキスト ボックス 10">
            <a:extLst>
              <a:ext uri="{FF2B5EF4-FFF2-40B4-BE49-F238E27FC236}">
                <a16:creationId xmlns:a16="http://schemas.microsoft.com/office/drawing/2014/main" id="{DA606EA5-A313-C5DF-8CA3-7850421D80BB}"/>
              </a:ext>
            </a:extLst>
          </p:cNvPr>
          <p:cNvSpPr txBox="1"/>
          <p:nvPr/>
        </p:nvSpPr>
        <p:spPr>
          <a:xfrm>
            <a:off x="3779912" y="1268760"/>
            <a:ext cx="2304256" cy="756000"/>
          </a:xfrm>
          <a:prstGeom prst="rect">
            <a:avLst/>
          </a:prstGeom>
          <a:noFill/>
          <a:ln>
            <a:solidFill>
              <a:schemeClr val="tx1"/>
            </a:solidFill>
            <a:prstDash val="sysDot"/>
          </a:ln>
        </p:spPr>
        <p:txBody>
          <a:bodyPr wrap="square" rtlCol="0">
            <a:spAutoFit/>
          </a:bodyPr>
          <a:lstStyle/>
          <a:p>
            <a:pPr algn="ctr"/>
            <a:r>
              <a:rPr lang="ja-JP" altLang="en-US" sz="9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900" b="1" dirty="0">
              <a:solidFill>
                <a:srgbClr val="0070C0"/>
              </a:solidFill>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サウナ好きのある方／腰痛、肩こりなどを解消したい方／心と体のバランスを整えたい方／ストレスを解消したい方／ワーケーション中のリフレッシュ／オフサイトでのサウナミーティング</a:t>
            </a:r>
            <a:endParaRPr lang="en-US" altLang="ja-JP" sz="900" b="1" dirty="0">
              <a:solidFill>
                <a:srgbClr val="0070C0"/>
              </a:solidFill>
              <a:latin typeface="Meiryo UI" panose="020B0604030504040204" pitchFamily="50" charset="-128"/>
              <a:ea typeface="Meiryo UI" panose="020B0604030504040204" pitchFamily="50" charset="-128"/>
            </a:endParaRPr>
          </a:p>
          <a:p>
            <a:pPr algn="ctr"/>
            <a:endParaRPr lang="en-US" altLang="ja-JP" sz="900" b="1" dirty="0">
              <a:solidFill>
                <a:srgbClr val="0070C0"/>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B1A9C481-E012-C03E-85CB-71D34ACF3007}"/>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graphicFrame>
        <p:nvGraphicFramePr>
          <p:cNvPr id="6" name="表 16">
            <a:extLst>
              <a:ext uri="{FF2B5EF4-FFF2-40B4-BE49-F238E27FC236}">
                <a16:creationId xmlns:a16="http://schemas.microsoft.com/office/drawing/2014/main" id="{01C0CEE0-2A19-DB30-84A8-8EF49764145B}"/>
              </a:ext>
            </a:extLst>
          </p:cNvPr>
          <p:cNvGraphicFramePr>
            <a:graphicFrameLocks noGrp="1"/>
          </p:cNvGraphicFramePr>
          <p:nvPr/>
        </p:nvGraphicFramePr>
        <p:xfrm>
          <a:off x="3808143" y="3675818"/>
          <a:ext cx="5220001" cy="792480"/>
        </p:xfrm>
        <a:graphic>
          <a:graphicData uri="http://schemas.openxmlformats.org/drawingml/2006/table">
            <a:tbl>
              <a:tblPr firstRow="1" bandRow="1">
                <a:tableStyleId>{5940675A-B579-460E-94D1-54222C63F5DA}</a:tableStyleId>
              </a:tblPr>
              <a:tblGrid>
                <a:gridCol w="1267913">
                  <a:extLst>
                    <a:ext uri="{9D8B030D-6E8A-4147-A177-3AD203B41FA5}">
                      <a16:colId xmlns:a16="http://schemas.microsoft.com/office/drawing/2014/main" val="425662883"/>
                    </a:ext>
                  </a:extLst>
                </a:gridCol>
                <a:gridCol w="1224136">
                  <a:extLst>
                    <a:ext uri="{9D8B030D-6E8A-4147-A177-3AD203B41FA5}">
                      <a16:colId xmlns:a16="http://schemas.microsoft.com/office/drawing/2014/main" val="1443294423"/>
                    </a:ext>
                  </a:extLst>
                </a:gridCol>
                <a:gridCol w="1976950">
                  <a:extLst>
                    <a:ext uri="{9D8B030D-6E8A-4147-A177-3AD203B41FA5}">
                      <a16:colId xmlns:a16="http://schemas.microsoft.com/office/drawing/2014/main" val="753469963"/>
                    </a:ext>
                  </a:extLst>
                </a:gridCol>
                <a:gridCol w="751002">
                  <a:extLst>
                    <a:ext uri="{9D8B030D-6E8A-4147-A177-3AD203B41FA5}">
                      <a16:colId xmlns:a16="http://schemas.microsoft.com/office/drawing/2014/main" val="1763900372"/>
                    </a:ext>
                  </a:extLst>
                </a:gridCol>
              </a:tblGrid>
              <a:tr h="207678">
                <a:tc gridSpan="2">
                  <a:txBody>
                    <a:bodyPr/>
                    <a:lstStyle/>
                    <a:p>
                      <a:pPr algn="ctr"/>
                      <a:r>
                        <a:rPr kumimoji="1" lang="ja-JP" altLang="en-US" sz="800" dirty="0">
                          <a:latin typeface="Meiryo UI" panose="020B0604030504040204" pitchFamily="50" charset="-128"/>
                          <a:ea typeface="Meiryo UI" panose="020B0604030504040204" pitchFamily="50" charset="-128"/>
                        </a:rPr>
                        <a:t>料金</a:t>
                      </a:r>
                    </a:p>
                  </a:txBody>
                  <a:tcPr>
                    <a:solidFill>
                      <a:schemeClr val="accent5">
                        <a:lumMod val="20000"/>
                        <a:lumOff val="80000"/>
                      </a:schemeClr>
                    </a:solidFill>
                  </a:tcPr>
                </a:tc>
                <a:tc hMerge="1">
                  <a:txBody>
                    <a:bodyPr/>
                    <a:lstStyle/>
                    <a:p>
                      <a:endParaRPr kumimoji="1" lang="ja-JP" altLang="en-US"/>
                    </a:p>
                  </a:txBody>
                  <a:tcPr/>
                </a:tc>
                <a:tc>
                  <a:txBody>
                    <a:bodyPr/>
                    <a:lstStyle/>
                    <a:p>
                      <a:pPr algn="ctr"/>
                      <a:r>
                        <a:rPr kumimoji="1" lang="ja-JP" altLang="en-US" sz="800" dirty="0">
                          <a:latin typeface="Meiryo UI" panose="020B0604030504040204" pitchFamily="50" charset="-128"/>
                          <a:ea typeface="Meiryo UI" panose="020B0604030504040204" pitchFamily="50" charset="-128"/>
                        </a:rPr>
                        <a:t>料金に含まれないもの</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〆切</a:t>
                      </a:r>
                    </a:p>
                  </a:txBody>
                  <a:tcPr>
                    <a:solidFill>
                      <a:schemeClr val="accent5">
                        <a:lumMod val="20000"/>
                        <a:lumOff val="80000"/>
                      </a:schemeClr>
                    </a:solidFill>
                  </a:tcPr>
                </a:tc>
                <a:extLst>
                  <a:ext uri="{0D108BD9-81ED-4DB2-BD59-A6C34878D82A}">
                    <a16:rowId xmlns:a16="http://schemas.microsoft.com/office/drawing/2014/main" val="779302812"/>
                  </a:ext>
                </a:extLst>
              </a:tr>
              <a:tr h="0">
                <a:tc>
                  <a:txBody>
                    <a:bodyPr/>
                    <a:lstStyle/>
                    <a:p>
                      <a:r>
                        <a:rPr kumimoji="1" lang="ja-JP" altLang="en-US" sz="800" dirty="0">
                          <a:latin typeface="Meiryo UI" panose="020B0604030504040204" pitchFamily="50" charset="-128"/>
                          <a:ea typeface="Meiryo UI" panose="020B0604030504040204" pitchFamily="50" charset="-128"/>
                        </a:rPr>
                        <a:t>月・木・金曜日</a:t>
                      </a:r>
                      <a:endParaRPr kumimoji="1" lang="en-US" altLang="ja-JP" sz="800" dirty="0">
                        <a:latin typeface="Meiryo UI" panose="020B0604030504040204" pitchFamily="50" charset="-128"/>
                        <a:ea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rPr>
                        <a:t>18,000</a:t>
                      </a:r>
                      <a:r>
                        <a:rPr kumimoji="1" lang="ja-JP" altLang="en-US" sz="800" dirty="0">
                          <a:latin typeface="Meiryo UI" panose="020B0604030504040204" pitchFamily="50" charset="-128"/>
                          <a:ea typeface="Meiryo UI" panose="020B0604030504040204" pitchFamily="50" charset="-128"/>
                        </a:rPr>
                        <a:t>円（</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名まで）</a:t>
                      </a:r>
                      <a:endParaRPr kumimoji="1" lang="en-US" altLang="ja-JP" sz="800" dirty="0">
                        <a:latin typeface="Meiryo UI" panose="020B0604030504040204" pitchFamily="50" charset="-128"/>
                        <a:ea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rPr>
                        <a:t>1</a:t>
                      </a:r>
                      <a:r>
                        <a:rPr kumimoji="1" lang="ja-JP" altLang="en-US" sz="800" dirty="0">
                          <a:latin typeface="Meiryo UI" panose="020B0604030504040204" pitchFamily="50" charset="-128"/>
                          <a:ea typeface="Meiryo UI" panose="020B0604030504040204" pitchFamily="50" charset="-128"/>
                        </a:rPr>
                        <a:t>名追加</a:t>
                      </a:r>
                      <a:r>
                        <a:rPr kumimoji="1" lang="en-US" altLang="ja-JP" sz="800" dirty="0">
                          <a:latin typeface="Meiryo UI" panose="020B0604030504040204" pitchFamily="50" charset="-128"/>
                          <a:ea typeface="Meiryo UI" panose="020B0604030504040204" pitchFamily="50" charset="-128"/>
                        </a:rPr>
                        <a:t>@3,000</a:t>
                      </a:r>
                      <a:r>
                        <a:rPr kumimoji="1" lang="ja-JP" altLang="en-US" sz="800" dirty="0">
                          <a:latin typeface="Meiryo UI" panose="020B0604030504040204" pitchFamily="50" charset="-128"/>
                          <a:ea typeface="Meiryo UI" panose="020B0604030504040204" pitchFamily="50" charset="-128"/>
                        </a:rPr>
                        <a:t>円</a:t>
                      </a:r>
                      <a:endParaRPr kumimoji="1" lang="en-US" altLang="ja-JP" sz="8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a:txBody>
                    <a:bodyPr/>
                    <a:lstStyle/>
                    <a:p>
                      <a:r>
                        <a:rPr kumimoji="1" lang="ja-JP" altLang="en-US" sz="800" dirty="0">
                          <a:latin typeface="Meiryo UI" panose="020B0604030504040204" pitchFamily="50" charset="-128"/>
                          <a:ea typeface="Meiryo UI" panose="020B0604030504040204" pitchFamily="50" charset="-128"/>
                        </a:rPr>
                        <a:t>土・日・祝日</a:t>
                      </a:r>
                      <a:endParaRPr kumimoji="1" lang="en-US" altLang="ja-JP" sz="800" dirty="0">
                        <a:latin typeface="Meiryo UI" panose="020B0604030504040204" pitchFamily="50" charset="-128"/>
                        <a:ea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rPr>
                        <a:t>20,000</a:t>
                      </a:r>
                      <a:r>
                        <a:rPr kumimoji="1" lang="ja-JP" altLang="en-US" sz="800" dirty="0">
                          <a:latin typeface="Meiryo UI" panose="020B0604030504040204" pitchFamily="50" charset="-128"/>
                          <a:ea typeface="Meiryo UI" panose="020B0604030504040204" pitchFamily="50" charset="-128"/>
                        </a:rPr>
                        <a:t>円（</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名まで）</a:t>
                      </a:r>
                      <a:endParaRPr kumimoji="1" lang="en-US" altLang="ja-JP" sz="800" dirty="0">
                        <a:latin typeface="Meiryo UI" panose="020B0604030504040204" pitchFamily="50" charset="-128"/>
                        <a:ea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rPr>
                        <a:t>1</a:t>
                      </a:r>
                      <a:r>
                        <a:rPr kumimoji="1" lang="ja-JP" altLang="en-US" sz="800" dirty="0">
                          <a:latin typeface="Meiryo UI" panose="020B0604030504040204" pitchFamily="50" charset="-128"/>
                          <a:ea typeface="Meiryo UI" panose="020B0604030504040204" pitchFamily="50" charset="-128"/>
                        </a:rPr>
                        <a:t>名追加＠</a:t>
                      </a:r>
                      <a:r>
                        <a:rPr kumimoji="1" lang="en-US" altLang="ja-JP" sz="800" dirty="0">
                          <a:latin typeface="Meiryo UI" panose="020B0604030504040204" pitchFamily="50" charset="-128"/>
                          <a:ea typeface="Meiryo UI" panose="020B0604030504040204" pitchFamily="50" charset="-128"/>
                        </a:rPr>
                        <a:t>3,000</a:t>
                      </a:r>
                      <a:r>
                        <a:rPr kumimoji="1" lang="ja-JP" altLang="en-US" sz="800" dirty="0">
                          <a:latin typeface="Meiryo UI" panose="020B0604030504040204" pitchFamily="50" charset="-128"/>
                          <a:ea typeface="Meiryo UI" panose="020B0604030504040204" pitchFamily="50" charset="-128"/>
                        </a:rPr>
                        <a:t>円</a:t>
                      </a:r>
                    </a:p>
                  </a:txBody>
                  <a:tcPr>
                    <a:lnL w="12700" cap="flat" cmpd="sng" algn="ctr">
                      <a:solidFill>
                        <a:schemeClr val="tx1"/>
                      </a:solidFill>
                      <a:prstDash val="solid"/>
                      <a:round/>
                      <a:headEnd type="none" w="med" len="med"/>
                      <a:tailEnd type="none" w="med" len="med"/>
                    </a:lnL>
                  </a:tcPr>
                </a:tc>
                <a:tc>
                  <a:txBody>
                    <a:bodyPr/>
                    <a:lstStyle/>
                    <a:p>
                      <a:r>
                        <a:rPr kumimoji="1" lang="ja-JP" altLang="en-US" sz="800" dirty="0">
                          <a:latin typeface="Meiryo UI" panose="020B0604030504040204" pitchFamily="50" charset="-128"/>
                          <a:ea typeface="Meiryo UI" panose="020B0604030504040204" pitchFamily="50" charset="-128"/>
                        </a:rPr>
                        <a:t>料金に含まれないもの</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水着、タオル、ポンチョ（有料レンタルあり）</a:t>
                      </a:r>
                      <a:endParaRPr kumimoji="1" lang="en-US" altLang="ja-JP" sz="8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サンダル、飲み水（無料貸出あり）</a:t>
                      </a:r>
                    </a:p>
                  </a:txBody>
                  <a:tcPr/>
                </a:tc>
                <a:tc>
                  <a:txBody>
                    <a:bodyPr/>
                    <a:lstStyle/>
                    <a:p>
                      <a:pPr algn="ct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graphicFrame>
        <p:nvGraphicFramePr>
          <p:cNvPr id="13" name="表 16">
            <a:extLst>
              <a:ext uri="{FF2B5EF4-FFF2-40B4-BE49-F238E27FC236}">
                <a16:creationId xmlns:a16="http://schemas.microsoft.com/office/drawing/2014/main" id="{5BADC7B8-688F-5FEB-721F-F8C0A6467219}"/>
              </a:ext>
            </a:extLst>
          </p:cNvPr>
          <p:cNvGraphicFramePr>
            <a:graphicFrameLocks noGrp="1"/>
          </p:cNvGraphicFramePr>
          <p:nvPr/>
        </p:nvGraphicFramePr>
        <p:xfrm>
          <a:off x="3821009" y="4536626"/>
          <a:ext cx="5220000" cy="792480"/>
        </p:xfrm>
        <a:graphic>
          <a:graphicData uri="http://schemas.openxmlformats.org/drawingml/2006/table">
            <a:tbl>
              <a:tblPr firstRow="1" bandRow="1">
                <a:tableStyleId>{5940675A-B579-460E-94D1-54222C63F5DA}</a:tableStyleId>
              </a:tblPr>
              <a:tblGrid>
                <a:gridCol w="1255047">
                  <a:extLst>
                    <a:ext uri="{9D8B030D-6E8A-4147-A177-3AD203B41FA5}">
                      <a16:colId xmlns:a16="http://schemas.microsoft.com/office/drawing/2014/main" val="425662883"/>
                    </a:ext>
                  </a:extLst>
                </a:gridCol>
                <a:gridCol w="3964953">
                  <a:extLst>
                    <a:ext uri="{9D8B030D-6E8A-4147-A177-3AD203B41FA5}">
                      <a16:colId xmlns:a16="http://schemas.microsoft.com/office/drawing/2014/main" val="753469963"/>
                    </a:ext>
                  </a:extLst>
                </a:gridCol>
              </a:tblGrid>
              <a:tr h="207678">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0">
                <a:tc>
                  <a:txBody>
                    <a:bodyPr/>
                    <a:lstStyle/>
                    <a:p>
                      <a:r>
                        <a:rPr kumimoji="1" lang="en-US" altLang="ja-JP" sz="800" dirty="0">
                          <a:latin typeface="Meiryo UI" panose="020B0604030504040204" pitchFamily="50" charset="-128"/>
                          <a:ea typeface="Meiryo UI" panose="020B0604030504040204" pitchFamily="50" charset="-128"/>
                        </a:rPr>
                        <a:t>5</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7</a:t>
                      </a:r>
                      <a:r>
                        <a:rPr kumimoji="1" lang="ja-JP" altLang="en-US" sz="800" dirty="0">
                          <a:latin typeface="Meiryo UI" panose="020B0604030504040204" pitchFamily="50" charset="-128"/>
                          <a:ea typeface="Meiryo UI" panose="020B0604030504040204" pitchFamily="50" charset="-128"/>
                        </a:rPr>
                        <a:t>日前</a:t>
                      </a:r>
                      <a:r>
                        <a:rPr kumimoji="1" lang="en-US" altLang="ja-JP" sz="800" dirty="0">
                          <a:latin typeface="Meiryo UI" panose="020B0604030504040204" pitchFamily="50" charset="-128"/>
                          <a:ea typeface="Meiryo UI" panose="020B0604030504040204" pitchFamily="50" charset="-128"/>
                        </a:rPr>
                        <a:t>…20</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日前</a:t>
                      </a: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前日</a:t>
                      </a:r>
                      <a:r>
                        <a:rPr kumimoji="1" lang="en-US" altLang="ja-JP" sz="800" dirty="0">
                          <a:latin typeface="Meiryo UI" panose="020B0604030504040204" pitchFamily="50" charset="-128"/>
                          <a:ea typeface="Meiryo UI" panose="020B0604030504040204" pitchFamily="50" charset="-128"/>
                        </a:rPr>
                        <a:t>…50</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当日</a:t>
                      </a:r>
                      <a:r>
                        <a:rPr kumimoji="1" lang="en-US" altLang="ja-JP" sz="800" dirty="0">
                          <a:latin typeface="Meiryo UI" panose="020B0604030504040204" pitchFamily="50" charset="-128"/>
                          <a:ea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rPr>
                        <a:t>％</a:t>
                      </a:r>
                    </a:p>
                  </a:txBody>
                  <a:tcPr/>
                </a:tc>
                <a:tc>
                  <a:txBody>
                    <a:bodyPr/>
                    <a:lstStyle/>
                    <a:p>
                      <a:r>
                        <a:rPr kumimoji="1" lang="ja-JP" altLang="en-US" sz="800" dirty="0">
                          <a:latin typeface="Meiryo UI" panose="020B0604030504040204" pitchFamily="50" charset="-128"/>
                          <a:ea typeface="Meiryo UI" panose="020B0604030504040204" pitchFamily="50" charset="-128"/>
                        </a:rPr>
                        <a:t>予約時間は、着替えやシャワー室込みの時間です。</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当施設に湯舟や水風呂はございません。</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施設前に川が流れておりますが、入水される際は各自のご判断でお願いいたします。</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また、川が氾濫している場合は安全を考慮し入水を禁止しております。</a:t>
                      </a:r>
                    </a:p>
                  </a:txBody>
                  <a:tcPr/>
                </a:tc>
                <a:extLst>
                  <a:ext uri="{0D108BD9-81ED-4DB2-BD59-A6C34878D82A}">
                    <a16:rowId xmlns:a16="http://schemas.microsoft.com/office/drawing/2014/main" val="2185482021"/>
                  </a:ext>
                </a:extLst>
              </a:tr>
            </a:tbl>
          </a:graphicData>
        </a:graphic>
      </p:graphicFrame>
      <p:sp>
        <p:nvSpPr>
          <p:cNvPr id="26" name="六角形 25">
            <a:extLst>
              <a:ext uri="{FF2B5EF4-FFF2-40B4-BE49-F238E27FC236}">
                <a16:creationId xmlns:a16="http://schemas.microsoft.com/office/drawing/2014/main" id="{31DC15F1-8AB1-3A44-F512-DBE5A55D40F5}"/>
              </a:ext>
            </a:extLst>
          </p:cNvPr>
          <p:cNvSpPr/>
          <p:nvPr/>
        </p:nvSpPr>
        <p:spPr>
          <a:xfrm>
            <a:off x="107504" y="125021"/>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5BF1A40-B994-1C78-E026-929772A50B07}"/>
              </a:ext>
            </a:extLst>
          </p:cNvPr>
          <p:cNvSpPr txBox="1"/>
          <p:nvPr/>
        </p:nvSpPr>
        <p:spPr>
          <a:xfrm>
            <a:off x="178278" y="145461"/>
            <a:ext cx="288032" cy="369332"/>
          </a:xfrm>
          <a:prstGeom prst="rect">
            <a:avLst/>
          </a:prstGeom>
          <a:noFill/>
        </p:spPr>
        <p:txBody>
          <a:bodyPr wrap="square" rtlCol="0">
            <a:spAutoFit/>
          </a:bodyPr>
          <a:lstStyle/>
          <a:p>
            <a:r>
              <a:rPr lang="en-US" altLang="ja-JP" b="1" dirty="0">
                <a:solidFill>
                  <a:schemeClr val="bg1"/>
                </a:solidFill>
                <a:latin typeface="Meiryo UI" panose="020B0604030504040204" pitchFamily="50" charset="-128"/>
                <a:ea typeface="Meiryo UI" panose="020B0604030504040204" pitchFamily="50" charset="-128"/>
              </a:rPr>
              <a:t>9</a:t>
            </a:r>
            <a:endParaRPr kumimoji="1" lang="ja-JP" altLang="en-US" b="1" dirty="0">
              <a:solidFill>
                <a:schemeClr val="bg1"/>
              </a:solidFill>
              <a:latin typeface="Meiryo UI" panose="020B0604030504040204" pitchFamily="50" charset="-128"/>
              <a:ea typeface="Meiryo UI" panose="020B0604030504040204" pitchFamily="50" charset="-128"/>
            </a:endParaRPr>
          </a:p>
        </p:txBody>
      </p:sp>
      <p:graphicFrame>
        <p:nvGraphicFramePr>
          <p:cNvPr id="43" name="表 16">
            <a:extLst>
              <a:ext uri="{FF2B5EF4-FFF2-40B4-BE49-F238E27FC236}">
                <a16:creationId xmlns:a16="http://schemas.microsoft.com/office/drawing/2014/main" id="{F066BAE6-C258-658D-5555-878ABD737D4C}"/>
              </a:ext>
            </a:extLst>
          </p:cNvPr>
          <p:cNvGraphicFramePr>
            <a:graphicFrameLocks noGrp="1"/>
          </p:cNvGraphicFramePr>
          <p:nvPr/>
        </p:nvGraphicFramePr>
        <p:xfrm>
          <a:off x="3791439" y="2882756"/>
          <a:ext cx="5220001" cy="745309"/>
        </p:xfrm>
        <a:graphic>
          <a:graphicData uri="http://schemas.openxmlformats.org/drawingml/2006/table">
            <a:tbl>
              <a:tblPr firstRow="1" bandRow="1">
                <a:tableStyleId>{5940675A-B579-460E-94D1-54222C63F5DA}</a:tableStyleId>
              </a:tblPr>
              <a:tblGrid>
                <a:gridCol w="1001096">
                  <a:extLst>
                    <a:ext uri="{9D8B030D-6E8A-4147-A177-3AD203B41FA5}">
                      <a16:colId xmlns:a16="http://schemas.microsoft.com/office/drawing/2014/main" val="425662883"/>
                    </a:ext>
                  </a:extLst>
                </a:gridCol>
                <a:gridCol w="1644658">
                  <a:extLst>
                    <a:ext uri="{9D8B030D-6E8A-4147-A177-3AD203B41FA5}">
                      <a16:colId xmlns:a16="http://schemas.microsoft.com/office/drawing/2014/main" val="753469963"/>
                    </a:ext>
                  </a:extLst>
                </a:gridCol>
                <a:gridCol w="1573151">
                  <a:extLst>
                    <a:ext uri="{9D8B030D-6E8A-4147-A177-3AD203B41FA5}">
                      <a16:colId xmlns:a16="http://schemas.microsoft.com/office/drawing/2014/main" val="1403624134"/>
                    </a:ext>
                  </a:extLst>
                </a:gridCol>
                <a:gridCol w="1001096">
                  <a:extLst>
                    <a:ext uri="{9D8B030D-6E8A-4147-A177-3AD203B41FA5}">
                      <a16:colId xmlns:a16="http://schemas.microsoft.com/office/drawing/2014/main" val="1763900372"/>
                    </a:ext>
                  </a:extLst>
                </a:gridCol>
              </a:tblGrid>
              <a:tr h="221673">
                <a:tc>
                  <a:txBody>
                    <a:bodyPr/>
                    <a:lstStyle/>
                    <a:p>
                      <a:pPr algn="ctr"/>
                      <a:r>
                        <a:rPr kumimoji="1" lang="ja-JP" altLang="en-US" sz="900" dirty="0">
                          <a:latin typeface="Meiryo UI" panose="020B0604030504040204" pitchFamily="50" charset="-128"/>
                          <a:ea typeface="Meiryo UI" panose="020B0604030504040204" pitchFamily="50" charset="-128"/>
                        </a:rPr>
                        <a:t>集合時間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集合場所</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実施期間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最少催行人員</a:t>
                      </a:r>
                    </a:p>
                  </a:txBody>
                  <a:tcPr marT="41564" marB="41564">
                    <a:solidFill>
                      <a:schemeClr val="accent5">
                        <a:lumMod val="20000"/>
                        <a:lumOff val="80000"/>
                      </a:schemeClr>
                    </a:solidFill>
                  </a:tcPr>
                </a:tc>
                <a:extLst>
                  <a:ext uri="{0D108BD9-81ED-4DB2-BD59-A6C34878D82A}">
                    <a16:rowId xmlns:a16="http://schemas.microsoft.com/office/drawing/2014/main" val="779302812"/>
                  </a:ext>
                </a:extLst>
              </a:tr>
              <a:tr h="261818">
                <a:tc>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tc>
                  <a:txBody>
                    <a:bodyPr/>
                    <a:lstStyle/>
                    <a:p>
                      <a:pPr algn="ctr"/>
                      <a:r>
                        <a:rPr kumimoji="1" lang="ja-JP" altLang="en-US" sz="900" dirty="0">
                          <a:latin typeface="Meiryo UI" panose="020B0604030504040204" pitchFamily="50" charset="-128"/>
                          <a:ea typeface="Meiryo UI" panose="020B0604030504040204" pitchFamily="50" charset="-128"/>
                        </a:rPr>
                        <a:t>蒸</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五箇サウナ</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T="41564" marB="41564"/>
                </a:tc>
                <a:tc>
                  <a:txBody>
                    <a:bodyPr/>
                    <a:lstStyle/>
                    <a:p>
                      <a:pPr algn="ctr"/>
                      <a:r>
                        <a:rPr kumimoji="1" lang="ja-JP" altLang="en-US" sz="900" dirty="0">
                          <a:latin typeface="Meiryo UI" panose="020B0604030504040204" pitchFamily="50" charset="-128"/>
                          <a:ea typeface="Meiryo UI" panose="020B0604030504040204" pitchFamily="50" charset="-128"/>
                        </a:rPr>
                        <a:t>通年</a:t>
                      </a:r>
                    </a:p>
                  </a:txBody>
                  <a:tcPr marT="41564" marB="41564"/>
                </a:tc>
                <a:tc>
                  <a:txBody>
                    <a:bodyPr/>
                    <a:lstStyle/>
                    <a:p>
                      <a:r>
                        <a:rPr kumimoji="1" lang="en-US" altLang="ja-JP" sz="900" dirty="0">
                          <a:latin typeface="Meiryo UI" panose="020B0604030504040204" pitchFamily="50" charset="-128"/>
                          <a:ea typeface="Meiryo UI" panose="020B0604030504040204" pitchFamily="50" charset="-128"/>
                        </a:rPr>
                        <a:t>1</a:t>
                      </a:r>
                      <a:r>
                        <a:rPr kumimoji="1" lang="ja-JP" altLang="en-US" sz="900" dirty="0">
                          <a:latin typeface="Meiryo UI" panose="020B0604030504040204" pitchFamily="50" charset="-128"/>
                          <a:ea typeface="Meiryo UI" panose="020B0604030504040204" pitchFamily="50" charset="-128"/>
                        </a:rPr>
                        <a:t>名</a:t>
                      </a:r>
                    </a:p>
                  </a:txBody>
                  <a:tcPr marT="41564" marB="41564"/>
                </a:tc>
                <a:extLst>
                  <a:ext uri="{0D108BD9-81ED-4DB2-BD59-A6C34878D82A}">
                    <a16:rowId xmlns:a16="http://schemas.microsoft.com/office/drawing/2014/main" val="2185482021"/>
                  </a:ext>
                </a:extLst>
              </a:tr>
              <a:tr h="261818">
                <a:tc gridSpan="4">
                  <a:txBody>
                    <a:bodyPr/>
                    <a:lstStyle/>
                    <a:p>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集合場所住所：京都府京都府峰山町鱒留</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1648</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https://musu-sauna.com/</a:t>
                      </a: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95037389"/>
                  </a:ext>
                </a:extLst>
              </a:tr>
            </a:tbl>
          </a:graphicData>
        </a:graphic>
      </p:graphicFrame>
      <p:sp>
        <p:nvSpPr>
          <p:cNvPr id="10" name="テキスト ボックス 9">
            <a:extLst>
              <a:ext uri="{FF2B5EF4-FFF2-40B4-BE49-F238E27FC236}">
                <a16:creationId xmlns:a16="http://schemas.microsoft.com/office/drawing/2014/main" id="{F16813D1-973B-F9B8-9A69-E7C7E177E229}"/>
              </a:ext>
            </a:extLst>
          </p:cNvPr>
          <p:cNvSpPr txBox="1"/>
          <p:nvPr/>
        </p:nvSpPr>
        <p:spPr>
          <a:xfrm>
            <a:off x="683568" y="128683"/>
            <a:ext cx="8460432" cy="430887"/>
          </a:xfrm>
          <a:prstGeom prst="rect">
            <a:avLst/>
          </a:prstGeom>
          <a:noFill/>
        </p:spPr>
        <p:txBody>
          <a:bodyPr wrap="square" rtlCol="0">
            <a:spAutoFit/>
          </a:bodyPr>
          <a:lstStyle/>
          <a:p>
            <a:r>
              <a:rPr kumimoji="1" lang="ja-JP" altLang="en-US" sz="2200" b="1" dirty="0">
                <a:latin typeface="Meiryo UI" panose="020B0604030504040204" pitchFamily="50" charset="-128"/>
                <a:ea typeface="Meiryo UI" panose="020B0604030504040204" pitchFamily="50" charset="-128"/>
              </a:rPr>
              <a:t>プライベートサウナでリラクゼーション　「蒸－五箇サウナ－」　　</a:t>
            </a:r>
          </a:p>
        </p:txBody>
      </p:sp>
      <p:sp>
        <p:nvSpPr>
          <p:cNvPr id="2" name="テキスト ボックス 1">
            <a:extLst>
              <a:ext uri="{FF2B5EF4-FFF2-40B4-BE49-F238E27FC236}">
                <a16:creationId xmlns:a16="http://schemas.microsoft.com/office/drawing/2014/main" id="{5DFC8D2E-4D7D-0C77-FA4C-AE2684DF8FFC}"/>
              </a:ext>
            </a:extLst>
          </p:cNvPr>
          <p:cNvSpPr txBox="1"/>
          <p:nvPr/>
        </p:nvSpPr>
        <p:spPr>
          <a:xfrm>
            <a:off x="35496" y="692696"/>
            <a:ext cx="5904656" cy="646331"/>
          </a:xfrm>
          <a:prstGeom prst="rect">
            <a:avLst/>
          </a:prstGeom>
          <a:noFill/>
        </p:spPr>
        <p:txBody>
          <a:bodyPr wrap="square">
            <a:spAutoFit/>
          </a:bodyPr>
          <a:lstStyle/>
          <a:p>
            <a:r>
              <a:rPr lang="ja-JP" altLang="en-US" sz="1200" dirty="0">
                <a:latin typeface="Meiryo UI" panose="020B0604030504040204" pitchFamily="50" charset="-128"/>
                <a:ea typeface="Meiryo UI" panose="020B0604030504040204" pitchFamily="50" charset="-128"/>
              </a:rPr>
              <a:t>築</a:t>
            </a:r>
            <a:r>
              <a:rPr lang="en-US" altLang="ja-JP" sz="1200" dirty="0">
                <a:latin typeface="Meiryo UI" panose="020B0604030504040204" pitchFamily="50" charset="-128"/>
                <a:ea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rPr>
              <a:t>年を越えた古民家を改装したアウトドアサウナ。田園風景が広がる村の中に自然の恵みや豊かさを肌で感じながら、田舎のおばあちゃんの家に来たかのような、都会では味わえないゆったりとした時間が流れます。</a:t>
            </a:r>
          </a:p>
        </p:txBody>
      </p:sp>
      <p:sp>
        <p:nvSpPr>
          <p:cNvPr id="3" name="テキスト ボックス 2">
            <a:extLst>
              <a:ext uri="{FF2B5EF4-FFF2-40B4-BE49-F238E27FC236}">
                <a16:creationId xmlns:a16="http://schemas.microsoft.com/office/drawing/2014/main" id="{92CB7064-2A2F-AF4D-37BC-D0E0470C6CF3}"/>
              </a:ext>
            </a:extLst>
          </p:cNvPr>
          <p:cNvSpPr txBox="1"/>
          <p:nvPr/>
        </p:nvSpPr>
        <p:spPr>
          <a:xfrm>
            <a:off x="1513106" y="1339027"/>
            <a:ext cx="2251493" cy="307777"/>
          </a:xfrm>
          <a:prstGeom prst="rect">
            <a:avLst/>
          </a:prstGeom>
          <a:noFill/>
        </p:spPr>
        <p:txBody>
          <a:bodyPr wrap="square" rtlCol="0">
            <a:sp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実施場所：蒸</a:t>
            </a:r>
            <a:r>
              <a:rPr kumimoji="1" lang="en-US" altLang="ja-JP" sz="1400" b="1" dirty="0">
                <a:solidFill>
                  <a:srgbClr val="002060"/>
                </a:solidFill>
                <a:latin typeface="Meiryo UI" panose="020B0604030504040204" pitchFamily="50" charset="-128"/>
                <a:ea typeface="Meiryo UI" panose="020B0604030504040204" pitchFamily="50" charset="-128"/>
              </a:rPr>
              <a:t>-</a:t>
            </a:r>
            <a:r>
              <a:rPr lang="ja-JP" altLang="en-US" sz="1400" b="1" dirty="0">
                <a:solidFill>
                  <a:srgbClr val="002060"/>
                </a:solidFill>
                <a:latin typeface="Meiryo UI" panose="020B0604030504040204" pitchFamily="50" charset="-128"/>
                <a:ea typeface="Meiryo UI" panose="020B0604030504040204" pitchFamily="50" charset="-128"/>
              </a:rPr>
              <a:t>五箇サウナ</a:t>
            </a:r>
            <a:r>
              <a:rPr lang="en-US" altLang="ja-JP" sz="1400" b="1" dirty="0">
                <a:solidFill>
                  <a:srgbClr val="002060"/>
                </a:solidFill>
                <a:latin typeface="Meiryo UI" panose="020B0604030504040204" pitchFamily="50" charset="-128"/>
                <a:ea typeface="Meiryo UI" panose="020B0604030504040204" pitchFamily="50" charset="-128"/>
              </a:rPr>
              <a:t>-</a:t>
            </a:r>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A9ED2A6F-84C3-C2C7-62E5-7F285092A205}"/>
              </a:ext>
            </a:extLst>
          </p:cNvPr>
          <p:cNvSpPr txBox="1"/>
          <p:nvPr/>
        </p:nvSpPr>
        <p:spPr>
          <a:xfrm>
            <a:off x="147757" y="4831206"/>
            <a:ext cx="3852415" cy="353943"/>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茅葺屋根の古民家を</a:t>
            </a:r>
            <a:r>
              <a:rPr kumimoji="1" lang="en-US" altLang="ja-JP" sz="800" dirty="0">
                <a:latin typeface="Meiryo UI" panose="020B0604030504040204" pitchFamily="50" charset="-128"/>
                <a:ea typeface="Meiryo UI" panose="020B0604030504040204" pitchFamily="50" charset="-128"/>
              </a:rPr>
              <a:t>DIY</a:t>
            </a:r>
            <a:r>
              <a:rPr kumimoji="1" lang="ja-JP" altLang="en-US" sz="800" dirty="0">
                <a:latin typeface="Meiryo UI" panose="020B0604030504040204" pitchFamily="50" charset="-128"/>
                <a:ea typeface="Meiryo UI" panose="020B0604030504040204" pitchFamily="50" charset="-128"/>
              </a:rPr>
              <a:t>した手づくりの味を残した店内と</a:t>
            </a:r>
            <a:r>
              <a:rPr lang="ja-JP" altLang="en-US" sz="800" dirty="0">
                <a:latin typeface="Meiryo UI" panose="020B0604030504040204" pitchFamily="50" charset="-128"/>
                <a:ea typeface="Meiryo UI" panose="020B0604030504040204" pitchFamily="50" charset="-128"/>
              </a:rPr>
              <a:t>北欧から取り寄せた薪ストーブ</a:t>
            </a:r>
            <a:endParaRPr kumimoji="1" lang="ja-JP" altLang="en-US" sz="800" dirty="0">
              <a:latin typeface="Meiryo UI" panose="020B0604030504040204" pitchFamily="50" charset="-128"/>
              <a:ea typeface="Meiryo UI" panose="020B0604030504040204" pitchFamily="50" charset="-128"/>
            </a:endParaRPr>
          </a:p>
          <a:p>
            <a:endParaRPr kumimoji="1" lang="en-US" altLang="ja-JP" sz="9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1E9A51B4-6440-9172-F24B-934E88B2A8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80" t="1841" r="13796" b="16926"/>
          <a:stretch/>
        </p:blipFill>
        <p:spPr>
          <a:xfrm>
            <a:off x="2370763" y="5072427"/>
            <a:ext cx="1193125" cy="1596933"/>
          </a:xfrm>
          <a:prstGeom prst="rect">
            <a:avLst/>
          </a:prstGeom>
          <a:ln>
            <a:noFill/>
          </a:ln>
          <a:effectLst>
            <a:softEdge rad="112500"/>
          </a:effectLst>
        </p:spPr>
      </p:pic>
      <p:pic>
        <p:nvPicPr>
          <p:cNvPr id="12" name="図 11">
            <a:extLst>
              <a:ext uri="{FF2B5EF4-FFF2-40B4-BE49-F238E27FC236}">
                <a16:creationId xmlns:a16="http://schemas.microsoft.com/office/drawing/2014/main" id="{8997305C-8CF7-CA5B-5AD3-9A610EF5BD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5851" y="5311013"/>
            <a:ext cx="1644629" cy="1233471"/>
          </a:xfrm>
          <a:prstGeom prst="rect">
            <a:avLst/>
          </a:prstGeom>
          <a:ln>
            <a:noFill/>
          </a:ln>
          <a:effectLst>
            <a:softEdge rad="112500"/>
          </a:effectLst>
        </p:spPr>
      </p:pic>
      <p:graphicFrame>
        <p:nvGraphicFramePr>
          <p:cNvPr id="14" name="表 13">
            <a:extLst>
              <a:ext uri="{FF2B5EF4-FFF2-40B4-BE49-F238E27FC236}">
                <a16:creationId xmlns:a16="http://schemas.microsoft.com/office/drawing/2014/main" id="{E82DA0EF-7BB0-FE69-39B5-99D9C3FE7BDE}"/>
              </a:ext>
            </a:extLst>
          </p:cNvPr>
          <p:cNvGraphicFramePr>
            <a:graphicFrameLocks noGrp="1"/>
          </p:cNvGraphicFramePr>
          <p:nvPr/>
        </p:nvGraphicFramePr>
        <p:xfrm>
          <a:off x="3791439" y="2073319"/>
          <a:ext cx="5236704" cy="749808"/>
        </p:xfrm>
        <a:graphic>
          <a:graphicData uri="http://schemas.openxmlformats.org/drawingml/2006/table">
            <a:tbl>
              <a:tblPr firstRow="1" bandRow="1">
                <a:tableStyleId>{5940675A-B579-460E-94D1-54222C63F5DA}</a:tableStyleId>
              </a:tblPr>
              <a:tblGrid>
                <a:gridCol w="1393189">
                  <a:extLst>
                    <a:ext uri="{9D8B030D-6E8A-4147-A177-3AD203B41FA5}">
                      <a16:colId xmlns:a16="http://schemas.microsoft.com/office/drawing/2014/main" val="2860408248"/>
                    </a:ext>
                  </a:extLst>
                </a:gridCol>
                <a:gridCol w="3843515">
                  <a:extLst>
                    <a:ext uri="{9D8B030D-6E8A-4147-A177-3AD203B41FA5}">
                      <a16:colId xmlns:a16="http://schemas.microsoft.com/office/drawing/2014/main" val="992163597"/>
                    </a:ext>
                  </a:extLst>
                </a:gridCol>
              </a:tblGrid>
              <a:tr h="216024">
                <a:tc>
                  <a:txBody>
                    <a:bodyPr/>
                    <a:lstStyle/>
                    <a:p>
                      <a:r>
                        <a:rPr kumimoji="1" lang="ja-JP" altLang="en-US" sz="900" dirty="0">
                          <a:latin typeface="Meiryo UI" panose="020B0604030504040204" pitchFamily="50" charset="-128"/>
                          <a:ea typeface="Meiryo UI" panose="020B0604030504040204" pitchFamily="50" charset="-128"/>
                        </a:rPr>
                        <a:t>項目</a:t>
                      </a:r>
                    </a:p>
                  </a:txBody>
                  <a:tcPr marT="50292" marB="50292" anchor="ctr">
                    <a:solidFill>
                      <a:schemeClr val="accent5">
                        <a:lumMod val="20000"/>
                        <a:lumOff val="80000"/>
                      </a:schemeClr>
                    </a:solidFill>
                  </a:tcPr>
                </a:tc>
                <a:tc>
                  <a:txBody>
                    <a:bodyPr/>
                    <a:lstStyle/>
                    <a:p>
                      <a:r>
                        <a:rPr kumimoji="1" lang="ja-JP" altLang="en-US" sz="900" dirty="0">
                          <a:latin typeface="Meiryo UI" panose="020B0604030504040204" pitchFamily="50" charset="-128"/>
                          <a:ea typeface="Meiryo UI" panose="020B0604030504040204" pitchFamily="50" charset="-128"/>
                        </a:rPr>
                        <a:t>内容・時間</a:t>
                      </a:r>
                    </a:p>
                  </a:txBody>
                  <a:tcPr marT="50292" marB="50292" anchor="ctr">
                    <a:solidFill>
                      <a:schemeClr val="accent5">
                        <a:lumMod val="20000"/>
                        <a:lumOff val="80000"/>
                      </a:schemeClr>
                    </a:solidFill>
                  </a:tcPr>
                </a:tc>
                <a:extLst>
                  <a:ext uri="{0D108BD9-81ED-4DB2-BD59-A6C34878D82A}">
                    <a16:rowId xmlns:a16="http://schemas.microsoft.com/office/drawing/2014/main" val="12405553"/>
                  </a:ext>
                </a:extLst>
              </a:tr>
              <a:tr h="224113">
                <a:tc>
                  <a:txBody>
                    <a:bodyPr/>
                    <a:lstStyle/>
                    <a:p>
                      <a:r>
                        <a:rPr kumimoji="1" lang="ja-JP" altLang="en-US" sz="900" dirty="0">
                          <a:latin typeface="Meiryo UI" panose="020B0604030504040204" pitchFamily="50" charset="-128"/>
                          <a:ea typeface="Meiryo UI" panose="020B0604030504040204" pitchFamily="50" charset="-128"/>
                        </a:rPr>
                        <a:t>貸切サウナ</a:t>
                      </a: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平日（月曜日、木曜日、金曜日）</a:t>
                      </a:r>
                      <a:endParaRPr kumimoji="1" lang="en-US" altLang="ja-JP" sz="900" dirty="0">
                        <a:latin typeface="Meiryo UI" panose="020B0604030504040204" pitchFamily="50" charset="-128"/>
                        <a:ea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土曜日、日曜日、祝日</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時間</a:t>
                      </a:r>
                      <a:r>
                        <a:rPr kumimoji="1" lang="en-US" altLang="ja-JP" sz="900" dirty="0">
                          <a:latin typeface="Meiryo UI" panose="020B0604030504040204" pitchFamily="50" charset="-128"/>
                          <a:ea typeface="Meiryo UI" panose="020B0604030504040204" pitchFamily="50" charset="-128"/>
                        </a:rPr>
                        <a:t>30</a:t>
                      </a:r>
                      <a:r>
                        <a:rPr kumimoji="1" lang="ja-JP" altLang="en-US" sz="900" dirty="0">
                          <a:latin typeface="Meiryo UI" panose="020B0604030504040204" pitchFamily="50" charset="-128"/>
                          <a:ea typeface="Meiryo UI" panose="020B0604030504040204" pitchFamily="50" charset="-128"/>
                        </a:rPr>
                        <a:t>分</a:t>
                      </a:r>
                      <a:endParaRPr kumimoji="1" lang="en-US" altLang="ja-JP" sz="900" dirty="0">
                        <a:latin typeface="Meiryo UI" panose="020B0604030504040204" pitchFamily="50" charset="-128"/>
                        <a:ea typeface="Meiryo UI" panose="020B0604030504040204" pitchFamily="50" charset="-128"/>
                      </a:endParaRPr>
                    </a:p>
                  </a:txBody>
                  <a:tcPr marT="50292" marB="50292" anchor="ctr"/>
                </a:tc>
                <a:extLst>
                  <a:ext uri="{0D108BD9-81ED-4DB2-BD59-A6C34878D82A}">
                    <a16:rowId xmlns:a16="http://schemas.microsoft.com/office/drawing/2014/main" val="505279608"/>
                  </a:ext>
                </a:extLst>
              </a:tr>
            </a:tbl>
          </a:graphicData>
        </a:graphic>
      </p:graphicFrame>
      <p:pic>
        <p:nvPicPr>
          <p:cNvPr id="19" name="図 18">
            <a:extLst>
              <a:ext uri="{FF2B5EF4-FFF2-40B4-BE49-F238E27FC236}">
                <a16:creationId xmlns:a16="http://schemas.microsoft.com/office/drawing/2014/main" id="{D6A1BBAB-EAC9-AC5B-29AB-F94590E0A23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3063" b="25846"/>
          <a:stretch/>
        </p:blipFill>
        <p:spPr>
          <a:xfrm>
            <a:off x="147757" y="5100331"/>
            <a:ext cx="2119987" cy="1444154"/>
          </a:xfrm>
          <a:prstGeom prst="rect">
            <a:avLst/>
          </a:prstGeom>
          <a:ln>
            <a:noFill/>
          </a:ln>
          <a:effectLst>
            <a:softEdge rad="112500"/>
          </a:effectLst>
        </p:spPr>
      </p:pic>
      <p:pic>
        <p:nvPicPr>
          <p:cNvPr id="20" name="図 19">
            <a:extLst>
              <a:ext uri="{FF2B5EF4-FFF2-40B4-BE49-F238E27FC236}">
                <a16:creationId xmlns:a16="http://schemas.microsoft.com/office/drawing/2014/main" id="{C93609BB-3159-285D-380D-3D236BFE82F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992" t="18710"/>
          <a:stretch/>
        </p:blipFill>
        <p:spPr>
          <a:xfrm>
            <a:off x="6633762" y="5313623"/>
            <a:ext cx="2191769" cy="1349652"/>
          </a:xfrm>
          <a:prstGeom prst="rect">
            <a:avLst/>
          </a:prstGeom>
          <a:ln>
            <a:noFill/>
          </a:ln>
          <a:effectLst>
            <a:softEdge rad="112500"/>
          </a:effectLst>
        </p:spPr>
      </p:pic>
      <p:pic>
        <p:nvPicPr>
          <p:cNvPr id="21" name="図 20">
            <a:extLst>
              <a:ext uri="{FF2B5EF4-FFF2-40B4-BE49-F238E27FC236}">
                <a16:creationId xmlns:a16="http://schemas.microsoft.com/office/drawing/2014/main" id="{5B24C8A1-35F8-8F67-9A1C-85167ADEB4D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32398" r="5915"/>
          <a:stretch/>
        </p:blipFill>
        <p:spPr>
          <a:xfrm>
            <a:off x="5561352" y="5272619"/>
            <a:ext cx="1110090" cy="1349651"/>
          </a:xfrm>
          <a:prstGeom prst="rect">
            <a:avLst/>
          </a:prstGeom>
          <a:ln>
            <a:noFill/>
          </a:ln>
          <a:effectLst>
            <a:softEdge rad="112500"/>
          </a:effectLst>
        </p:spPr>
      </p:pic>
      <p:sp>
        <p:nvSpPr>
          <p:cNvPr id="22" name="テキスト ボックス 21">
            <a:extLst>
              <a:ext uri="{FF2B5EF4-FFF2-40B4-BE49-F238E27FC236}">
                <a16:creationId xmlns:a16="http://schemas.microsoft.com/office/drawing/2014/main" id="{A93A2BA4-7666-7D96-FFF4-74F2B959734B}"/>
              </a:ext>
            </a:extLst>
          </p:cNvPr>
          <p:cNvSpPr txBox="1"/>
          <p:nvPr/>
        </p:nvSpPr>
        <p:spPr>
          <a:xfrm>
            <a:off x="3757536" y="6442524"/>
            <a:ext cx="1966592" cy="21544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ご家族・ご友人・カップルで貸切利用</a:t>
            </a:r>
          </a:p>
        </p:txBody>
      </p:sp>
      <p:sp>
        <p:nvSpPr>
          <p:cNvPr id="25" name="テキスト ボックス 24">
            <a:extLst>
              <a:ext uri="{FF2B5EF4-FFF2-40B4-BE49-F238E27FC236}">
                <a16:creationId xmlns:a16="http://schemas.microsoft.com/office/drawing/2014/main" id="{E8CF4892-DE26-2109-1408-17C0B00C7491}"/>
              </a:ext>
            </a:extLst>
          </p:cNvPr>
          <p:cNvSpPr txBox="1"/>
          <p:nvPr/>
        </p:nvSpPr>
        <p:spPr>
          <a:xfrm>
            <a:off x="251520" y="6453916"/>
            <a:ext cx="1803412" cy="21544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目の前の川が水風呂代わり</a:t>
            </a:r>
          </a:p>
        </p:txBody>
      </p:sp>
      <p:sp>
        <p:nvSpPr>
          <p:cNvPr id="27" name="テキスト ボックス 26">
            <a:extLst>
              <a:ext uri="{FF2B5EF4-FFF2-40B4-BE49-F238E27FC236}">
                <a16:creationId xmlns:a16="http://schemas.microsoft.com/office/drawing/2014/main" id="{F2B23E32-4E97-3AE3-F9F0-B0FB864D331F}"/>
              </a:ext>
            </a:extLst>
          </p:cNvPr>
          <p:cNvSpPr txBox="1"/>
          <p:nvPr/>
        </p:nvSpPr>
        <p:spPr>
          <a:xfrm>
            <a:off x="6948264" y="6448492"/>
            <a:ext cx="1803412" cy="21544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冬は雪が水風呂代わりになります</a:t>
            </a:r>
          </a:p>
        </p:txBody>
      </p:sp>
      <p:pic>
        <p:nvPicPr>
          <p:cNvPr id="29" name="図 28">
            <a:extLst>
              <a:ext uri="{FF2B5EF4-FFF2-40B4-BE49-F238E27FC236}">
                <a16:creationId xmlns:a16="http://schemas.microsoft.com/office/drawing/2014/main" id="{26B40031-09F1-A57E-16AA-D8640DF973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02" y="1769705"/>
            <a:ext cx="2265183" cy="1509968"/>
          </a:xfrm>
          <a:prstGeom prst="rect">
            <a:avLst/>
          </a:prstGeom>
          <a:ln>
            <a:noFill/>
          </a:ln>
          <a:effectLst>
            <a:softEdge rad="112500"/>
          </a:effectLst>
        </p:spPr>
      </p:pic>
      <p:pic>
        <p:nvPicPr>
          <p:cNvPr id="35" name="図 34">
            <a:extLst>
              <a:ext uri="{FF2B5EF4-FFF2-40B4-BE49-F238E27FC236}">
                <a16:creationId xmlns:a16="http://schemas.microsoft.com/office/drawing/2014/main" id="{DA1ECD86-B390-CF6C-D54B-4A295A9BF25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091" b="10838"/>
          <a:stretch/>
        </p:blipFill>
        <p:spPr>
          <a:xfrm>
            <a:off x="71102" y="3228049"/>
            <a:ext cx="1411258" cy="1589302"/>
          </a:xfrm>
          <a:prstGeom prst="rect">
            <a:avLst/>
          </a:prstGeom>
          <a:ln>
            <a:noFill/>
          </a:ln>
          <a:effectLst>
            <a:softEdge rad="112500"/>
          </a:effectLst>
        </p:spPr>
      </p:pic>
      <p:pic>
        <p:nvPicPr>
          <p:cNvPr id="37" name="図 36">
            <a:extLst>
              <a:ext uri="{FF2B5EF4-FFF2-40B4-BE49-F238E27FC236}">
                <a16:creationId xmlns:a16="http://schemas.microsoft.com/office/drawing/2014/main" id="{013B09BE-5F78-55A2-37FF-D5A440A079D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923" b="27542"/>
          <a:stretch/>
        </p:blipFill>
        <p:spPr>
          <a:xfrm>
            <a:off x="2280291" y="1782340"/>
            <a:ext cx="1555616" cy="1529385"/>
          </a:xfrm>
          <a:prstGeom prst="rect">
            <a:avLst/>
          </a:prstGeom>
          <a:ln>
            <a:noFill/>
          </a:ln>
          <a:effectLst>
            <a:softEdge rad="112500"/>
          </a:effectLst>
        </p:spPr>
      </p:pic>
      <p:pic>
        <p:nvPicPr>
          <p:cNvPr id="39" name="図 38">
            <a:extLst>
              <a:ext uri="{FF2B5EF4-FFF2-40B4-BE49-F238E27FC236}">
                <a16:creationId xmlns:a16="http://schemas.microsoft.com/office/drawing/2014/main" id="{086DD33A-4072-5636-215A-309D9B24E84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11" t="-621" r="-6066" b="621"/>
          <a:stretch/>
        </p:blipFill>
        <p:spPr>
          <a:xfrm>
            <a:off x="1498692" y="3266891"/>
            <a:ext cx="2473117" cy="1633006"/>
          </a:xfrm>
          <a:prstGeom prst="rect">
            <a:avLst/>
          </a:prstGeom>
          <a:ln>
            <a:noFill/>
          </a:ln>
          <a:effectLst>
            <a:softEdge rad="112500"/>
          </a:effectLst>
        </p:spPr>
      </p:pic>
    </p:spTree>
    <p:extLst>
      <p:ext uri="{BB962C8B-B14F-4D97-AF65-F5344CB8AC3E}">
        <p14:creationId xmlns:p14="http://schemas.microsoft.com/office/powerpoint/2010/main" val="2473769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EDE7F649-6F19-1A9A-62C7-C8F4EFCEC4D9}"/>
              </a:ext>
            </a:extLst>
          </p:cNvPr>
          <p:cNvSpPr>
            <a:spLocks noGrp="1"/>
          </p:cNvSpPr>
          <p:nvPr>
            <p:ph type="sldNum" sz="quarter" idx="12"/>
          </p:nvPr>
        </p:nvSpPr>
        <p:spPr>
          <a:xfrm>
            <a:off x="7089556" y="6609045"/>
            <a:ext cx="2057400" cy="365125"/>
          </a:xfrm>
        </p:spPr>
        <p:txBody>
          <a:bodyPr/>
          <a:lstStyle/>
          <a:p>
            <a:fld id="{F86A5EC8-DED8-4501-B4E3-7C7D0EBF1D96}" type="slidenum">
              <a:rPr kumimoji="1" lang="ja-JP" altLang="en-US" sz="1200" smtClean="0"/>
              <a:t>29</a:t>
            </a:fld>
            <a:endParaRPr kumimoji="1" lang="ja-JP" altLang="en-US" sz="1200"/>
          </a:p>
        </p:txBody>
      </p:sp>
      <p:sp>
        <p:nvSpPr>
          <p:cNvPr id="11" name="テキスト ボックス 10">
            <a:extLst>
              <a:ext uri="{FF2B5EF4-FFF2-40B4-BE49-F238E27FC236}">
                <a16:creationId xmlns:a16="http://schemas.microsoft.com/office/drawing/2014/main" id="{DA606EA5-A313-C5DF-8CA3-7850421D80BB}"/>
              </a:ext>
            </a:extLst>
          </p:cNvPr>
          <p:cNvSpPr txBox="1"/>
          <p:nvPr/>
        </p:nvSpPr>
        <p:spPr>
          <a:xfrm>
            <a:off x="3824146" y="1339027"/>
            <a:ext cx="2207861" cy="646331"/>
          </a:xfrm>
          <a:prstGeom prst="rect">
            <a:avLst/>
          </a:prstGeom>
          <a:noFill/>
          <a:ln>
            <a:solidFill>
              <a:schemeClr val="tx1"/>
            </a:solidFill>
            <a:prstDash val="sysDot"/>
          </a:ln>
        </p:spPr>
        <p:txBody>
          <a:bodyPr wrap="square" rtlCol="0">
            <a:spAutoFit/>
          </a:bodyPr>
          <a:lstStyle/>
          <a:p>
            <a:pPr algn="ctr"/>
            <a:r>
              <a:rPr lang="ja-JP" altLang="en-US" sz="9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900" b="1" dirty="0">
              <a:solidFill>
                <a:srgbClr val="0070C0"/>
              </a:solidFill>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日頃の心身の疲れを癒したい方</a:t>
            </a:r>
            <a:endParaRPr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運動・温泉を楽しみたい方</a:t>
            </a:r>
            <a:r>
              <a:rPr lang="ja-JP" altLang="en-US" sz="900" dirty="0">
                <a:latin typeface="Meiryo UI" panose="020B0604030504040204" pitchFamily="50" charset="-128"/>
                <a:ea typeface="Meiryo UI" panose="020B0604030504040204" pitchFamily="50" charset="-128"/>
              </a:rPr>
              <a:t>（ハーブ浴等）を楽しみたい方</a:t>
            </a:r>
            <a:r>
              <a:rPr kumimoji="1" lang="ja-JP" altLang="en-US" sz="900" dirty="0">
                <a:latin typeface="Meiryo UI" panose="020B0604030504040204" pitchFamily="50" charset="-128"/>
                <a:ea typeface="Meiryo UI" panose="020B0604030504040204" pitchFamily="50" charset="-128"/>
              </a:rPr>
              <a:t>キャンプをしたい方　等</a:t>
            </a:r>
            <a:endParaRPr lang="en-US" altLang="ja-JP" sz="900" b="1" dirty="0">
              <a:solidFill>
                <a:srgbClr val="0070C0"/>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B1A9C481-E012-C03E-85CB-71D34ACF3007}"/>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graphicFrame>
        <p:nvGraphicFramePr>
          <p:cNvPr id="26" name="表 16">
            <a:extLst>
              <a:ext uri="{FF2B5EF4-FFF2-40B4-BE49-F238E27FC236}">
                <a16:creationId xmlns:a16="http://schemas.microsoft.com/office/drawing/2014/main" id="{22878DB9-3E77-49A7-884A-7224E356D8E6}"/>
              </a:ext>
            </a:extLst>
          </p:cNvPr>
          <p:cNvGraphicFramePr>
            <a:graphicFrameLocks noGrp="1"/>
          </p:cNvGraphicFramePr>
          <p:nvPr>
            <p:extLst>
              <p:ext uri="{D42A27DB-BD31-4B8C-83A1-F6EECF244321}">
                <p14:modId xmlns:p14="http://schemas.microsoft.com/office/powerpoint/2010/main" val="3009202165"/>
              </p:ext>
            </p:extLst>
          </p:nvPr>
        </p:nvGraphicFramePr>
        <p:xfrm>
          <a:off x="3789852" y="4514448"/>
          <a:ext cx="5269465" cy="516600"/>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425662883"/>
                    </a:ext>
                  </a:extLst>
                </a:gridCol>
                <a:gridCol w="3240360">
                  <a:extLst>
                    <a:ext uri="{9D8B030D-6E8A-4147-A177-3AD203B41FA5}">
                      <a16:colId xmlns:a16="http://schemas.microsoft.com/office/drawing/2014/main" val="753469963"/>
                    </a:ext>
                  </a:extLst>
                </a:gridCol>
                <a:gridCol w="1020993">
                  <a:extLst>
                    <a:ext uri="{9D8B030D-6E8A-4147-A177-3AD203B41FA5}">
                      <a16:colId xmlns:a16="http://schemas.microsoft.com/office/drawing/2014/main" val="1763900372"/>
                    </a:ext>
                  </a:extLst>
                </a:gridCol>
              </a:tblGrid>
              <a:tr h="207678">
                <a:tc>
                  <a:txBody>
                    <a:bodyPr/>
                    <a:lstStyle/>
                    <a:p>
                      <a:pPr algn="ctr"/>
                      <a:r>
                        <a:rPr kumimoji="1" lang="ja-JP" altLang="en-US" sz="900" dirty="0">
                          <a:latin typeface="Meiryo UI" panose="020B0604030504040204" pitchFamily="50" charset="-128"/>
                          <a:ea typeface="Meiryo UI" panose="020B0604030504040204" pitchFamily="50" charset="-128"/>
                        </a:rPr>
                        <a:t>料金</a:t>
                      </a:r>
                    </a:p>
                  </a:txBody>
                  <a:tcPr>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料金に含まれるもの</a:t>
                      </a:r>
                    </a:p>
                  </a:txBody>
                  <a:tcPr>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〆切</a:t>
                      </a:r>
                    </a:p>
                  </a:txBody>
                  <a:tcPr>
                    <a:solidFill>
                      <a:schemeClr val="accent5">
                        <a:lumMod val="20000"/>
                        <a:lumOff val="80000"/>
                      </a:schemeClr>
                    </a:solidFill>
                  </a:tcPr>
                </a:tc>
                <a:extLst>
                  <a:ext uri="{0D108BD9-81ED-4DB2-BD59-A6C34878D82A}">
                    <a16:rowId xmlns:a16="http://schemas.microsoft.com/office/drawing/2014/main" val="779302812"/>
                  </a:ext>
                </a:extLst>
              </a:tr>
              <a:tr h="288000">
                <a:tc>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sp>
        <p:nvSpPr>
          <p:cNvPr id="35" name="正方形/長方形 34">
            <a:extLst>
              <a:ext uri="{FF2B5EF4-FFF2-40B4-BE49-F238E27FC236}">
                <a16:creationId xmlns:a16="http://schemas.microsoft.com/office/drawing/2014/main" id="{E9C76F10-BFFB-0EDC-CD77-99F34B6E44FD}"/>
              </a:ext>
            </a:extLst>
          </p:cNvPr>
          <p:cNvSpPr/>
          <p:nvPr/>
        </p:nvSpPr>
        <p:spPr>
          <a:xfrm>
            <a:off x="122414" y="1412776"/>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graphicFrame>
        <p:nvGraphicFramePr>
          <p:cNvPr id="22" name="表 16">
            <a:extLst>
              <a:ext uri="{FF2B5EF4-FFF2-40B4-BE49-F238E27FC236}">
                <a16:creationId xmlns:a16="http://schemas.microsoft.com/office/drawing/2014/main" id="{C2B371C3-CE13-5C55-3393-9D09F9439450}"/>
              </a:ext>
            </a:extLst>
          </p:cNvPr>
          <p:cNvGraphicFramePr>
            <a:graphicFrameLocks noGrp="1"/>
          </p:cNvGraphicFramePr>
          <p:nvPr>
            <p:extLst>
              <p:ext uri="{D42A27DB-BD31-4B8C-83A1-F6EECF244321}">
                <p14:modId xmlns:p14="http://schemas.microsoft.com/office/powerpoint/2010/main" val="1329488152"/>
              </p:ext>
            </p:extLst>
          </p:nvPr>
        </p:nvGraphicFramePr>
        <p:xfrm>
          <a:off x="3799792" y="3565738"/>
          <a:ext cx="5256584" cy="871374"/>
        </p:xfrm>
        <a:graphic>
          <a:graphicData uri="http://schemas.openxmlformats.org/drawingml/2006/table">
            <a:tbl>
              <a:tblPr firstRow="1" bandRow="1">
                <a:tableStyleId>{5940675A-B579-460E-94D1-54222C63F5DA}</a:tableStyleId>
              </a:tblPr>
              <a:tblGrid>
                <a:gridCol w="1226399">
                  <a:extLst>
                    <a:ext uri="{9D8B030D-6E8A-4147-A177-3AD203B41FA5}">
                      <a16:colId xmlns:a16="http://schemas.microsoft.com/office/drawing/2014/main" val="425662883"/>
                    </a:ext>
                  </a:extLst>
                </a:gridCol>
                <a:gridCol w="1656184">
                  <a:extLst>
                    <a:ext uri="{9D8B030D-6E8A-4147-A177-3AD203B41FA5}">
                      <a16:colId xmlns:a16="http://schemas.microsoft.com/office/drawing/2014/main" val="753469963"/>
                    </a:ext>
                  </a:extLst>
                </a:gridCol>
                <a:gridCol w="1365889">
                  <a:extLst>
                    <a:ext uri="{9D8B030D-6E8A-4147-A177-3AD203B41FA5}">
                      <a16:colId xmlns:a16="http://schemas.microsoft.com/office/drawing/2014/main" val="1403624134"/>
                    </a:ext>
                  </a:extLst>
                </a:gridCol>
                <a:gridCol w="1008112">
                  <a:extLst>
                    <a:ext uri="{9D8B030D-6E8A-4147-A177-3AD203B41FA5}">
                      <a16:colId xmlns:a16="http://schemas.microsoft.com/office/drawing/2014/main" val="1763900372"/>
                    </a:ext>
                  </a:extLst>
                </a:gridCol>
              </a:tblGrid>
              <a:tr h="215359">
                <a:tc>
                  <a:txBody>
                    <a:bodyPr/>
                    <a:lstStyle/>
                    <a:p>
                      <a:pPr algn="ctr"/>
                      <a:r>
                        <a:rPr kumimoji="1" lang="ja-JP" altLang="en-US" sz="900" dirty="0">
                          <a:latin typeface="Meiryo UI" panose="020B0604030504040204" pitchFamily="50" charset="-128"/>
                          <a:ea typeface="Meiryo UI" panose="020B0604030504040204" pitchFamily="50" charset="-128"/>
                        </a:rPr>
                        <a:t>集合時間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集合場所</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実施期間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最小催行人員</a:t>
                      </a:r>
                    </a:p>
                  </a:txBody>
                  <a:tcPr marT="41564" marB="41564">
                    <a:solidFill>
                      <a:schemeClr val="accent5">
                        <a:lumMod val="20000"/>
                        <a:lumOff val="80000"/>
                      </a:schemeClr>
                    </a:solidFill>
                  </a:tcPr>
                </a:tc>
                <a:extLst>
                  <a:ext uri="{0D108BD9-81ED-4DB2-BD59-A6C34878D82A}">
                    <a16:rowId xmlns:a16="http://schemas.microsoft.com/office/drawing/2014/main" val="779302812"/>
                  </a:ext>
                </a:extLst>
              </a:tr>
              <a:tr h="283768">
                <a:tc>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tc>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185482021"/>
                  </a:ext>
                </a:extLst>
              </a:tr>
              <a:tr h="367318">
                <a:tc gridSpan="4">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95037389"/>
                  </a:ext>
                </a:extLst>
              </a:tr>
            </a:tbl>
          </a:graphicData>
        </a:graphic>
      </p:graphicFrame>
      <p:graphicFrame>
        <p:nvGraphicFramePr>
          <p:cNvPr id="4" name="表 16">
            <a:extLst>
              <a:ext uri="{FF2B5EF4-FFF2-40B4-BE49-F238E27FC236}">
                <a16:creationId xmlns:a16="http://schemas.microsoft.com/office/drawing/2014/main" id="{D3A8F406-DFBE-8A7C-F6B1-B9660427AA74}"/>
              </a:ext>
            </a:extLst>
          </p:cNvPr>
          <p:cNvGraphicFramePr>
            <a:graphicFrameLocks noGrp="1"/>
          </p:cNvGraphicFramePr>
          <p:nvPr>
            <p:extLst>
              <p:ext uri="{D42A27DB-BD31-4B8C-83A1-F6EECF244321}">
                <p14:modId xmlns:p14="http://schemas.microsoft.com/office/powerpoint/2010/main" val="2332319101"/>
              </p:ext>
            </p:extLst>
          </p:nvPr>
        </p:nvGraphicFramePr>
        <p:xfrm>
          <a:off x="3789852" y="5090512"/>
          <a:ext cx="5256584" cy="426720"/>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425662883"/>
                    </a:ext>
                  </a:extLst>
                </a:gridCol>
                <a:gridCol w="3168352">
                  <a:extLst>
                    <a:ext uri="{9D8B030D-6E8A-4147-A177-3AD203B41FA5}">
                      <a16:colId xmlns:a16="http://schemas.microsoft.com/office/drawing/2014/main" val="753469963"/>
                    </a:ext>
                  </a:extLst>
                </a:gridCol>
              </a:tblGrid>
              <a:tr h="210000">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188412">
                <a:tc>
                  <a:txBody>
                    <a:bodyPr/>
                    <a:lstStyle/>
                    <a:p>
                      <a:endParaRPr kumimoji="1" lang="ja-JP" altLang="en-US" sz="800" dirty="0">
                        <a:latin typeface="Meiryo UI" panose="020B0604030504040204" pitchFamily="50" charset="-128"/>
                        <a:ea typeface="Meiryo UI" panose="020B0604030504040204" pitchFamily="50" charset="-128"/>
                      </a:endParaRPr>
                    </a:p>
                  </a:txBody>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sp>
        <p:nvSpPr>
          <p:cNvPr id="8" name="テキスト ボックス 7">
            <a:extLst>
              <a:ext uri="{FF2B5EF4-FFF2-40B4-BE49-F238E27FC236}">
                <a16:creationId xmlns:a16="http://schemas.microsoft.com/office/drawing/2014/main" id="{B03018D5-C99C-BC03-455A-3E1D7D4BEA4E}"/>
              </a:ext>
            </a:extLst>
          </p:cNvPr>
          <p:cNvSpPr txBox="1"/>
          <p:nvPr/>
        </p:nvSpPr>
        <p:spPr>
          <a:xfrm>
            <a:off x="1997833" y="1940877"/>
            <a:ext cx="773686"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スイス村</a:t>
            </a:r>
          </a:p>
        </p:txBody>
      </p:sp>
      <p:sp>
        <p:nvSpPr>
          <p:cNvPr id="13" name="テキスト ボックス 12">
            <a:extLst>
              <a:ext uri="{FF2B5EF4-FFF2-40B4-BE49-F238E27FC236}">
                <a16:creationId xmlns:a16="http://schemas.microsoft.com/office/drawing/2014/main" id="{7BA04846-FF97-9DF3-F456-25716F43918B}"/>
              </a:ext>
            </a:extLst>
          </p:cNvPr>
          <p:cNvSpPr txBox="1"/>
          <p:nvPr/>
        </p:nvSpPr>
        <p:spPr>
          <a:xfrm>
            <a:off x="1512875" y="1414348"/>
            <a:ext cx="2242188" cy="261610"/>
          </a:xfrm>
          <a:prstGeom prst="rect">
            <a:avLst/>
          </a:prstGeom>
          <a:noFill/>
        </p:spPr>
        <p:txBody>
          <a:bodyPr wrap="square" rtlCol="0">
            <a:spAutoFit/>
          </a:bodyPr>
          <a:lstStyle/>
          <a:p>
            <a:r>
              <a:rPr kumimoji="1" lang="ja-JP" altLang="en-US" sz="1100" b="1" dirty="0">
                <a:solidFill>
                  <a:srgbClr val="002060"/>
                </a:solidFill>
                <a:latin typeface="Meiryo UI" panose="020B0604030504040204" pitchFamily="50" charset="-128"/>
                <a:ea typeface="Meiryo UI" panose="020B0604030504040204" pitchFamily="50" charset="-128"/>
              </a:rPr>
              <a:t>実施場所：宇川温泉よし野の里</a:t>
            </a:r>
          </a:p>
        </p:txBody>
      </p:sp>
      <p:sp>
        <p:nvSpPr>
          <p:cNvPr id="10" name="六角形 9">
            <a:extLst>
              <a:ext uri="{FF2B5EF4-FFF2-40B4-BE49-F238E27FC236}">
                <a16:creationId xmlns:a16="http://schemas.microsoft.com/office/drawing/2014/main" id="{26DA1842-43D4-89D6-5B21-47AA1E08E50E}"/>
              </a:ext>
            </a:extLst>
          </p:cNvPr>
          <p:cNvSpPr/>
          <p:nvPr/>
        </p:nvSpPr>
        <p:spPr>
          <a:xfrm>
            <a:off x="107504" y="133410"/>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4AA7B17-2DD4-CCE9-20CB-8158F88A1F55}"/>
              </a:ext>
            </a:extLst>
          </p:cNvPr>
          <p:cNvSpPr txBox="1"/>
          <p:nvPr/>
        </p:nvSpPr>
        <p:spPr>
          <a:xfrm>
            <a:off x="107504" y="153850"/>
            <a:ext cx="520834"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10</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7E451B3F-3863-343D-AC6E-490CC458C277}"/>
              </a:ext>
            </a:extLst>
          </p:cNvPr>
          <p:cNvSpPr txBox="1"/>
          <p:nvPr/>
        </p:nvSpPr>
        <p:spPr>
          <a:xfrm>
            <a:off x="683567" y="128683"/>
            <a:ext cx="8460433" cy="430887"/>
          </a:xfrm>
          <a:prstGeom prst="rect">
            <a:avLst/>
          </a:prstGeom>
          <a:noFill/>
        </p:spPr>
        <p:txBody>
          <a:bodyPr wrap="square" rtlCol="0">
            <a:spAutoFit/>
          </a:bodyPr>
          <a:lstStyle/>
          <a:p>
            <a:r>
              <a:rPr lang="ja-JP" altLang="en-US" sz="2200" b="1" i="0" dirty="0">
                <a:solidFill>
                  <a:srgbClr val="222222"/>
                </a:solidFill>
                <a:effectLst/>
                <a:latin typeface="Meiryo UI" panose="020B0604030504040204" pitchFamily="50" charset="-128"/>
                <a:ea typeface="Meiryo UI" panose="020B0604030504040204" pitchFamily="50" charset="-128"/>
              </a:rPr>
              <a:t>宇川温泉よし野の里</a:t>
            </a:r>
            <a:r>
              <a:rPr kumimoji="1" lang="ja-JP" altLang="en-US" sz="2200" b="1" dirty="0">
                <a:latin typeface="Meiryo UI" panose="020B0604030504040204" pitchFamily="50" charset="-128"/>
                <a:ea typeface="Meiryo UI" panose="020B0604030504040204" pitchFamily="50" charset="-128"/>
              </a:rPr>
              <a:t>リラクゼーションプログラム　（宿泊可）　　</a:t>
            </a:r>
          </a:p>
        </p:txBody>
      </p:sp>
      <p:graphicFrame>
        <p:nvGraphicFramePr>
          <p:cNvPr id="21" name="表 12">
            <a:extLst>
              <a:ext uri="{FF2B5EF4-FFF2-40B4-BE49-F238E27FC236}">
                <a16:creationId xmlns:a16="http://schemas.microsoft.com/office/drawing/2014/main" id="{B3EB3C02-1F57-62AB-D1D1-E78B74F799AE}"/>
              </a:ext>
            </a:extLst>
          </p:cNvPr>
          <p:cNvGraphicFramePr>
            <a:graphicFrameLocks noGrp="1"/>
          </p:cNvGraphicFramePr>
          <p:nvPr>
            <p:extLst>
              <p:ext uri="{D42A27DB-BD31-4B8C-83A1-F6EECF244321}">
                <p14:modId xmlns:p14="http://schemas.microsoft.com/office/powerpoint/2010/main" val="410548386"/>
              </p:ext>
            </p:extLst>
          </p:nvPr>
        </p:nvGraphicFramePr>
        <p:xfrm>
          <a:off x="3824642" y="2060848"/>
          <a:ext cx="5211854" cy="1367999"/>
        </p:xfrm>
        <a:graphic>
          <a:graphicData uri="http://schemas.openxmlformats.org/drawingml/2006/table">
            <a:tbl>
              <a:tblPr firstRow="1" bandRow="1">
                <a:tableStyleId>{5940675A-B579-460E-94D1-54222C63F5DA}</a:tableStyleId>
              </a:tblPr>
              <a:tblGrid>
                <a:gridCol w="1152128">
                  <a:extLst>
                    <a:ext uri="{9D8B030D-6E8A-4147-A177-3AD203B41FA5}">
                      <a16:colId xmlns:a16="http://schemas.microsoft.com/office/drawing/2014/main" val="2860408248"/>
                    </a:ext>
                  </a:extLst>
                </a:gridCol>
                <a:gridCol w="3123622">
                  <a:extLst>
                    <a:ext uri="{9D8B030D-6E8A-4147-A177-3AD203B41FA5}">
                      <a16:colId xmlns:a16="http://schemas.microsoft.com/office/drawing/2014/main" val="992163597"/>
                    </a:ext>
                  </a:extLst>
                </a:gridCol>
                <a:gridCol w="936104">
                  <a:extLst>
                    <a:ext uri="{9D8B030D-6E8A-4147-A177-3AD203B41FA5}">
                      <a16:colId xmlns:a16="http://schemas.microsoft.com/office/drawing/2014/main" val="1709157819"/>
                    </a:ext>
                  </a:extLst>
                </a:gridCol>
              </a:tblGrid>
              <a:tr h="281954">
                <a:tc>
                  <a:txBody>
                    <a:bodyPr/>
                    <a:lstStyle/>
                    <a:p>
                      <a:r>
                        <a:rPr kumimoji="1" lang="ja-JP" altLang="en-US" sz="900" dirty="0">
                          <a:latin typeface="Meiryo UI" panose="020B0604030504040204" pitchFamily="50" charset="-128"/>
                          <a:ea typeface="Meiryo UI" panose="020B0604030504040204" pitchFamily="50" charset="-128"/>
                        </a:rPr>
                        <a:t>項目</a:t>
                      </a:r>
                    </a:p>
                  </a:txBody>
                  <a:tcPr marT="50292" marB="50292" anchor="ctr">
                    <a:solidFill>
                      <a:schemeClr val="accent5">
                        <a:lumMod val="20000"/>
                        <a:lumOff val="80000"/>
                      </a:schemeClr>
                    </a:solidFill>
                  </a:tcPr>
                </a:tc>
                <a:tc>
                  <a:txBody>
                    <a:bodyPr/>
                    <a:lstStyle/>
                    <a:p>
                      <a:r>
                        <a:rPr kumimoji="1" lang="ja-JP" altLang="en-US" sz="900" dirty="0">
                          <a:latin typeface="Meiryo UI" panose="020B0604030504040204" pitchFamily="50" charset="-128"/>
                          <a:ea typeface="Meiryo UI" panose="020B0604030504040204" pitchFamily="50" charset="-128"/>
                        </a:rPr>
                        <a:t>内容</a:t>
                      </a:r>
                    </a:p>
                  </a:txBody>
                  <a:tcPr marT="50292" marB="50292" anchor="ctr">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時間</a:t>
                      </a:r>
                    </a:p>
                  </a:txBody>
                  <a:tcPr marT="50292" marB="50292" anchor="ctr">
                    <a:solidFill>
                      <a:schemeClr val="accent5">
                        <a:lumMod val="20000"/>
                        <a:lumOff val="80000"/>
                      </a:schemeClr>
                    </a:solidFill>
                  </a:tcPr>
                </a:tc>
                <a:extLst>
                  <a:ext uri="{0D108BD9-81ED-4DB2-BD59-A6C34878D82A}">
                    <a16:rowId xmlns:a16="http://schemas.microsoft.com/office/drawing/2014/main" val="12405553"/>
                  </a:ext>
                </a:extLst>
              </a:tr>
              <a:tr h="362015">
                <a:tc>
                  <a:txBody>
                    <a:bodyPr/>
                    <a:lstStyle/>
                    <a:p>
                      <a:r>
                        <a:rPr kumimoji="1" lang="ja-JP" altLang="en-US" sz="900" dirty="0">
                          <a:latin typeface="Meiryo UI" panose="020B0604030504040204" pitchFamily="50" charset="-128"/>
                          <a:ea typeface="Meiryo UI" panose="020B0604030504040204" pitchFamily="50" charset="-128"/>
                        </a:rPr>
                        <a:t>温泉療養</a:t>
                      </a: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温泉入浴プログラムを参考に各自ご体験</a:t>
                      </a:r>
                    </a:p>
                  </a:txBody>
                  <a:tcPr marT="50292" marB="5029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60</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90</a:t>
                      </a:r>
                      <a:r>
                        <a:rPr kumimoji="1" lang="ja-JP" altLang="en-US" sz="900" dirty="0">
                          <a:latin typeface="Meiryo UI" panose="020B0604030504040204" pitchFamily="50" charset="-128"/>
                          <a:ea typeface="Meiryo UI" panose="020B0604030504040204" pitchFamily="50" charset="-128"/>
                        </a:rPr>
                        <a:t>分</a:t>
                      </a:r>
                    </a:p>
                  </a:txBody>
                  <a:tcPr marT="50292" marB="50292" anchor="ctr"/>
                </a:tc>
                <a:extLst>
                  <a:ext uri="{0D108BD9-81ED-4DB2-BD59-A6C34878D82A}">
                    <a16:rowId xmlns:a16="http://schemas.microsoft.com/office/drawing/2014/main" val="505279608"/>
                  </a:ext>
                </a:extLst>
              </a:tr>
              <a:tr h="362015">
                <a:tc>
                  <a:txBody>
                    <a:bodyPr/>
                    <a:lstStyle/>
                    <a:p>
                      <a:r>
                        <a:rPr kumimoji="1" lang="ja-JP" altLang="en-US" sz="900" dirty="0">
                          <a:latin typeface="Meiryo UI" panose="020B0604030504040204" pitchFamily="50" charset="-128"/>
                          <a:ea typeface="Meiryo UI" panose="020B0604030504040204" pitchFamily="50" charset="-128"/>
                        </a:rPr>
                        <a:t>夕食</a:t>
                      </a: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和牛肉鍋コース・鰤しゃぶ会席・</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BBQ</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・炭火焼会席など</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900" b="0" i="0" kern="1200" dirty="0">
                          <a:solidFill>
                            <a:schemeClr val="tx1"/>
                          </a:solidFill>
                          <a:effectLst/>
                          <a:latin typeface="Meiryo UI" panose="020B0604030504040204" pitchFamily="50" charset="-128"/>
                          <a:ea typeface="Meiryo UI" panose="020B0604030504040204" pitchFamily="50" charset="-128"/>
                          <a:cs typeface="+mn-cs"/>
                        </a:rPr>
                        <a:t>予約制</a:t>
                      </a:r>
                      <a:r>
                        <a:rPr kumimoji="1" lang="en-US" altLang="ja-JP" sz="900" b="0" i="0" kern="1200" dirty="0">
                          <a:solidFill>
                            <a:schemeClr val="tx1"/>
                          </a:solidFill>
                          <a:effectLst/>
                          <a:latin typeface="Meiryo UI" panose="020B0604030504040204" pitchFamily="50" charset="-128"/>
                          <a:ea typeface="Meiryo UI" panose="020B0604030504040204" pitchFamily="50" charset="-128"/>
                          <a:cs typeface="+mn-cs"/>
                        </a:rPr>
                        <a:t>)</a:t>
                      </a:r>
                      <a:endParaRPr kumimoji="1" lang="ja-JP" altLang="en-US" sz="900" dirty="0">
                        <a:latin typeface="Meiryo UI" panose="020B0604030504040204" pitchFamily="50" charset="-128"/>
                        <a:ea typeface="Meiryo UI" panose="020B0604030504040204" pitchFamily="50" charset="-128"/>
                      </a:endParaRPr>
                    </a:p>
                  </a:txBody>
                  <a:tcPr marT="50292" marB="5029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90</a:t>
                      </a:r>
                      <a:r>
                        <a:rPr kumimoji="1" lang="ja-JP" altLang="en-US" sz="900" dirty="0">
                          <a:latin typeface="Meiryo UI" panose="020B0604030504040204" pitchFamily="50" charset="-128"/>
                          <a:ea typeface="Meiryo UI" panose="020B0604030504040204" pitchFamily="50" charset="-128"/>
                        </a:rPr>
                        <a:t>分</a:t>
                      </a:r>
                    </a:p>
                  </a:txBody>
                  <a:tcPr marT="50292" marB="50292" anchor="ctr"/>
                </a:tc>
                <a:extLst>
                  <a:ext uri="{0D108BD9-81ED-4DB2-BD59-A6C34878D82A}">
                    <a16:rowId xmlns:a16="http://schemas.microsoft.com/office/drawing/2014/main" val="344714605"/>
                  </a:ext>
                </a:extLst>
              </a:tr>
              <a:tr h="362015">
                <a:tc>
                  <a:txBody>
                    <a:bodyPr/>
                    <a:lstStyle/>
                    <a:p>
                      <a:r>
                        <a:rPr kumimoji="1" lang="ja-JP" altLang="en-US" sz="900" dirty="0">
                          <a:latin typeface="Meiryo UI" panose="020B0604030504040204" pitchFamily="50" charset="-128"/>
                          <a:ea typeface="Meiryo UI" panose="020B0604030504040204" pitchFamily="50" charset="-128"/>
                        </a:rPr>
                        <a:t>ナイトプログラム</a:t>
                      </a: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キャンプ場での焚火プログラム（オプション）</a:t>
                      </a:r>
                    </a:p>
                  </a:txBody>
                  <a:tcPr marT="50292" marB="5029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60</a:t>
                      </a:r>
                      <a:r>
                        <a:rPr kumimoji="1" lang="ja-JP" altLang="en-US" sz="900" dirty="0">
                          <a:latin typeface="Meiryo UI" panose="020B0604030504040204" pitchFamily="50" charset="-128"/>
                          <a:ea typeface="Meiryo UI" panose="020B0604030504040204" pitchFamily="50" charset="-128"/>
                        </a:rPr>
                        <a:t>分</a:t>
                      </a:r>
                    </a:p>
                  </a:txBody>
                  <a:tcPr marT="50292" marB="50292" anchor="ctr"/>
                </a:tc>
                <a:extLst>
                  <a:ext uri="{0D108BD9-81ED-4DB2-BD59-A6C34878D82A}">
                    <a16:rowId xmlns:a16="http://schemas.microsoft.com/office/drawing/2014/main" val="3016601815"/>
                  </a:ext>
                </a:extLst>
              </a:tr>
            </a:tbl>
          </a:graphicData>
        </a:graphic>
      </p:graphicFrame>
      <p:sp>
        <p:nvSpPr>
          <p:cNvPr id="24" name="テキスト ボックス 23">
            <a:extLst>
              <a:ext uri="{FF2B5EF4-FFF2-40B4-BE49-F238E27FC236}">
                <a16:creationId xmlns:a16="http://schemas.microsoft.com/office/drawing/2014/main" id="{7267C0C2-F624-8B57-69CC-C2A4BC417070}"/>
              </a:ext>
            </a:extLst>
          </p:cNvPr>
          <p:cNvSpPr txBox="1"/>
          <p:nvPr/>
        </p:nvSpPr>
        <p:spPr>
          <a:xfrm>
            <a:off x="37726" y="692696"/>
            <a:ext cx="5952972" cy="646331"/>
          </a:xfrm>
          <a:prstGeom prst="rect">
            <a:avLst/>
          </a:prstGeom>
          <a:noFill/>
        </p:spPr>
        <p:txBody>
          <a:bodyPr wrap="square">
            <a:spAutoFit/>
          </a:bodyPr>
          <a:lstStyle/>
          <a:p>
            <a:r>
              <a:rPr lang="ja-JP" altLang="en-US" sz="1200" b="0" i="0" dirty="0">
                <a:solidFill>
                  <a:srgbClr val="222222"/>
                </a:solidFill>
                <a:effectLst/>
                <a:latin typeface="Meiryo UI" panose="020B0604030504040204" pitchFamily="50" charset="-128"/>
                <a:ea typeface="Meiryo UI" panose="020B0604030504040204" pitchFamily="50" charset="-128"/>
              </a:rPr>
              <a:t>宇川温泉よし野の里</a:t>
            </a:r>
            <a:r>
              <a:rPr lang="ja-JP" altLang="en-US" sz="1200" b="0" i="0" dirty="0">
                <a:solidFill>
                  <a:srgbClr val="000000"/>
                </a:solidFill>
                <a:effectLst/>
                <a:latin typeface="Meiryo UI" panose="020B0604030504040204" pitchFamily="50" charset="-128"/>
                <a:ea typeface="Meiryo UI" panose="020B0604030504040204" pitchFamily="50" charset="-128"/>
              </a:rPr>
              <a:t>は高台にあるため露天のみならず内湯やサウナからも海が見え、開放的な雰囲気があります。息を呑むほど美しい日本海の景色を湯船の中から一望できる絶景風呂が自慢。特に夕方の落日時は差し込む夕日を浴びながら至福の癒やしを与えてくれます。</a:t>
            </a:r>
            <a:endParaRPr lang="ja-JP" altLang="en-US" sz="1200" dirty="0">
              <a:latin typeface="Meiryo UI" panose="020B0604030504040204" pitchFamily="50" charset="-128"/>
              <a:ea typeface="Meiryo UI" panose="020B0604030504040204" pitchFamily="50" charset="-128"/>
            </a:endParaRPr>
          </a:p>
        </p:txBody>
      </p:sp>
      <p:pic>
        <p:nvPicPr>
          <p:cNvPr id="25" name="図 24">
            <a:extLst>
              <a:ext uri="{FF2B5EF4-FFF2-40B4-BE49-F238E27FC236}">
                <a16:creationId xmlns:a16="http://schemas.microsoft.com/office/drawing/2014/main" id="{7049D62E-1309-AE03-9297-2130496D8FCF}"/>
              </a:ext>
            </a:extLst>
          </p:cNvPr>
          <p:cNvPicPr>
            <a:picLocks noChangeAspect="1"/>
          </p:cNvPicPr>
          <p:nvPr/>
        </p:nvPicPr>
        <p:blipFill>
          <a:blip r:embed="rId2"/>
          <a:stretch>
            <a:fillRect/>
          </a:stretch>
        </p:blipFill>
        <p:spPr>
          <a:xfrm>
            <a:off x="22280" y="3970087"/>
            <a:ext cx="2136022" cy="2457758"/>
          </a:xfrm>
          <a:prstGeom prst="rect">
            <a:avLst/>
          </a:prstGeom>
        </p:spPr>
      </p:pic>
      <p:pic>
        <p:nvPicPr>
          <p:cNvPr id="27" name="図 26">
            <a:extLst>
              <a:ext uri="{FF2B5EF4-FFF2-40B4-BE49-F238E27FC236}">
                <a16:creationId xmlns:a16="http://schemas.microsoft.com/office/drawing/2014/main" id="{F1629EEA-F826-9FC7-E3A3-61391D5BD59C}"/>
              </a:ext>
            </a:extLst>
          </p:cNvPr>
          <p:cNvPicPr>
            <a:picLocks noChangeAspect="1"/>
          </p:cNvPicPr>
          <p:nvPr/>
        </p:nvPicPr>
        <p:blipFill>
          <a:blip r:embed="rId3"/>
          <a:stretch>
            <a:fillRect/>
          </a:stretch>
        </p:blipFill>
        <p:spPr>
          <a:xfrm>
            <a:off x="6087093" y="895362"/>
            <a:ext cx="2877395" cy="1093478"/>
          </a:xfrm>
          <a:prstGeom prst="rect">
            <a:avLst/>
          </a:prstGeom>
        </p:spPr>
      </p:pic>
      <p:sp>
        <p:nvSpPr>
          <p:cNvPr id="28" name="正方形/長方形 27">
            <a:extLst>
              <a:ext uri="{FF2B5EF4-FFF2-40B4-BE49-F238E27FC236}">
                <a16:creationId xmlns:a16="http://schemas.microsoft.com/office/drawing/2014/main" id="{1D162CE6-5FEE-E74C-6E02-A8D2B30C3168}"/>
              </a:ext>
            </a:extLst>
          </p:cNvPr>
          <p:cNvSpPr/>
          <p:nvPr/>
        </p:nvSpPr>
        <p:spPr>
          <a:xfrm>
            <a:off x="7092488" y="872136"/>
            <a:ext cx="863888" cy="324616"/>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CD707763-B167-5E76-B53D-428764FF690B}"/>
              </a:ext>
            </a:extLst>
          </p:cNvPr>
          <p:cNvSpPr/>
          <p:nvPr/>
        </p:nvSpPr>
        <p:spPr>
          <a:xfrm>
            <a:off x="6156176" y="1268760"/>
            <a:ext cx="864096"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B2939081-212D-7915-6BDC-EE292F7029DE}"/>
              </a:ext>
            </a:extLst>
          </p:cNvPr>
          <p:cNvSpPr/>
          <p:nvPr/>
        </p:nvSpPr>
        <p:spPr>
          <a:xfrm>
            <a:off x="8028384" y="119675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a:extLst>
              <a:ext uri="{FF2B5EF4-FFF2-40B4-BE49-F238E27FC236}">
                <a16:creationId xmlns:a16="http://schemas.microsoft.com/office/drawing/2014/main" id="{9B3E7F45-773F-FF01-7390-14EBBAF13990}"/>
              </a:ext>
            </a:extLst>
          </p:cNvPr>
          <p:cNvPicPr>
            <a:picLocks noChangeAspect="1"/>
          </p:cNvPicPr>
          <p:nvPr/>
        </p:nvPicPr>
        <p:blipFill rotWithShape="1">
          <a:blip r:embed="rId4"/>
          <a:srcRect t="17380"/>
          <a:stretch/>
        </p:blipFill>
        <p:spPr>
          <a:xfrm>
            <a:off x="7072418" y="5586289"/>
            <a:ext cx="2074538" cy="1140588"/>
          </a:xfrm>
          <a:prstGeom prst="rect">
            <a:avLst/>
          </a:prstGeom>
          <a:effectLst>
            <a:softEdge rad="152400"/>
          </a:effectLst>
        </p:spPr>
      </p:pic>
      <p:pic>
        <p:nvPicPr>
          <p:cNvPr id="41" name="図 40">
            <a:extLst>
              <a:ext uri="{FF2B5EF4-FFF2-40B4-BE49-F238E27FC236}">
                <a16:creationId xmlns:a16="http://schemas.microsoft.com/office/drawing/2014/main" id="{4544D99A-DCFA-1922-3F42-0DFAB573655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5442"/>
          <a:stretch/>
        </p:blipFill>
        <p:spPr>
          <a:xfrm>
            <a:off x="2322198" y="4013621"/>
            <a:ext cx="1313698" cy="1611304"/>
          </a:xfrm>
          <a:prstGeom prst="rect">
            <a:avLst/>
          </a:prstGeom>
          <a:ln>
            <a:noFill/>
          </a:ln>
          <a:effectLst>
            <a:softEdge rad="112500"/>
          </a:effectLst>
        </p:spPr>
      </p:pic>
      <p:pic>
        <p:nvPicPr>
          <p:cNvPr id="42" name="図 41">
            <a:extLst>
              <a:ext uri="{FF2B5EF4-FFF2-40B4-BE49-F238E27FC236}">
                <a16:creationId xmlns:a16="http://schemas.microsoft.com/office/drawing/2014/main" id="{DB7743AF-87C4-4400-75DA-378D5E729E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62" y="1700808"/>
            <a:ext cx="3527634" cy="2359105"/>
          </a:xfrm>
          <a:prstGeom prst="rect">
            <a:avLst/>
          </a:prstGeom>
          <a:ln>
            <a:noFill/>
          </a:ln>
          <a:effectLst>
            <a:softEdge rad="112500"/>
          </a:effectLst>
        </p:spPr>
      </p:pic>
      <p:pic>
        <p:nvPicPr>
          <p:cNvPr id="43" name="図 42">
            <a:extLst>
              <a:ext uri="{FF2B5EF4-FFF2-40B4-BE49-F238E27FC236}">
                <a16:creationId xmlns:a16="http://schemas.microsoft.com/office/drawing/2014/main" id="{A29B3069-5924-5D09-A77F-A4657FCF1A0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368"/>
          <a:stretch/>
        </p:blipFill>
        <p:spPr>
          <a:xfrm>
            <a:off x="3707904" y="5576695"/>
            <a:ext cx="1773017" cy="1069075"/>
          </a:xfrm>
          <a:prstGeom prst="rect">
            <a:avLst/>
          </a:prstGeom>
          <a:ln>
            <a:noFill/>
          </a:ln>
          <a:effectLst>
            <a:softEdge rad="112500"/>
          </a:effectLst>
        </p:spPr>
      </p:pic>
      <p:pic>
        <p:nvPicPr>
          <p:cNvPr id="44" name="図 43">
            <a:extLst>
              <a:ext uri="{FF2B5EF4-FFF2-40B4-BE49-F238E27FC236}">
                <a16:creationId xmlns:a16="http://schemas.microsoft.com/office/drawing/2014/main" id="{F4C42249-37EC-FA21-F50B-A188FAE9510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41526" y="5574971"/>
            <a:ext cx="1495117" cy="1016302"/>
          </a:xfrm>
          <a:prstGeom prst="rect">
            <a:avLst/>
          </a:prstGeom>
          <a:ln>
            <a:noFill/>
          </a:ln>
          <a:effectLst>
            <a:softEdge rad="112500"/>
          </a:effectLst>
        </p:spPr>
      </p:pic>
      <p:pic>
        <p:nvPicPr>
          <p:cNvPr id="45" name="図 44">
            <a:extLst>
              <a:ext uri="{FF2B5EF4-FFF2-40B4-BE49-F238E27FC236}">
                <a16:creationId xmlns:a16="http://schemas.microsoft.com/office/drawing/2014/main" id="{CA3E039A-4BD9-8A49-ECA4-0AD00441BDB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7426"/>
          <a:stretch/>
        </p:blipFill>
        <p:spPr>
          <a:xfrm>
            <a:off x="5391271" y="5574971"/>
            <a:ext cx="1809092" cy="1120377"/>
          </a:xfrm>
          <a:prstGeom prst="rect">
            <a:avLst/>
          </a:prstGeom>
          <a:ln>
            <a:noFill/>
          </a:ln>
          <a:effectLst>
            <a:softEdge rad="112500"/>
          </a:effectLst>
        </p:spPr>
      </p:pic>
    </p:spTree>
    <p:extLst>
      <p:ext uri="{BB962C8B-B14F-4D97-AF65-F5344CB8AC3E}">
        <p14:creationId xmlns:p14="http://schemas.microsoft.com/office/powerpoint/2010/main" val="2777482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D39E0D8-CBD0-C419-DE3A-6549440A7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0" t="9780" r="16138" b="14595"/>
          <a:stretch/>
        </p:blipFill>
        <p:spPr>
          <a:xfrm>
            <a:off x="8389" y="3781241"/>
            <a:ext cx="9126536" cy="3082469"/>
          </a:xfrm>
          <a:prstGeom prst="rect">
            <a:avLst/>
          </a:prstGeom>
        </p:spPr>
      </p:pic>
      <p:sp>
        <p:nvSpPr>
          <p:cNvPr id="6" name="テキスト ボックス 5">
            <a:extLst>
              <a:ext uri="{FF2B5EF4-FFF2-40B4-BE49-F238E27FC236}">
                <a16:creationId xmlns:a16="http://schemas.microsoft.com/office/drawing/2014/main" id="{08D2709E-70BF-831E-41C5-2640EF99E4D5}"/>
              </a:ext>
            </a:extLst>
          </p:cNvPr>
          <p:cNvSpPr txBox="1"/>
          <p:nvPr/>
        </p:nvSpPr>
        <p:spPr>
          <a:xfrm>
            <a:off x="32581" y="120125"/>
            <a:ext cx="9093955" cy="461665"/>
          </a:xfrm>
          <a:prstGeom prst="rect">
            <a:avLst/>
          </a:prstGeom>
          <a:noFill/>
        </p:spPr>
        <p:txBody>
          <a:bodyPr wrap="square" rtlCol="0">
            <a:spAutoFit/>
          </a:bodyPr>
          <a:lstStyle/>
          <a:p>
            <a:pPr algn="ctr" eaLnBrk="1" hangingPunct="1"/>
            <a:r>
              <a:rPr lang="ja-JP" altLang="en-US" sz="2400" b="1" i="0" dirty="0">
                <a:solidFill>
                  <a:srgbClr val="002060"/>
                </a:solidFill>
                <a:effectLst/>
                <a:latin typeface="Meiryo UI" panose="020B0604030504040204" pitchFamily="50" charset="-128"/>
                <a:ea typeface="Meiryo UI" panose="020B0604030504040204" pitchFamily="50" charset="-128"/>
              </a:rPr>
              <a:t>「</a:t>
            </a:r>
            <a:r>
              <a:rPr lang="en-US" altLang="ja-JP" sz="2400" b="1" i="0" dirty="0">
                <a:solidFill>
                  <a:srgbClr val="002060"/>
                </a:solidFill>
                <a:effectLst/>
                <a:latin typeface="Meiryo UI" panose="020B0604030504040204" pitchFamily="50" charset="-128"/>
                <a:ea typeface="Meiryo UI" panose="020B0604030504040204" pitchFamily="50" charset="-128"/>
              </a:rPr>
              <a:t>Kyoto</a:t>
            </a:r>
            <a:r>
              <a:rPr lang="ja-JP" altLang="en-US" sz="2400" b="1" dirty="0">
                <a:solidFill>
                  <a:srgbClr val="002060"/>
                </a:solidFill>
                <a:latin typeface="Meiryo UI" panose="020B0604030504040204" pitchFamily="50" charset="-128"/>
                <a:ea typeface="Meiryo UI" panose="020B0604030504040204" pitchFamily="50" charset="-128"/>
              </a:rPr>
              <a:t> </a:t>
            </a:r>
            <a:r>
              <a:rPr lang="en-US" altLang="ja-JP" sz="2400" b="1" dirty="0">
                <a:solidFill>
                  <a:srgbClr val="002060"/>
                </a:solidFill>
                <a:latin typeface="Meiryo UI" panose="020B0604030504040204" pitchFamily="50" charset="-128"/>
                <a:ea typeface="Meiryo UI" panose="020B0604030504040204" pitchFamily="50" charset="-128"/>
              </a:rPr>
              <a:t>Health Resort </a:t>
            </a:r>
            <a:r>
              <a:rPr lang="ja-JP" altLang="en-US" sz="2400" b="1" i="0" dirty="0">
                <a:solidFill>
                  <a:srgbClr val="002060"/>
                </a:solidFill>
                <a:effectLst/>
                <a:latin typeface="Meiryo UI" panose="020B0604030504040204" pitchFamily="50" charset="-128"/>
                <a:ea typeface="Meiryo UI" panose="020B0604030504040204" pitchFamily="50" charset="-128"/>
              </a:rPr>
              <a:t>京丹後」</a:t>
            </a:r>
            <a:r>
              <a:rPr lang="ja-JP" altLang="en-US" sz="2400" b="1" dirty="0">
                <a:solidFill>
                  <a:srgbClr val="002060"/>
                </a:solidFill>
                <a:latin typeface="Meiryo UI" panose="020B0604030504040204" pitchFamily="50" charset="-128"/>
                <a:ea typeface="Meiryo UI" panose="020B0604030504040204" pitchFamily="50" charset="-128"/>
              </a:rPr>
              <a:t>の概要</a:t>
            </a:r>
            <a:endParaRPr kumimoji="1" lang="ja-JP" altLang="en-US" sz="24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82895AA-7F6D-0A62-1DBA-F6E85276B23E}"/>
              </a:ext>
            </a:extLst>
          </p:cNvPr>
          <p:cNvSpPr txBox="1"/>
          <p:nvPr/>
        </p:nvSpPr>
        <p:spPr>
          <a:xfrm>
            <a:off x="122237" y="778709"/>
            <a:ext cx="8899525" cy="430887"/>
          </a:xfrm>
          <a:prstGeom prst="rect">
            <a:avLst/>
          </a:prstGeom>
          <a:solidFill>
            <a:schemeClr val="accent4">
              <a:lumMod val="20000"/>
              <a:lumOff val="80000"/>
            </a:schemeClr>
          </a:solidFill>
        </p:spPr>
        <p:txBody>
          <a:bodyPr wrap="square" rtlCol="0">
            <a:spAutoFit/>
          </a:bodyPr>
          <a:lstStyle/>
          <a:p>
            <a:pPr algn="ctr"/>
            <a:r>
              <a:rPr kumimoji="1" lang="ja-JP" altLang="en-US" sz="2200" b="1" dirty="0">
                <a:solidFill>
                  <a:srgbClr val="002060"/>
                </a:solidFill>
                <a:latin typeface="Meiryo UI" panose="020B0604030504040204" pitchFamily="50" charset="-128"/>
                <a:ea typeface="Meiryo UI" panose="020B0604030504040204" pitchFamily="50" charset="-128"/>
              </a:rPr>
              <a:t>豊かな自然環境</a:t>
            </a:r>
            <a:r>
              <a:rPr lang="ja-JP" altLang="en-US" sz="2200" b="1" dirty="0">
                <a:solidFill>
                  <a:srgbClr val="002060"/>
                </a:solidFill>
                <a:latin typeface="Meiryo UI" panose="020B0604030504040204" pitchFamily="50" charset="-128"/>
                <a:ea typeface="Meiryo UI" panose="020B0604030504040204" pitchFamily="50" charset="-128"/>
              </a:rPr>
              <a:t>と長寿文化を</a:t>
            </a:r>
            <a:r>
              <a:rPr kumimoji="1" lang="ja-JP" altLang="en-US" sz="2200" b="1" dirty="0">
                <a:solidFill>
                  <a:srgbClr val="002060"/>
                </a:solidFill>
                <a:latin typeface="Meiryo UI" panose="020B0604030504040204" pitchFamily="50" charset="-128"/>
                <a:ea typeface="Meiryo UI" panose="020B0604030504040204" pitchFamily="50" charset="-128"/>
              </a:rPr>
              <a:t>活かした企業の健康保養地を目指します</a:t>
            </a:r>
          </a:p>
        </p:txBody>
      </p:sp>
      <p:sp>
        <p:nvSpPr>
          <p:cNvPr id="3" name="Text Box 23">
            <a:extLst>
              <a:ext uri="{FF2B5EF4-FFF2-40B4-BE49-F238E27FC236}">
                <a16:creationId xmlns:a16="http://schemas.microsoft.com/office/drawing/2014/main" id="{99B30BF0-DAA7-E134-0A65-52E1B145C2B1}"/>
              </a:ext>
            </a:extLst>
          </p:cNvPr>
          <p:cNvSpPr txBox="1">
            <a:spLocks noChangeArrowheads="1"/>
          </p:cNvSpPr>
          <p:nvPr/>
        </p:nvSpPr>
        <p:spPr bwMode="auto">
          <a:xfrm>
            <a:off x="1066924" y="4101108"/>
            <a:ext cx="3721100" cy="2208212"/>
          </a:xfrm>
          <a:prstGeom prst="ellipse">
            <a:avLst/>
          </a:prstGeom>
          <a:solidFill>
            <a:schemeClr val="accent3">
              <a:lumMod val="40000"/>
              <a:lumOff val="60000"/>
              <a:alpha val="38000"/>
            </a:schemeClr>
          </a:solidFill>
          <a:ln>
            <a:noFill/>
          </a:ln>
          <a:effectLst/>
        </p:spPr>
        <p:txBody>
          <a:bodyPr wrap="none">
            <a:spAutoFit/>
          </a:bodyPr>
          <a:lstStyle>
            <a:lvl1pPr>
              <a:spcBef>
                <a:spcPct val="20000"/>
              </a:spcBef>
              <a:buClr>
                <a:schemeClr val="tx2"/>
              </a:buClr>
              <a:buSzPct val="75000"/>
              <a:buFont typeface="Wingdings" panose="05000000000000000000" pitchFamily="2" charset="2"/>
              <a:buChar char="n"/>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folHlink"/>
              </a:buClr>
              <a:buSzPct val="60000"/>
              <a:buFont typeface="Wingdings" panose="05000000000000000000" pitchFamily="2" charset="2"/>
              <a:buChar char="u"/>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tx2"/>
              </a:buClr>
              <a:buSzPct val="60000"/>
              <a:buFont typeface="Wingdings" panose="05000000000000000000" pitchFamily="2" charset="2"/>
              <a:buChar char="t"/>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SzPct val="100000"/>
              <a:buChar char="•"/>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tx1"/>
              </a:buClr>
              <a:buSzPct val="100000"/>
              <a:buChar char="–"/>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tx1"/>
              </a:buClr>
              <a:buSzPct val="100000"/>
              <a:buChar char="–"/>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tx1"/>
              </a:buClr>
              <a:buSzPct val="100000"/>
              <a:buChar char="–"/>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tx1"/>
              </a:buClr>
              <a:buSzPct val="100000"/>
              <a:buChar char="–"/>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tx1"/>
              </a:buClr>
              <a:buSzPct val="100000"/>
              <a:buChar char="–"/>
              <a:defRPr kumimoji="1" sz="3200">
                <a:solidFill>
                  <a:schemeClr val="tx1"/>
                </a:solidFill>
                <a:latin typeface="Times New Roman" panose="02020603050405020304" pitchFamily="18" charset="0"/>
                <a:ea typeface="ＭＳ Ｐゴシック" panose="020B0600070205080204" pitchFamily="50" charset="-128"/>
              </a:defRPr>
            </a:lvl9pPr>
          </a:lstStyle>
          <a:p>
            <a:pPr eaLnBrk="1" fontAlgn="auto" hangingPunct="1">
              <a:spcBef>
                <a:spcPct val="0"/>
              </a:spcBef>
              <a:spcAft>
                <a:spcPts val="0"/>
              </a:spcAft>
              <a:buClrTx/>
              <a:buSzTx/>
              <a:buFontTx/>
              <a:buNone/>
              <a:defRPr/>
            </a:pPr>
            <a:r>
              <a:rPr lang="ja-JP" altLang="en-US" sz="9600" dirty="0">
                <a:latin typeface="BIZ UDPゴシック" panose="020B0400000000000000" pitchFamily="50" charset="-128"/>
                <a:ea typeface="BIZ UDPゴシック" panose="020B0400000000000000" pitchFamily="50" charset="-128"/>
              </a:rPr>
              <a:t>旅行</a:t>
            </a:r>
          </a:p>
        </p:txBody>
      </p:sp>
      <p:sp>
        <p:nvSpPr>
          <p:cNvPr id="5" name="Text Box 23">
            <a:extLst>
              <a:ext uri="{FF2B5EF4-FFF2-40B4-BE49-F238E27FC236}">
                <a16:creationId xmlns:a16="http://schemas.microsoft.com/office/drawing/2014/main" id="{50247AFD-500E-B5C2-2B46-B059ED0B4062}"/>
              </a:ext>
            </a:extLst>
          </p:cNvPr>
          <p:cNvSpPr>
            <a:spLocks noChangeArrowheads="1"/>
          </p:cNvSpPr>
          <p:nvPr/>
        </p:nvSpPr>
        <p:spPr bwMode="auto">
          <a:xfrm>
            <a:off x="4283968" y="4101108"/>
            <a:ext cx="3722687" cy="2208212"/>
          </a:xfrm>
          <a:prstGeom prst="ellipse">
            <a:avLst/>
          </a:prstGeom>
          <a:solidFill>
            <a:srgbClr val="FFCCCC">
              <a:alpha val="50000"/>
            </a:srgbClr>
          </a:solid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9600" dirty="0">
                <a:latin typeface="BIZ UDPゴシック" panose="020B0400000000000000" pitchFamily="50" charset="-128"/>
                <a:ea typeface="BIZ UDPゴシック" panose="020B0400000000000000" pitchFamily="50" charset="-128"/>
              </a:rPr>
              <a:t>健康</a:t>
            </a:r>
          </a:p>
        </p:txBody>
      </p:sp>
      <p:sp>
        <p:nvSpPr>
          <p:cNvPr id="7" name="テキスト ボックス 6">
            <a:extLst>
              <a:ext uri="{FF2B5EF4-FFF2-40B4-BE49-F238E27FC236}">
                <a16:creationId xmlns:a16="http://schemas.microsoft.com/office/drawing/2014/main" id="{CB65E545-5693-C928-A435-67EF70FC9CEC}"/>
              </a:ext>
            </a:extLst>
          </p:cNvPr>
          <p:cNvSpPr txBox="1"/>
          <p:nvPr/>
        </p:nvSpPr>
        <p:spPr>
          <a:xfrm>
            <a:off x="1" y="6320933"/>
            <a:ext cx="9093954" cy="492443"/>
          </a:xfrm>
          <a:prstGeom prst="rect">
            <a:avLst/>
          </a:prstGeom>
          <a:noFill/>
        </p:spPr>
        <p:txBody>
          <a:bodyPr wrap="square">
            <a:spAutoFit/>
          </a:bodyPr>
          <a:lstStyle/>
          <a:p>
            <a:pPr algn="ctr" eaLnBrk="1" fontAlgn="auto" hangingPunct="1">
              <a:spcBef>
                <a:spcPts val="0"/>
              </a:spcBef>
              <a:spcAft>
                <a:spcPts val="0"/>
              </a:spcAft>
              <a:defRPr/>
            </a:pPr>
            <a:r>
              <a:rPr kumimoji="1" lang="ja-JP" altLang="en-US" sz="2600" b="1" dirty="0">
                <a:solidFill>
                  <a:schemeClr val="bg1"/>
                </a:solidFill>
                <a:latin typeface="Meiryo UI" panose="020B0604030504040204" pitchFamily="50" charset="-128"/>
                <a:ea typeface="Meiryo UI" panose="020B0604030504040204" pitchFamily="50" charset="-128"/>
              </a:rPr>
              <a:t>健康への気づきや健康のきっかけづくりに・ストレス解消などにも</a:t>
            </a:r>
          </a:p>
        </p:txBody>
      </p:sp>
      <p:sp>
        <p:nvSpPr>
          <p:cNvPr id="10" name="テキスト ボックス 9">
            <a:extLst>
              <a:ext uri="{FF2B5EF4-FFF2-40B4-BE49-F238E27FC236}">
                <a16:creationId xmlns:a16="http://schemas.microsoft.com/office/drawing/2014/main" id="{62B84511-9E5A-A7EE-B688-50EB2B0D8D75}"/>
              </a:ext>
            </a:extLst>
          </p:cNvPr>
          <p:cNvSpPr txBox="1"/>
          <p:nvPr/>
        </p:nvSpPr>
        <p:spPr>
          <a:xfrm>
            <a:off x="122236" y="1255144"/>
            <a:ext cx="8899525" cy="1384995"/>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京丹後市は、海と山の両方の豊かな自然環境を有した健康長寿のまちです。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Kyoto Health Resort </a:t>
            </a:r>
            <a:r>
              <a:rPr lang="ja-JP" altLang="en-US" sz="1400" dirty="0">
                <a:latin typeface="Meiryo UI" panose="020B0604030504040204" pitchFamily="50" charset="-128"/>
                <a:ea typeface="Meiryo UI" panose="020B0604030504040204" pitchFamily="50" charset="-128"/>
              </a:rPr>
              <a:t>京丹後」は、京都府京丹後市</a:t>
            </a:r>
            <a:r>
              <a:rPr kumimoji="1" lang="ja-JP" altLang="en-US" sz="1400" dirty="0">
                <a:latin typeface="Meiryo UI" panose="020B0604030504040204" pitchFamily="50" charset="-128"/>
                <a:ea typeface="Meiryo UI" panose="020B0604030504040204" pitchFamily="50" charset="-128"/>
              </a:rPr>
              <a:t>の歴史・文化・自然・地域食材を活用して、企業の健康経営</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の取組と個人の健康づくりに活かしていただくことを目的に、「運動」「栄養」「休養」のヘルスツーリズムプログラムを取り揃えた観光型の健康保養地を目指しております。また、</a:t>
            </a:r>
            <a:r>
              <a:rPr lang="ja-JP" altLang="en-US" sz="1400" dirty="0">
                <a:latin typeface="Meiryo UI" panose="020B0604030504040204" pitchFamily="50" charset="-128"/>
                <a:ea typeface="Meiryo UI" panose="020B0604030504040204" pitchFamily="50" charset="-128"/>
              </a:rPr>
              <a:t>京丹後市では、プログラムの品質を評価する「ヘルスツーリズム認証」を京都府内第一号で獲得いたしました。</a:t>
            </a:r>
            <a:r>
              <a:rPr kumimoji="1" lang="ja-JP" altLang="en-US" sz="1400" dirty="0">
                <a:latin typeface="Meiryo UI" panose="020B0604030504040204" pitchFamily="50" charset="-128"/>
                <a:ea typeface="Meiryo UI" panose="020B0604030504040204" pitchFamily="50" charset="-128"/>
              </a:rPr>
              <a:t>京丹後に健康保養の目的で滞在していただきながら、京都観光も楽しんでいただけるヘルスリゾート京丹後へ是非お越しくださいませ。</a:t>
            </a:r>
          </a:p>
        </p:txBody>
      </p:sp>
      <p:pic>
        <p:nvPicPr>
          <p:cNvPr id="9" name="図 8">
            <a:extLst>
              <a:ext uri="{FF2B5EF4-FFF2-40B4-BE49-F238E27FC236}">
                <a16:creationId xmlns:a16="http://schemas.microsoft.com/office/drawing/2014/main" id="{576C7858-C1BB-8358-E63F-882BA2F963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313" y="2614676"/>
            <a:ext cx="670308" cy="670308"/>
          </a:xfrm>
          <a:prstGeom prst="rect">
            <a:avLst/>
          </a:prstGeom>
        </p:spPr>
      </p:pic>
      <p:sp>
        <p:nvSpPr>
          <p:cNvPr id="13" name="テキスト ボックス 12">
            <a:extLst>
              <a:ext uri="{FF2B5EF4-FFF2-40B4-BE49-F238E27FC236}">
                <a16:creationId xmlns:a16="http://schemas.microsoft.com/office/drawing/2014/main" id="{FDDFE5CC-5A5E-EBDC-6E79-C64914BDE4BC}"/>
              </a:ext>
            </a:extLst>
          </p:cNvPr>
          <p:cNvSpPr txBox="1"/>
          <p:nvPr/>
        </p:nvSpPr>
        <p:spPr>
          <a:xfrm>
            <a:off x="3733071" y="2500922"/>
            <a:ext cx="5486706" cy="707886"/>
          </a:xfrm>
          <a:prstGeom prst="rect">
            <a:avLst/>
          </a:prstGeom>
          <a:noFill/>
        </p:spPr>
        <p:txBody>
          <a:bodyPr wrap="square">
            <a:spAutoFit/>
          </a:bodyPr>
          <a:lstStyle/>
          <a:p>
            <a:pPr>
              <a:defRPr/>
            </a:pPr>
            <a:r>
              <a:rPr lang="ja-JP" altLang="en-US" sz="1000" dirty="0">
                <a:latin typeface="Meiryo UI" panose="020B0604030504040204" pitchFamily="50" charset="-128"/>
                <a:ea typeface="Meiryo UI" panose="020B0604030504040204" pitchFamily="50" charset="-128"/>
              </a:rPr>
              <a:t>旅の楽しみの中で健康への気づきをもたらす旅行プログラムの品質を評価したものです。「安心・安全」「楽しみ・喜び」「健康への気づき」の視点からヘルスツーリズム認証員会が行う第三者サービスです。京丹後では「</a:t>
            </a:r>
            <a:r>
              <a:rPr lang="en-US" altLang="ja-JP" sz="1000" b="1" i="0" dirty="0">
                <a:solidFill>
                  <a:srgbClr val="2A4E6C"/>
                </a:solidFill>
                <a:effectLst/>
                <a:latin typeface="Meiryo UI" panose="020B0604030504040204" pitchFamily="50" charset="-128"/>
                <a:ea typeface="Meiryo UI" panose="020B0604030504040204" pitchFamily="50" charset="-128"/>
              </a:rPr>
              <a:t>Kyoto Health Resort </a:t>
            </a:r>
            <a:r>
              <a:rPr lang="ja-JP" altLang="en-US" sz="1000" b="1" i="0" dirty="0">
                <a:solidFill>
                  <a:srgbClr val="2A4E6C"/>
                </a:solidFill>
                <a:effectLst/>
                <a:latin typeface="Meiryo UI" panose="020B0604030504040204" pitchFamily="50" charset="-128"/>
                <a:ea typeface="Meiryo UI" panose="020B0604030504040204" pitchFamily="50" charset="-128"/>
              </a:rPr>
              <a:t>京丹後 百寿健康ウォーキング</a:t>
            </a:r>
            <a:r>
              <a:rPr lang="ja-JP" altLang="en-US" sz="1000" i="0" u="none" strike="noStrike" dirty="0">
                <a:solidFill>
                  <a:srgbClr val="2A4E6C"/>
                </a:solidFill>
                <a:effectLst/>
                <a:latin typeface="Meiryo UI" panose="020B0604030504040204" pitchFamily="50" charset="-128"/>
                <a:ea typeface="Meiryo UI" panose="020B0604030504040204" pitchFamily="50" charset="-128"/>
              </a:rPr>
              <a:t>」という</a:t>
            </a:r>
            <a:r>
              <a:rPr lang="ja-JP" altLang="en-US" sz="1000" i="0" dirty="0">
                <a:solidFill>
                  <a:srgbClr val="434343"/>
                </a:solidFill>
                <a:effectLst/>
                <a:latin typeface="Meiryo UI" panose="020B0604030504040204" pitchFamily="50" charset="-128"/>
                <a:ea typeface="Meiryo UI" panose="020B0604030504040204" pitchFamily="50" charset="-128"/>
              </a:rPr>
              <a:t>長寿のまちで長寿食と漁師町健康ウォーキングと美肌の湯を堪能するプログラムで認証を取得しました。</a:t>
            </a:r>
          </a:p>
        </p:txBody>
      </p:sp>
      <p:sp>
        <p:nvSpPr>
          <p:cNvPr id="14" name="テキスト ボックス 13">
            <a:extLst>
              <a:ext uri="{FF2B5EF4-FFF2-40B4-BE49-F238E27FC236}">
                <a16:creationId xmlns:a16="http://schemas.microsoft.com/office/drawing/2014/main" id="{59D7FA03-C4FD-AD39-6296-84445CE87D28}"/>
              </a:ext>
            </a:extLst>
          </p:cNvPr>
          <p:cNvSpPr txBox="1"/>
          <p:nvPr/>
        </p:nvSpPr>
        <p:spPr>
          <a:xfrm>
            <a:off x="927705" y="2715072"/>
            <a:ext cx="2662766" cy="442674"/>
          </a:xfrm>
          <a:prstGeom prst="roundRect">
            <a:avLst/>
          </a:prstGeom>
          <a:solidFill>
            <a:schemeClr val="bg2"/>
          </a:solidFill>
          <a:ln>
            <a:noFill/>
          </a:ln>
          <a:effectLst/>
        </p:spPr>
        <p:txBody>
          <a:bodyPr wrap="none">
            <a:spAutoFit/>
          </a:bodyPr>
          <a:lstStyle/>
          <a:p>
            <a:pPr eaLnBrk="1" fontAlgn="auto" hangingPunct="1">
              <a:spcBef>
                <a:spcPts val="0"/>
              </a:spcBef>
              <a:spcAft>
                <a:spcPts val="0"/>
              </a:spcAft>
              <a:defRPr/>
            </a:pPr>
            <a:r>
              <a:rPr lang="ja-JP" altLang="en-US" sz="2000" b="1" dirty="0">
                <a:solidFill>
                  <a:schemeClr val="accent4">
                    <a:lumMod val="75000"/>
                  </a:schemeClr>
                </a:solidFill>
                <a:latin typeface="BIZ UDPゴシック" panose="020B0400000000000000" pitchFamily="50" charset="-128"/>
                <a:ea typeface="BIZ UDPゴシック" panose="020B0400000000000000" pitchFamily="50" charset="-128"/>
              </a:rPr>
              <a:t>ヘルスツーリズム認証</a:t>
            </a:r>
            <a:endParaRPr kumimoji="1" lang="ja-JP" altLang="en-US" sz="2000" b="1" dirty="0">
              <a:solidFill>
                <a:schemeClr val="accent4">
                  <a:lumMod val="75000"/>
                </a:schemeClr>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7">
            <a:extLst>
              <a:ext uri="{FF2B5EF4-FFF2-40B4-BE49-F238E27FC236}">
                <a16:creationId xmlns:a16="http://schemas.microsoft.com/office/drawing/2014/main" id="{D3FB2456-C47A-0942-4584-0126A1924715}"/>
              </a:ext>
            </a:extLst>
          </p:cNvPr>
          <p:cNvSpPr txBox="1">
            <a:spLocks/>
          </p:cNvSpPr>
          <p:nvPr/>
        </p:nvSpPr>
        <p:spPr>
          <a:xfrm>
            <a:off x="7020272" y="6563796"/>
            <a:ext cx="2123728"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9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86A5EC8-DED8-4501-B4E3-7C7D0EBF1D96}" type="slidenum">
              <a:rPr lang="ja-JP" altLang="en-US" sz="1200" smtClean="0">
                <a:solidFill>
                  <a:schemeClr val="bg1"/>
                </a:solidFill>
              </a:rPr>
              <a:pPr/>
              <a:t>3</a:t>
            </a:fld>
            <a:endParaRPr lang="ja-JP" altLang="en-US" sz="1200" dirty="0">
              <a:solidFill>
                <a:schemeClr val="bg1"/>
              </a:solidFill>
            </a:endParaRPr>
          </a:p>
        </p:txBody>
      </p:sp>
      <p:pic>
        <p:nvPicPr>
          <p:cNvPr id="12" name="図 11">
            <a:extLst>
              <a:ext uri="{FF2B5EF4-FFF2-40B4-BE49-F238E27FC236}">
                <a16:creationId xmlns:a16="http://schemas.microsoft.com/office/drawing/2014/main" id="{30844C5F-9CCA-959D-C439-1BE5D19BC2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071" y="3263846"/>
            <a:ext cx="1563757" cy="1563757"/>
          </a:xfrm>
          <a:prstGeom prst="rect">
            <a:avLst/>
          </a:prstGeom>
        </p:spPr>
      </p:pic>
      <p:sp>
        <p:nvSpPr>
          <p:cNvPr id="16" name="テキスト ボックス 15">
            <a:extLst>
              <a:ext uri="{FF2B5EF4-FFF2-40B4-BE49-F238E27FC236}">
                <a16:creationId xmlns:a16="http://schemas.microsoft.com/office/drawing/2014/main" id="{70540729-B39E-EAAE-62D2-4672B5EA800C}"/>
              </a:ext>
            </a:extLst>
          </p:cNvPr>
          <p:cNvSpPr txBox="1"/>
          <p:nvPr/>
        </p:nvSpPr>
        <p:spPr>
          <a:xfrm>
            <a:off x="4995530" y="3219415"/>
            <a:ext cx="4148470" cy="461665"/>
          </a:xfrm>
          <a:prstGeom prst="rect">
            <a:avLst/>
          </a:prstGeom>
          <a:noFill/>
        </p:spPr>
        <p:txBody>
          <a:bodyPr wrap="square" rtlCol="0">
            <a:spAutoFit/>
          </a:bodyPr>
          <a:lstStyle/>
          <a:p>
            <a:r>
              <a:rPr lang="ja-JP" altLang="en-US" sz="600" b="0" i="0" dirty="0">
                <a:solidFill>
                  <a:srgbClr val="333333"/>
                </a:solidFill>
                <a:effectLst/>
                <a:latin typeface="メイリオ" panose="020B0604030504040204" pitchFamily="50" charset="-128"/>
                <a:ea typeface="メイリオ" panose="020B0604030504040204" pitchFamily="50" charset="-128"/>
              </a:rPr>
              <a:t>「健康経営</a:t>
            </a:r>
            <a:r>
              <a:rPr lang="en-US" altLang="ja-JP" sz="600" dirty="0">
                <a:solidFill>
                  <a:srgbClr val="333333"/>
                </a:solidFill>
                <a:latin typeface="メイリオ" panose="020B0604030504040204" pitchFamily="50" charset="-128"/>
                <a:ea typeface="メイリオ" panose="020B0604030504040204" pitchFamily="50" charset="-128"/>
              </a:rPr>
              <a:t>®</a:t>
            </a:r>
            <a:r>
              <a:rPr lang="ja-JP" altLang="en-US" sz="600" b="0" i="0" dirty="0">
                <a:solidFill>
                  <a:srgbClr val="333333"/>
                </a:solidFill>
                <a:effectLst/>
                <a:latin typeface="メイリオ" panose="020B0604030504040204" pitchFamily="50" charset="-128"/>
                <a:ea typeface="メイリオ" panose="020B0604030504040204" pitchFamily="50" charset="-128"/>
              </a:rPr>
              <a:t>」とは、従業員等の健康管理を経営的な視点で考え、戦略的に実践することです。企業理念に基づき、従業員等への健康投資を行うことは、従業員の活力向上や生産性の向上等の組織の活性化をもたらし、結果的に業績向上や株価向上につながると期待されます。</a:t>
            </a:r>
            <a:br>
              <a:rPr lang="ja-JP" altLang="en-US" sz="600" dirty="0"/>
            </a:br>
            <a:r>
              <a:rPr lang="ja-JP" altLang="en-US" sz="600" b="0" i="0" dirty="0">
                <a:solidFill>
                  <a:srgbClr val="333333"/>
                </a:solidFill>
                <a:effectLst/>
                <a:latin typeface="メイリオ" panose="020B0604030504040204" pitchFamily="50" charset="-128"/>
                <a:ea typeface="メイリオ" panose="020B0604030504040204" pitchFamily="50" charset="-128"/>
              </a:rPr>
              <a:t>健康経営は、日本再興戦略、未来投資戦略に位置づけられた「国民の健康寿命の延伸」に関する取り組みの一つです。</a:t>
            </a:r>
            <a:endParaRPr kumimoji="1" lang="ja-JP" altLang="en-US" sz="600" dirty="0"/>
          </a:p>
        </p:txBody>
      </p:sp>
      <p:sp>
        <p:nvSpPr>
          <p:cNvPr id="8" name="テキスト ボックス 7">
            <a:extLst>
              <a:ext uri="{FF2B5EF4-FFF2-40B4-BE49-F238E27FC236}">
                <a16:creationId xmlns:a16="http://schemas.microsoft.com/office/drawing/2014/main" id="{422CEBD8-537D-0F6B-0D4F-C798926B7632}"/>
              </a:ext>
            </a:extLst>
          </p:cNvPr>
          <p:cNvSpPr txBox="1"/>
          <p:nvPr/>
        </p:nvSpPr>
        <p:spPr>
          <a:xfrm>
            <a:off x="4353325" y="6680872"/>
            <a:ext cx="4761240" cy="215444"/>
          </a:xfrm>
          <a:prstGeom prst="rect">
            <a:avLst/>
          </a:prstGeom>
          <a:noFill/>
        </p:spPr>
        <p:txBody>
          <a:bodyPr wrap="none" rtlCol="0">
            <a:spAutoFit/>
          </a:bodyPr>
          <a:lstStyle/>
          <a:p>
            <a:r>
              <a:rPr kumimoji="1" lang="en-US" altLang="ja-JP" sz="800" dirty="0">
                <a:solidFill>
                  <a:schemeClr val="bg1"/>
                </a:solidFill>
              </a:rPr>
              <a:t>Copyright©</a:t>
            </a:r>
            <a:r>
              <a:rPr kumimoji="1" lang="ja-JP" altLang="en-US" sz="800" dirty="0">
                <a:solidFill>
                  <a:schemeClr val="bg1"/>
                </a:solidFill>
              </a:rPr>
              <a:t>京丹後市観光公社（一般社団法人 京都府北部地域連携都市圏振興社京丹後地域本部）</a:t>
            </a:r>
          </a:p>
        </p:txBody>
      </p:sp>
    </p:spTree>
    <p:extLst>
      <p:ext uri="{BB962C8B-B14F-4D97-AF65-F5344CB8AC3E}">
        <p14:creationId xmlns:p14="http://schemas.microsoft.com/office/powerpoint/2010/main" val="254572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D82A0DF-196C-F797-49C1-127CE054966F}"/>
              </a:ext>
            </a:extLst>
          </p:cNvPr>
          <p:cNvPicPr>
            <a:picLocks noChangeAspect="1"/>
          </p:cNvPicPr>
          <p:nvPr/>
        </p:nvPicPr>
        <p:blipFill>
          <a:blip r:embed="rId2"/>
          <a:stretch>
            <a:fillRect/>
          </a:stretch>
        </p:blipFill>
        <p:spPr>
          <a:xfrm>
            <a:off x="6087093" y="823354"/>
            <a:ext cx="2877395" cy="1093478"/>
          </a:xfrm>
          <a:prstGeom prst="rect">
            <a:avLst/>
          </a:prstGeom>
        </p:spPr>
      </p:pic>
      <p:sp>
        <p:nvSpPr>
          <p:cNvPr id="8" name="六角形 7">
            <a:extLst>
              <a:ext uri="{FF2B5EF4-FFF2-40B4-BE49-F238E27FC236}">
                <a16:creationId xmlns:a16="http://schemas.microsoft.com/office/drawing/2014/main" id="{1583943D-3902-5C66-3D4F-FA7A41341D4C}"/>
              </a:ext>
            </a:extLst>
          </p:cNvPr>
          <p:cNvSpPr/>
          <p:nvPr/>
        </p:nvSpPr>
        <p:spPr>
          <a:xfrm>
            <a:off x="107504" y="133410"/>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F159576-2B0A-4DBE-8A92-C1DA1B6B2D20}"/>
              </a:ext>
            </a:extLst>
          </p:cNvPr>
          <p:cNvSpPr txBox="1"/>
          <p:nvPr/>
        </p:nvSpPr>
        <p:spPr>
          <a:xfrm>
            <a:off x="139753" y="168760"/>
            <a:ext cx="648072" cy="338554"/>
          </a:xfrm>
          <a:prstGeom prst="rect">
            <a:avLst/>
          </a:prstGeom>
          <a:noFill/>
        </p:spPr>
        <p:txBody>
          <a:bodyPr wrap="square" rtlCol="0">
            <a:spAutoFit/>
          </a:bodyPr>
          <a:lstStyle/>
          <a:p>
            <a:r>
              <a:rPr kumimoji="1" lang="en-US" altLang="ja-JP" sz="1600" b="1" dirty="0">
                <a:solidFill>
                  <a:schemeClr val="bg1"/>
                </a:solidFill>
                <a:latin typeface="Meiryo UI" panose="020B0604030504040204" pitchFamily="50" charset="-128"/>
                <a:ea typeface="Meiryo UI" panose="020B0604030504040204" pitchFamily="50" charset="-128"/>
              </a:rPr>
              <a:t>11</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F16813D1-973B-F9B8-9A69-E7C7E177E229}"/>
              </a:ext>
            </a:extLst>
          </p:cNvPr>
          <p:cNvSpPr txBox="1"/>
          <p:nvPr/>
        </p:nvSpPr>
        <p:spPr>
          <a:xfrm>
            <a:off x="683567" y="128683"/>
            <a:ext cx="8460433" cy="430887"/>
          </a:xfrm>
          <a:prstGeom prst="rect">
            <a:avLst/>
          </a:prstGeom>
          <a:noFill/>
        </p:spPr>
        <p:txBody>
          <a:bodyPr wrap="square" rtlCol="0">
            <a:spAutoFit/>
          </a:bodyPr>
          <a:lstStyle/>
          <a:p>
            <a:r>
              <a:rPr kumimoji="1" lang="zh-TW" altLang="en-US" sz="2200" b="1" i="0" kern="1200" dirty="0">
                <a:solidFill>
                  <a:schemeClr val="tx1"/>
                </a:solidFill>
                <a:effectLst/>
                <a:latin typeface="Meiryo UI" panose="020B0604030504040204" pitchFamily="50" charset="-128"/>
                <a:ea typeface="Meiryo UI" panose="020B0604030504040204" pitchFamily="50" charset="-128"/>
                <a:cs typeface="+mn-cs"/>
              </a:rPr>
              <a:t>刀鍛冶</a:t>
            </a:r>
            <a:r>
              <a:rPr kumimoji="1" lang="ja-JP" altLang="en-US" sz="2200" b="1" i="0" kern="1200">
                <a:solidFill>
                  <a:schemeClr val="tx1"/>
                </a:solidFill>
                <a:effectLst/>
                <a:latin typeface="Meiryo UI" panose="020B0604030504040204" pitchFamily="50" charset="-128"/>
                <a:ea typeface="Meiryo UI" panose="020B0604030504040204" pitchFamily="50" charset="-128"/>
                <a:cs typeface="+mn-cs"/>
              </a:rPr>
              <a:t>体験マインドフル</a:t>
            </a:r>
            <a:r>
              <a:rPr kumimoji="1" lang="ja-JP" altLang="en-US" sz="2200" b="1">
                <a:latin typeface="Meiryo UI" panose="020B0604030504040204" pitchFamily="50" charset="-128"/>
                <a:ea typeface="Meiryo UI" panose="020B0604030504040204" pitchFamily="50" charset="-128"/>
              </a:rPr>
              <a:t>プログラム　　　</a:t>
            </a:r>
            <a:endParaRPr kumimoji="1" lang="ja-JP" altLang="en-US" sz="2200" b="1"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64230858-7DD5-6182-E3E2-80D4A4E61500}"/>
              </a:ext>
            </a:extLst>
          </p:cNvPr>
          <p:cNvSpPr/>
          <p:nvPr/>
        </p:nvSpPr>
        <p:spPr>
          <a:xfrm>
            <a:off x="6176056" y="1566732"/>
            <a:ext cx="864096"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5636636-6B27-CE5C-8E4F-DFB6E91291B4}"/>
              </a:ext>
            </a:extLst>
          </p:cNvPr>
          <p:cNvSpPr/>
          <p:nvPr/>
        </p:nvSpPr>
        <p:spPr>
          <a:xfrm>
            <a:off x="8028384" y="119675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5083FE26-AD75-3AD6-F804-C6D39DE5F589}"/>
              </a:ext>
            </a:extLst>
          </p:cNvPr>
          <p:cNvSpPr>
            <a:spLocks noGrp="1"/>
          </p:cNvSpPr>
          <p:nvPr>
            <p:ph type="sldNum" sz="quarter" idx="12"/>
          </p:nvPr>
        </p:nvSpPr>
        <p:spPr>
          <a:xfrm>
            <a:off x="7081167" y="6605741"/>
            <a:ext cx="2057400" cy="365125"/>
          </a:xfrm>
        </p:spPr>
        <p:txBody>
          <a:bodyPr/>
          <a:lstStyle/>
          <a:p>
            <a:fld id="{F86A5EC8-DED8-4501-B4E3-7C7D0EBF1D96}" type="slidenum">
              <a:rPr kumimoji="1" lang="ja-JP" altLang="en-US" sz="1200" smtClean="0"/>
              <a:t>30</a:t>
            </a:fld>
            <a:endParaRPr kumimoji="1" lang="ja-JP" altLang="en-US" sz="1200" dirty="0"/>
          </a:p>
        </p:txBody>
      </p:sp>
      <p:graphicFrame>
        <p:nvGraphicFramePr>
          <p:cNvPr id="3" name="表 12">
            <a:extLst>
              <a:ext uri="{FF2B5EF4-FFF2-40B4-BE49-F238E27FC236}">
                <a16:creationId xmlns:a16="http://schemas.microsoft.com/office/drawing/2014/main" id="{690897F5-0998-0485-A523-47273FD82D9C}"/>
              </a:ext>
            </a:extLst>
          </p:cNvPr>
          <p:cNvGraphicFramePr>
            <a:graphicFrameLocks noGrp="1"/>
          </p:cNvGraphicFramePr>
          <p:nvPr>
            <p:extLst>
              <p:ext uri="{D42A27DB-BD31-4B8C-83A1-F6EECF244321}">
                <p14:modId xmlns:p14="http://schemas.microsoft.com/office/powerpoint/2010/main" val="2571000922"/>
              </p:ext>
            </p:extLst>
          </p:nvPr>
        </p:nvGraphicFramePr>
        <p:xfrm>
          <a:off x="3833165" y="2126443"/>
          <a:ext cx="5227018" cy="1133086"/>
        </p:xfrm>
        <a:graphic>
          <a:graphicData uri="http://schemas.openxmlformats.org/drawingml/2006/table">
            <a:tbl>
              <a:tblPr firstRow="1" bandRow="1">
                <a:tableStyleId>{5940675A-B579-460E-94D1-54222C63F5DA}</a:tableStyleId>
              </a:tblPr>
              <a:tblGrid>
                <a:gridCol w="4506938">
                  <a:extLst>
                    <a:ext uri="{9D8B030D-6E8A-4147-A177-3AD203B41FA5}">
                      <a16:colId xmlns:a16="http://schemas.microsoft.com/office/drawing/2014/main" val="992163597"/>
                    </a:ext>
                  </a:extLst>
                </a:gridCol>
                <a:gridCol w="720080">
                  <a:extLst>
                    <a:ext uri="{9D8B030D-6E8A-4147-A177-3AD203B41FA5}">
                      <a16:colId xmlns:a16="http://schemas.microsoft.com/office/drawing/2014/main" val="1709157819"/>
                    </a:ext>
                  </a:extLst>
                </a:gridCol>
              </a:tblGrid>
              <a:tr h="235528">
                <a:tc>
                  <a:txBody>
                    <a:bodyPr/>
                    <a:lstStyle/>
                    <a:p>
                      <a:r>
                        <a:rPr kumimoji="1" lang="ja-JP" altLang="en-US" sz="1000" dirty="0">
                          <a:latin typeface="Meiryo UI" panose="020B0604030504040204" pitchFamily="50" charset="-128"/>
                          <a:ea typeface="Meiryo UI" panose="020B0604030504040204" pitchFamily="50" charset="-128"/>
                        </a:rPr>
                        <a:t>内容</a:t>
                      </a:r>
                    </a:p>
                  </a:txBody>
                  <a:tcPr marL="83127" marR="83127" marT="41564" marB="41564" anchor="ctr">
                    <a:solidFill>
                      <a:schemeClr val="accent5">
                        <a:lumMod val="20000"/>
                        <a:lumOff val="8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時間</a:t>
                      </a:r>
                    </a:p>
                  </a:txBody>
                  <a:tcPr marL="83127" marR="83127" marT="41564" marB="41564" anchor="ctr">
                    <a:solidFill>
                      <a:schemeClr val="accent5">
                        <a:lumMod val="20000"/>
                        <a:lumOff val="80000"/>
                      </a:schemeClr>
                    </a:solidFill>
                  </a:tcPr>
                </a:tc>
                <a:extLst>
                  <a:ext uri="{0D108BD9-81ED-4DB2-BD59-A6C34878D82A}">
                    <a16:rowId xmlns:a16="http://schemas.microsoft.com/office/drawing/2014/main" val="12405553"/>
                  </a:ext>
                </a:extLst>
              </a:tr>
              <a:tr h="29918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現役の刀匠から日本刀に関するレクチャー、その後、本物の日本刀を鑑賞</a:t>
                      </a:r>
                    </a:p>
                  </a:txBody>
                  <a:tcPr marL="83127" marR="83127" marT="41564" marB="41564" anchor="ctr"/>
                </a:tc>
                <a:tc rowSpan="3">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約</a:t>
                      </a:r>
                      <a:r>
                        <a:rPr kumimoji="1" lang="en-US" altLang="ja-JP" sz="1000" dirty="0">
                          <a:latin typeface="Meiryo UI" panose="020B0604030504040204" pitchFamily="50" charset="-128"/>
                          <a:ea typeface="Meiryo UI" panose="020B0604030504040204" pitchFamily="50" charset="-128"/>
                        </a:rPr>
                        <a:t>60</a:t>
                      </a:r>
                      <a:r>
                        <a:rPr kumimoji="1" lang="ja-JP" altLang="en-US" sz="1000" dirty="0">
                          <a:latin typeface="Meiryo UI" panose="020B0604030504040204" pitchFamily="50" charset="-128"/>
                          <a:ea typeface="Meiryo UI" panose="020B0604030504040204" pitchFamily="50" charset="-128"/>
                        </a:rPr>
                        <a:t>分</a:t>
                      </a:r>
                    </a:p>
                  </a:txBody>
                  <a:tcPr marL="83127" marR="83127" marT="41564" marB="41564" anchor="ctr"/>
                </a:tc>
                <a:extLst>
                  <a:ext uri="{0D108BD9-81ED-4DB2-BD59-A6C34878D82A}">
                    <a16:rowId xmlns:a16="http://schemas.microsoft.com/office/drawing/2014/main" val="505279608"/>
                  </a:ext>
                </a:extLst>
              </a:tr>
              <a:tr h="29918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鍛冶場見学とマインドフル体験（見学前にマインドフル実施のポイントを解説）</a:t>
                      </a:r>
                    </a:p>
                  </a:txBody>
                  <a:tcPr marL="83127" marR="83127" marT="41564" marB="41564"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tc>
                <a:extLst>
                  <a:ext uri="{0D108BD9-81ED-4DB2-BD59-A6C34878D82A}">
                    <a16:rowId xmlns:a16="http://schemas.microsoft.com/office/drawing/2014/main" val="344714605"/>
                  </a:ext>
                </a:extLst>
              </a:tr>
              <a:tr h="29918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大槌体験（刀づくりの工程の一部を体験）</a:t>
                      </a:r>
                    </a:p>
                  </a:txBody>
                  <a:tcPr marL="83127" marR="83127" marT="41564" marB="41564"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tc>
                <a:extLst>
                  <a:ext uri="{0D108BD9-81ED-4DB2-BD59-A6C34878D82A}">
                    <a16:rowId xmlns:a16="http://schemas.microsoft.com/office/drawing/2014/main" val="3016601815"/>
                  </a:ext>
                </a:extLst>
              </a:tr>
            </a:tbl>
          </a:graphicData>
        </a:graphic>
      </p:graphicFrame>
      <p:sp>
        <p:nvSpPr>
          <p:cNvPr id="14" name="テキスト ボックス 13">
            <a:extLst>
              <a:ext uri="{FF2B5EF4-FFF2-40B4-BE49-F238E27FC236}">
                <a16:creationId xmlns:a16="http://schemas.microsoft.com/office/drawing/2014/main" id="{68D3B554-B517-2BC5-87B1-9D069A215A63}"/>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pic>
        <p:nvPicPr>
          <p:cNvPr id="31" name="図 30">
            <a:extLst>
              <a:ext uri="{FF2B5EF4-FFF2-40B4-BE49-F238E27FC236}">
                <a16:creationId xmlns:a16="http://schemas.microsoft.com/office/drawing/2014/main" id="{1FF83759-D715-848B-DAF3-9222FC9867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999" y="5113241"/>
            <a:ext cx="1990001" cy="1492500"/>
          </a:xfrm>
          <a:prstGeom prst="rect">
            <a:avLst/>
          </a:prstGeom>
          <a:ln>
            <a:noFill/>
          </a:ln>
          <a:effectLst>
            <a:softEdge rad="112500"/>
          </a:effectLst>
        </p:spPr>
      </p:pic>
      <p:sp>
        <p:nvSpPr>
          <p:cNvPr id="7" name="テキスト ボックス 6">
            <a:extLst>
              <a:ext uri="{FF2B5EF4-FFF2-40B4-BE49-F238E27FC236}">
                <a16:creationId xmlns:a16="http://schemas.microsoft.com/office/drawing/2014/main" id="{61F02F03-4707-A804-5D5B-98CC905EF20E}"/>
              </a:ext>
            </a:extLst>
          </p:cNvPr>
          <p:cNvSpPr txBox="1"/>
          <p:nvPr/>
        </p:nvSpPr>
        <p:spPr>
          <a:xfrm>
            <a:off x="37726" y="758000"/>
            <a:ext cx="5952972" cy="738664"/>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うす暗い鍛冶場の炉の炎を眺めながら刀を打つ音に集中し、五感を研ぎ澄ます。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スマホ社会で疲れた脳をリフレッシュさせ、新たな感動を与える他ではなかなか体験する機会のすくないオリジナルのマインドフルプログラムです。</a:t>
            </a:r>
          </a:p>
        </p:txBody>
      </p:sp>
      <p:pic>
        <p:nvPicPr>
          <p:cNvPr id="1026" name="Picture 2">
            <a:extLst>
              <a:ext uri="{FF2B5EF4-FFF2-40B4-BE49-F238E27FC236}">
                <a16:creationId xmlns:a16="http://schemas.microsoft.com/office/drawing/2014/main" id="{9686E38C-E6AD-462A-4163-A29A8C34F4A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438" t="22345"/>
          <a:stretch/>
        </p:blipFill>
        <p:spPr bwMode="auto">
          <a:xfrm>
            <a:off x="87624" y="3717516"/>
            <a:ext cx="2027194" cy="1395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7C2C83-ED4F-371F-B8A1-EA6E538F28C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64759"/>
          <a:stretch/>
        </p:blipFill>
        <p:spPr bwMode="auto">
          <a:xfrm>
            <a:off x="-11964" y="1962217"/>
            <a:ext cx="3825083" cy="17967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図 26">
            <a:extLst>
              <a:ext uri="{FF2B5EF4-FFF2-40B4-BE49-F238E27FC236}">
                <a16:creationId xmlns:a16="http://schemas.microsoft.com/office/drawing/2014/main" id="{9C8718D6-0C26-C5BF-B28D-BDD94C64F1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55636" y="3678719"/>
            <a:ext cx="1802765" cy="2403687"/>
          </a:xfrm>
          <a:prstGeom prst="rect">
            <a:avLst/>
          </a:prstGeom>
          <a:ln>
            <a:noFill/>
          </a:ln>
          <a:effectLst>
            <a:softEdge rad="112500"/>
          </a:effectLst>
        </p:spPr>
      </p:pic>
      <p:sp>
        <p:nvSpPr>
          <p:cNvPr id="32" name="テキスト ボックス 31">
            <a:extLst>
              <a:ext uri="{FF2B5EF4-FFF2-40B4-BE49-F238E27FC236}">
                <a16:creationId xmlns:a16="http://schemas.microsoft.com/office/drawing/2014/main" id="{C20E7010-460F-C9FF-6B4C-54C97836AB0A}"/>
              </a:ext>
            </a:extLst>
          </p:cNvPr>
          <p:cNvSpPr txBox="1"/>
          <p:nvPr/>
        </p:nvSpPr>
        <p:spPr>
          <a:xfrm>
            <a:off x="761557" y="6216585"/>
            <a:ext cx="3168352" cy="230832"/>
          </a:xfrm>
          <a:prstGeom prst="rect">
            <a:avLst/>
          </a:prstGeom>
          <a:noFill/>
        </p:spPr>
        <p:txBody>
          <a:bodyPr wrap="square" rtlCol="0">
            <a:spAutoFit/>
          </a:bodyPr>
          <a:lstStyle/>
          <a:p>
            <a:pPr algn="r"/>
            <a:r>
              <a:rPr kumimoji="1" lang="ja-JP" altLang="en-US" sz="900" dirty="0"/>
              <a:t>画像提供（予定）：日本玄承社</a:t>
            </a:r>
          </a:p>
        </p:txBody>
      </p:sp>
      <p:sp>
        <p:nvSpPr>
          <p:cNvPr id="11" name="テキスト ボックス 10">
            <a:extLst>
              <a:ext uri="{FF2B5EF4-FFF2-40B4-BE49-F238E27FC236}">
                <a16:creationId xmlns:a16="http://schemas.microsoft.com/office/drawing/2014/main" id="{7B2D14A9-0A13-883B-8B71-273F270D1630}"/>
              </a:ext>
            </a:extLst>
          </p:cNvPr>
          <p:cNvSpPr txBox="1"/>
          <p:nvPr/>
        </p:nvSpPr>
        <p:spPr>
          <a:xfrm>
            <a:off x="4169103" y="1268760"/>
            <a:ext cx="1987073" cy="646331"/>
          </a:xfrm>
          <a:prstGeom prst="rect">
            <a:avLst/>
          </a:prstGeom>
          <a:noFill/>
          <a:ln>
            <a:solidFill>
              <a:schemeClr val="tx1"/>
            </a:solidFill>
            <a:prstDash val="sysDot"/>
          </a:ln>
        </p:spPr>
        <p:txBody>
          <a:bodyPr wrap="square" rtlCol="0">
            <a:spAutoFit/>
          </a:bodyPr>
          <a:lstStyle/>
          <a:p>
            <a:r>
              <a:rPr lang="ja-JP" altLang="en-US" sz="9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900" b="1" dirty="0">
              <a:solidFill>
                <a:srgbClr val="0070C0"/>
              </a:solidFill>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日頃の心身の疲れを癒したい方</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心と体のバランスを整えたいか方、</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ストレスを解消したい方</a:t>
            </a:r>
            <a:endParaRPr lang="en-US" altLang="ja-JP" sz="800" dirty="0">
              <a:latin typeface="Meiryo UI" panose="020B0604030504040204" pitchFamily="50" charset="-128"/>
              <a:ea typeface="Meiryo UI" panose="020B0604030504040204" pitchFamily="50" charset="-128"/>
            </a:endParaRPr>
          </a:p>
        </p:txBody>
      </p:sp>
      <p:graphicFrame>
        <p:nvGraphicFramePr>
          <p:cNvPr id="13" name="表 16">
            <a:extLst>
              <a:ext uri="{FF2B5EF4-FFF2-40B4-BE49-F238E27FC236}">
                <a16:creationId xmlns:a16="http://schemas.microsoft.com/office/drawing/2014/main" id="{3A7FE4CF-6A8B-05ED-3DE9-CF16B58EE5BF}"/>
              </a:ext>
            </a:extLst>
          </p:cNvPr>
          <p:cNvGraphicFramePr>
            <a:graphicFrameLocks noGrp="1"/>
          </p:cNvGraphicFramePr>
          <p:nvPr>
            <p:extLst>
              <p:ext uri="{D42A27DB-BD31-4B8C-83A1-F6EECF244321}">
                <p14:modId xmlns:p14="http://schemas.microsoft.com/office/powerpoint/2010/main" val="3418449619"/>
              </p:ext>
            </p:extLst>
          </p:nvPr>
        </p:nvGraphicFramePr>
        <p:xfrm>
          <a:off x="3847956" y="4717731"/>
          <a:ext cx="5269465" cy="516600"/>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425662883"/>
                    </a:ext>
                  </a:extLst>
                </a:gridCol>
                <a:gridCol w="3374436">
                  <a:extLst>
                    <a:ext uri="{9D8B030D-6E8A-4147-A177-3AD203B41FA5}">
                      <a16:colId xmlns:a16="http://schemas.microsoft.com/office/drawing/2014/main" val="753469963"/>
                    </a:ext>
                  </a:extLst>
                </a:gridCol>
                <a:gridCol w="886917">
                  <a:extLst>
                    <a:ext uri="{9D8B030D-6E8A-4147-A177-3AD203B41FA5}">
                      <a16:colId xmlns:a16="http://schemas.microsoft.com/office/drawing/2014/main" val="1763900372"/>
                    </a:ext>
                  </a:extLst>
                </a:gridCol>
              </a:tblGrid>
              <a:tr h="207678">
                <a:tc>
                  <a:txBody>
                    <a:bodyPr/>
                    <a:lstStyle/>
                    <a:p>
                      <a:pPr algn="ctr"/>
                      <a:r>
                        <a:rPr kumimoji="1" lang="ja-JP" altLang="en-US" sz="900" dirty="0">
                          <a:latin typeface="Meiryo UI" panose="020B0604030504040204" pitchFamily="50" charset="-128"/>
                          <a:ea typeface="Meiryo UI" panose="020B0604030504040204" pitchFamily="50" charset="-128"/>
                        </a:rPr>
                        <a:t>料金</a:t>
                      </a:r>
                    </a:p>
                  </a:txBody>
                  <a:tcPr>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料金に含まれるもの</a:t>
                      </a:r>
                    </a:p>
                  </a:txBody>
                  <a:tcPr>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〆切</a:t>
                      </a:r>
                    </a:p>
                  </a:txBody>
                  <a:tcPr>
                    <a:solidFill>
                      <a:schemeClr val="accent5">
                        <a:lumMod val="20000"/>
                        <a:lumOff val="80000"/>
                      </a:schemeClr>
                    </a:solidFill>
                  </a:tcPr>
                </a:tc>
                <a:extLst>
                  <a:ext uri="{0D108BD9-81ED-4DB2-BD59-A6C34878D82A}">
                    <a16:rowId xmlns:a16="http://schemas.microsoft.com/office/drawing/2014/main" val="779302812"/>
                  </a:ext>
                </a:extLst>
              </a:tr>
              <a:tr h="288000">
                <a:tc>
                  <a:txBody>
                    <a:bodyPr/>
                    <a:lstStyle/>
                    <a:p>
                      <a:pPr algn="ctr"/>
                      <a:r>
                        <a:rPr kumimoji="1" lang="en-US" altLang="ja-JP" sz="1000" dirty="0">
                          <a:latin typeface="Meiryo UI" panose="020B0604030504040204" pitchFamily="50" charset="-128"/>
                          <a:ea typeface="Meiryo UI" panose="020B0604030504040204" pitchFamily="50" charset="-128"/>
                        </a:rPr>
                        <a:t>10,000</a:t>
                      </a:r>
                      <a:r>
                        <a:rPr kumimoji="1" lang="ja-JP" altLang="en-US" sz="1000" dirty="0">
                          <a:latin typeface="Meiryo UI" panose="020B0604030504040204" pitchFamily="50" charset="-128"/>
                          <a:ea typeface="Meiryo UI" panose="020B0604030504040204" pitchFamily="50" charset="-128"/>
                        </a:rPr>
                        <a:t>円</a:t>
                      </a:r>
                    </a:p>
                  </a:txBody>
                  <a:tcPr/>
                </a:tc>
                <a:tc>
                  <a:txBody>
                    <a:bodyPr/>
                    <a:lstStyle/>
                    <a:p>
                      <a:r>
                        <a:rPr kumimoji="1" lang="ja-JP" altLang="en-US" sz="1000" dirty="0">
                          <a:latin typeface="Meiryo UI" panose="020B0604030504040204" pitchFamily="50" charset="-128"/>
                          <a:ea typeface="Meiryo UI" panose="020B0604030504040204" pitchFamily="50" charset="-128"/>
                        </a:rPr>
                        <a:t>見学料</a:t>
                      </a:r>
                    </a:p>
                  </a:txBody>
                  <a:tcPr/>
                </a:tc>
                <a:tc>
                  <a:txBody>
                    <a:bodyPr/>
                    <a:lstStyle/>
                    <a:p>
                      <a:pPr algn="ctr"/>
                      <a:r>
                        <a:rPr kumimoji="1" lang="ja-JP" altLang="en-US" sz="1000" dirty="0">
                          <a:latin typeface="Meiryo UI" panose="020B0604030504040204" pitchFamily="50" charset="-128"/>
                          <a:ea typeface="Meiryo UI" panose="020B0604030504040204" pitchFamily="50" charset="-128"/>
                        </a:rPr>
                        <a:t>２日前</a:t>
                      </a:r>
                    </a:p>
                  </a:txBody>
                  <a:tcPr/>
                </a:tc>
                <a:extLst>
                  <a:ext uri="{0D108BD9-81ED-4DB2-BD59-A6C34878D82A}">
                    <a16:rowId xmlns:a16="http://schemas.microsoft.com/office/drawing/2014/main" val="2185482021"/>
                  </a:ext>
                </a:extLst>
              </a:tr>
            </a:tbl>
          </a:graphicData>
        </a:graphic>
      </p:graphicFrame>
      <p:graphicFrame>
        <p:nvGraphicFramePr>
          <p:cNvPr id="15" name="表 16">
            <a:extLst>
              <a:ext uri="{FF2B5EF4-FFF2-40B4-BE49-F238E27FC236}">
                <a16:creationId xmlns:a16="http://schemas.microsoft.com/office/drawing/2014/main" id="{090EBC05-C67E-DEDC-EC09-3A75EA3C513F}"/>
              </a:ext>
            </a:extLst>
          </p:cNvPr>
          <p:cNvGraphicFramePr>
            <a:graphicFrameLocks noGrp="1"/>
          </p:cNvGraphicFramePr>
          <p:nvPr>
            <p:extLst>
              <p:ext uri="{D42A27DB-BD31-4B8C-83A1-F6EECF244321}">
                <p14:modId xmlns:p14="http://schemas.microsoft.com/office/powerpoint/2010/main" val="1277520463"/>
              </p:ext>
            </p:extLst>
          </p:nvPr>
        </p:nvGraphicFramePr>
        <p:xfrm>
          <a:off x="3836850" y="3508666"/>
          <a:ext cx="5256584" cy="945054"/>
        </p:xfrm>
        <a:graphic>
          <a:graphicData uri="http://schemas.openxmlformats.org/drawingml/2006/table">
            <a:tbl>
              <a:tblPr firstRow="1" bandRow="1">
                <a:tableStyleId>{5940675A-B579-460E-94D1-54222C63F5DA}</a:tableStyleId>
              </a:tblPr>
              <a:tblGrid>
                <a:gridCol w="2140360">
                  <a:extLst>
                    <a:ext uri="{9D8B030D-6E8A-4147-A177-3AD203B41FA5}">
                      <a16:colId xmlns:a16="http://schemas.microsoft.com/office/drawing/2014/main" val="425662883"/>
                    </a:ext>
                  </a:extLst>
                </a:gridCol>
                <a:gridCol w="936104">
                  <a:extLst>
                    <a:ext uri="{9D8B030D-6E8A-4147-A177-3AD203B41FA5}">
                      <a16:colId xmlns:a16="http://schemas.microsoft.com/office/drawing/2014/main" val="753469963"/>
                    </a:ext>
                  </a:extLst>
                </a:gridCol>
                <a:gridCol w="1152128">
                  <a:extLst>
                    <a:ext uri="{9D8B030D-6E8A-4147-A177-3AD203B41FA5}">
                      <a16:colId xmlns:a16="http://schemas.microsoft.com/office/drawing/2014/main" val="1403624134"/>
                    </a:ext>
                  </a:extLst>
                </a:gridCol>
                <a:gridCol w="1027992">
                  <a:extLst>
                    <a:ext uri="{9D8B030D-6E8A-4147-A177-3AD203B41FA5}">
                      <a16:colId xmlns:a16="http://schemas.microsoft.com/office/drawing/2014/main" val="1763900372"/>
                    </a:ext>
                  </a:extLst>
                </a:gridCol>
              </a:tblGrid>
              <a:tr h="215359">
                <a:tc>
                  <a:txBody>
                    <a:bodyPr/>
                    <a:lstStyle/>
                    <a:p>
                      <a:pPr algn="ctr"/>
                      <a:r>
                        <a:rPr kumimoji="1" lang="ja-JP" altLang="en-US" sz="900" dirty="0">
                          <a:latin typeface="Meiryo UI" panose="020B0604030504040204" pitchFamily="50" charset="-128"/>
                          <a:ea typeface="Meiryo UI" panose="020B0604030504040204" pitchFamily="50" charset="-128"/>
                        </a:rPr>
                        <a:t>集合時間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集合場所</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実施期間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最小催行人員</a:t>
                      </a:r>
                    </a:p>
                  </a:txBody>
                  <a:tcPr marT="41564" marB="41564">
                    <a:solidFill>
                      <a:schemeClr val="accent5">
                        <a:lumMod val="20000"/>
                        <a:lumOff val="80000"/>
                      </a:schemeClr>
                    </a:solidFill>
                  </a:tcPr>
                </a:tc>
                <a:extLst>
                  <a:ext uri="{0D108BD9-81ED-4DB2-BD59-A6C34878D82A}">
                    <a16:rowId xmlns:a16="http://schemas.microsoft.com/office/drawing/2014/main" val="779302812"/>
                  </a:ext>
                </a:extLst>
              </a:tr>
              <a:tr h="283768">
                <a:tc>
                  <a:txBody>
                    <a:bodyPr/>
                    <a:lstStyle/>
                    <a:p>
                      <a:pPr algn="l"/>
                      <a:r>
                        <a:rPr kumimoji="1" lang="ja-JP" altLang="en-US" sz="900" dirty="0">
                          <a:latin typeface="Meiryo UI" panose="020B0604030504040204" pitchFamily="50" charset="-128"/>
                          <a:ea typeface="Meiryo UI" panose="020B0604030504040204" pitchFamily="50" charset="-128"/>
                        </a:rPr>
                        <a:t>水曜日①</a:t>
                      </a:r>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時　②</a:t>
                      </a:r>
                      <a:r>
                        <a:rPr kumimoji="1" lang="en-US" altLang="ja-JP" sz="900" dirty="0">
                          <a:latin typeface="Meiryo UI" panose="020B0604030504040204" pitchFamily="50" charset="-128"/>
                          <a:ea typeface="Meiryo UI" panose="020B0604030504040204" pitchFamily="50" charset="-128"/>
                        </a:rPr>
                        <a:t>14</a:t>
                      </a:r>
                      <a:r>
                        <a:rPr kumimoji="1" lang="ja-JP" altLang="en-US" sz="900" dirty="0">
                          <a:latin typeface="Meiryo UI" panose="020B0604030504040204" pitchFamily="50" charset="-128"/>
                          <a:ea typeface="Meiryo UI" panose="020B0604030504040204" pitchFamily="50" charset="-128"/>
                        </a:rPr>
                        <a:t>時</a:t>
                      </a:r>
                      <a:endParaRPr kumimoji="1" lang="en-US" altLang="ja-JP" sz="900" dirty="0">
                        <a:latin typeface="Meiryo UI" panose="020B0604030504040204" pitchFamily="50" charset="-128"/>
                        <a:ea typeface="Meiryo UI" panose="020B0604030504040204" pitchFamily="50" charset="-128"/>
                      </a:endParaRPr>
                    </a:p>
                    <a:p>
                      <a:pPr algn="l"/>
                      <a:r>
                        <a:rPr kumimoji="1" lang="ja-JP" altLang="en-US" sz="900" dirty="0">
                          <a:latin typeface="Meiryo UI" panose="020B0604030504040204" pitchFamily="50" charset="-128"/>
                          <a:ea typeface="Meiryo UI" panose="020B0604030504040204" pitchFamily="50" charset="-128"/>
                        </a:rPr>
                        <a:t>日曜日　</a:t>
                      </a:r>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時　第１、第３日曜　</a:t>
                      </a:r>
                      <a:r>
                        <a:rPr kumimoji="1" lang="en-US" altLang="ja-JP" sz="900" dirty="0">
                          <a:latin typeface="Meiryo UI" panose="020B0604030504040204" pitchFamily="50" charset="-128"/>
                          <a:ea typeface="Meiryo UI" panose="020B0604030504040204" pitchFamily="50" charset="-128"/>
                        </a:rPr>
                        <a:t>14</a:t>
                      </a:r>
                      <a:r>
                        <a:rPr kumimoji="1" lang="ja-JP" altLang="en-US" sz="900" dirty="0">
                          <a:latin typeface="Meiryo UI" panose="020B0604030504040204" pitchFamily="50" charset="-128"/>
                          <a:ea typeface="Meiryo UI" panose="020B0604030504040204" pitchFamily="50" charset="-128"/>
                        </a:rPr>
                        <a:t>時</a:t>
                      </a:r>
                    </a:p>
                  </a:txBody>
                  <a:tcPr marT="41564" marB="41564"/>
                </a:tc>
                <a:tc>
                  <a:txBody>
                    <a:bodyPr/>
                    <a:lstStyle/>
                    <a:p>
                      <a:pPr algn="ctr"/>
                      <a:r>
                        <a:rPr kumimoji="1" lang="ja-JP" altLang="en-US" sz="800" dirty="0">
                          <a:latin typeface="Meiryo UI" panose="020B0604030504040204" pitchFamily="50" charset="-128"/>
                          <a:ea typeface="Meiryo UI" panose="020B0604030504040204" pitchFamily="50" charset="-128"/>
                        </a:rPr>
                        <a:t>日本玄承社</a:t>
                      </a:r>
                    </a:p>
                  </a:txBody>
                  <a:tcPr marT="41564" marB="41564" anchor="ctr"/>
                </a:tc>
                <a:tc>
                  <a:txBody>
                    <a:bodyPr/>
                    <a:lstStyle/>
                    <a:p>
                      <a:pPr algn="ctr"/>
                      <a:r>
                        <a:rPr kumimoji="1" lang="ja-JP" altLang="en-US" sz="900" dirty="0">
                          <a:latin typeface="Meiryo UI" panose="020B0604030504040204" pitchFamily="50" charset="-128"/>
                          <a:ea typeface="Meiryo UI" panose="020B0604030504040204" pitchFamily="50" charset="-128"/>
                        </a:rPr>
                        <a:t>水、日曜日</a:t>
                      </a:r>
                      <a:endParaRPr kumimoji="1" lang="en-US" altLang="ja-JP" sz="900" dirty="0">
                        <a:latin typeface="Meiryo UI" panose="020B0604030504040204" pitchFamily="50" charset="-128"/>
                        <a:ea typeface="Meiryo UI" panose="020B0604030504040204" pitchFamily="50" charset="-128"/>
                      </a:endParaRPr>
                    </a:p>
                    <a:p>
                      <a:pPr algn="ctr"/>
                      <a:r>
                        <a:rPr kumimoji="1" lang="en-US" altLang="ja-JP" sz="900" dirty="0">
                          <a:latin typeface="Meiryo UI" panose="020B0604030504040204" pitchFamily="50" charset="-128"/>
                          <a:ea typeface="Meiryo UI" panose="020B0604030504040204" pitchFamily="50" charset="-128"/>
                        </a:rPr>
                        <a:t>12/28~</a:t>
                      </a:r>
                      <a:r>
                        <a:rPr kumimoji="1" lang="ja-JP" altLang="en-US" sz="900" dirty="0">
                          <a:latin typeface="Meiryo UI" panose="020B0604030504040204" pitchFamily="50" charset="-128"/>
                          <a:ea typeface="Meiryo UI" panose="020B0604030504040204" pitchFamily="50" charset="-128"/>
                        </a:rPr>
                        <a:t>１</a:t>
                      </a: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を除く</a:t>
                      </a:r>
                    </a:p>
                  </a:txBody>
                  <a:tcPr marT="41564" marB="41564"/>
                </a:tc>
                <a:tc>
                  <a:txBody>
                    <a:bodyPr/>
                    <a:lstStyle/>
                    <a:p>
                      <a:pPr algn="ctr"/>
                      <a:r>
                        <a:rPr kumimoji="1" lang="ja-JP" altLang="en-US" sz="900" dirty="0">
                          <a:latin typeface="Meiryo UI" panose="020B0604030504040204" pitchFamily="50" charset="-128"/>
                          <a:ea typeface="Meiryo UI" panose="020B0604030504040204" pitchFamily="50" charset="-128"/>
                        </a:rPr>
                        <a:t>２名</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最大受入</a:t>
                      </a:r>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名</a:t>
                      </a:r>
                    </a:p>
                  </a:txBody>
                  <a:tcPr marT="41564" marB="41564"/>
                </a:tc>
                <a:extLst>
                  <a:ext uri="{0D108BD9-81ED-4DB2-BD59-A6C34878D82A}">
                    <a16:rowId xmlns:a16="http://schemas.microsoft.com/office/drawing/2014/main" val="2185482021"/>
                  </a:ext>
                </a:extLst>
              </a:tr>
              <a:tr h="367318">
                <a:tc gridSpan="4">
                  <a:txBody>
                    <a:bodyPr/>
                    <a:lstStyle/>
                    <a:p>
                      <a:r>
                        <a:rPr kumimoji="1" lang="ja-JP" altLang="en-US" sz="900" dirty="0">
                          <a:latin typeface="Meiryo UI" panose="020B0604030504040204" pitchFamily="50" charset="-128"/>
                          <a:ea typeface="Meiryo UI" panose="020B0604030504040204" pitchFamily="50" charset="-128"/>
                        </a:rPr>
                        <a:t>集合場所住所：京都丹後市丹後町三宅</a:t>
                      </a:r>
                      <a:r>
                        <a:rPr kumimoji="1" lang="en-US" altLang="ja-JP" sz="900" dirty="0">
                          <a:latin typeface="Meiryo UI" panose="020B0604030504040204" pitchFamily="50" charset="-128"/>
                          <a:ea typeface="Meiryo UI" panose="020B0604030504040204" pitchFamily="50" charset="-128"/>
                        </a:rPr>
                        <a:t>314</a:t>
                      </a: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95037389"/>
                  </a:ext>
                </a:extLst>
              </a:tr>
            </a:tbl>
          </a:graphicData>
        </a:graphic>
      </p:graphicFrame>
      <p:graphicFrame>
        <p:nvGraphicFramePr>
          <p:cNvPr id="20" name="表 16">
            <a:extLst>
              <a:ext uri="{FF2B5EF4-FFF2-40B4-BE49-F238E27FC236}">
                <a16:creationId xmlns:a16="http://schemas.microsoft.com/office/drawing/2014/main" id="{5720CDF7-36DF-B9E2-D7DE-C13559913FD1}"/>
              </a:ext>
            </a:extLst>
          </p:cNvPr>
          <p:cNvGraphicFramePr>
            <a:graphicFrameLocks noGrp="1"/>
          </p:cNvGraphicFramePr>
          <p:nvPr>
            <p:extLst>
              <p:ext uri="{D42A27DB-BD31-4B8C-83A1-F6EECF244321}">
                <p14:modId xmlns:p14="http://schemas.microsoft.com/office/powerpoint/2010/main" val="3907844475"/>
              </p:ext>
            </p:extLst>
          </p:nvPr>
        </p:nvGraphicFramePr>
        <p:xfrm>
          <a:off x="3860837" y="5498342"/>
          <a:ext cx="5256584" cy="792480"/>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425662883"/>
                    </a:ext>
                  </a:extLst>
                </a:gridCol>
                <a:gridCol w="3168352">
                  <a:extLst>
                    <a:ext uri="{9D8B030D-6E8A-4147-A177-3AD203B41FA5}">
                      <a16:colId xmlns:a16="http://schemas.microsoft.com/office/drawing/2014/main" val="753469963"/>
                    </a:ext>
                  </a:extLst>
                </a:gridCol>
              </a:tblGrid>
              <a:tr h="210000">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188412">
                <a:tc>
                  <a:txBody>
                    <a:bodyPr/>
                    <a:lstStyle/>
                    <a:p>
                      <a:r>
                        <a:rPr kumimoji="1" lang="ja-JP" altLang="en-US" sz="800" dirty="0">
                          <a:latin typeface="Meiryo UI" panose="020B0604030504040204" pitchFamily="50" charset="-128"/>
                          <a:ea typeface="Meiryo UI" panose="020B0604030504040204" pitchFamily="50" charset="-128"/>
                        </a:rPr>
                        <a:t>当日・無連絡・・・・</a:t>
                      </a:r>
                      <a:r>
                        <a:rPr kumimoji="1" lang="en-US" altLang="ja-JP" sz="800" dirty="0">
                          <a:latin typeface="Meiryo UI" panose="020B0604030504040204" pitchFamily="50" charset="-128"/>
                          <a:ea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endParaRPr kumimoji="1" lang="ja-JP" altLang="en-US" sz="800" dirty="0">
                        <a:latin typeface="Meiryo UI" panose="020B0604030504040204" pitchFamily="50" charset="-128"/>
                        <a:ea typeface="Meiryo UI" panose="020B0604030504040204" pitchFamily="50" charset="-128"/>
                      </a:endParaRPr>
                    </a:p>
                  </a:txBody>
                  <a:tcPr/>
                </a:tc>
                <a:tc>
                  <a:txBody>
                    <a:bodyPr/>
                    <a:lstStyle/>
                    <a:p>
                      <a:endParaRPr kumimoji="1" lang="en-US" altLang="ja-JP" sz="8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sp>
        <p:nvSpPr>
          <p:cNvPr id="23" name="正方形/長方形 22">
            <a:extLst>
              <a:ext uri="{FF2B5EF4-FFF2-40B4-BE49-F238E27FC236}">
                <a16:creationId xmlns:a16="http://schemas.microsoft.com/office/drawing/2014/main" id="{D382D2D5-B2E7-1F1F-48F6-5F29E0887850}"/>
              </a:ext>
            </a:extLst>
          </p:cNvPr>
          <p:cNvSpPr/>
          <p:nvPr/>
        </p:nvSpPr>
        <p:spPr>
          <a:xfrm>
            <a:off x="122414" y="1615927"/>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1C140D0A-5658-4813-1CBB-F6AD7C30D724}"/>
              </a:ext>
            </a:extLst>
          </p:cNvPr>
          <p:cNvSpPr txBox="1"/>
          <p:nvPr/>
        </p:nvSpPr>
        <p:spPr>
          <a:xfrm>
            <a:off x="1565002" y="1609055"/>
            <a:ext cx="2197955" cy="307777"/>
          </a:xfrm>
          <a:prstGeom prst="rect">
            <a:avLst/>
          </a:prstGeom>
          <a:noFill/>
        </p:spPr>
        <p:txBody>
          <a:bodyPr wrap="square" rtlCol="0">
            <a:sp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実施場所：</a:t>
            </a:r>
            <a:r>
              <a:rPr lang="ja-JP" altLang="en-US" sz="1400" b="1" dirty="0">
                <a:solidFill>
                  <a:srgbClr val="002060"/>
                </a:solidFill>
                <a:latin typeface="Meiryo UI" panose="020B0604030504040204" pitchFamily="50" charset="-128"/>
                <a:ea typeface="Meiryo UI" panose="020B0604030504040204" pitchFamily="50" charset="-128"/>
              </a:rPr>
              <a:t>日本玄承社</a:t>
            </a:r>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64678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60043-3E48-FBF6-A36F-FF11104E1D1E}"/>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270345D3-8AD2-078C-C89E-5C55357C9C61}"/>
              </a:ext>
            </a:extLst>
          </p:cNvPr>
          <p:cNvPicPr>
            <a:picLocks noChangeAspect="1"/>
          </p:cNvPicPr>
          <p:nvPr/>
        </p:nvPicPr>
        <p:blipFill>
          <a:blip r:embed="rId2"/>
          <a:stretch>
            <a:fillRect/>
          </a:stretch>
        </p:blipFill>
        <p:spPr>
          <a:xfrm>
            <a:off x="6087093" y="823354"/>
            <a:ext cx="2877395" cy="1093478"/>
          </a:xfrm>
          <a:prstGeom prst="rect">
            <a:avLst/>
          </a:prstGeom>
        </p:spPr>
      </p:pic>
      <p:sp>
        <p:nvSpPr>
          <p:cNvPr id="16" name="正方形/長方形 15">
            <a:extLst>
              <a:ext uri="{FF2B5EF4-FFF2-40B4-BE49-F238E27FC236}">
                <a16:creationId xmlns:a16="http://schemas.microsoft.com/office/drawing/2014/main" id="{FFB97AF5-2991-698D-2435-AB720F6AB60D}"/>
              </a:ext>
            </a:extLst>
          </p:cNvPr>
          <p:cNvSpPr/>
          <p:nvPr/>
        </p:nvSpPr>
        <p:spPr>
          <a:xfrm>
            <a:off x="6176056" y="1566732"/>
            <a:ext cx="864096"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B69EABC-6B63-2334-A097-C1DD1D649BC3}"/>
              </a:ext>
            </a:extLst>
          </p:cNvPr>
          <p:cNvSpPr/>
          <p:nvPr/>
        </p:nvSpPr>
        <p:spPr>
          <a:xfrm>
            <a:off x="8028384" y="119675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9040122F-9DDF-5BC8-6EC8-6EC0384663AD}"/>
              </a:ext>
            </a:extLst>
          </p:cNvPr>
          <p:cNvSpPr>
            <a:spLocks noGrp="1"/>
          </p:cNvSpPr>
          <p:nvPr>
            <p:ph type="sldNum" sz="quarter" idx="12"/>
          </p:nvPr>
        </p:nvSpPr>
        <p:spPr>
          <a:xfrm>
            <a:off x="7081167" y="6605741"/>
            <a:ext cx="2057400" cy="365125"/>
          </a:xfrm>
        </p:spPr>
        <p:txBody>
          <a:bodyPr/>
          <a:lstStyle/>
          <a:p>
            <a:fld id="{F86A5EC8-DED8-4501-B4E3-7C7D0EBF1D96}" type="slidenum">
              <a:rPr kumimoji="1" lang="ja-JP" altLang="en-US" sz="1200" smtClean="0"/>
              <a:t>31</a:t>
            </a:fld>
            <a:endParaRPr kumimoji="1" lang="ja-JP" altLang="en-US" sz="1200" dirty="0"/>
          </a:p>
        </p:txBody>
      </p:sp>
      <p:graphicFrame>
        <p:nvGraphicFramePr>
          <p:cNvPr id="3" name="表 12">
            <a:extLst>
              <a:ext uri="{FF2B5EF4-FFF2-40B4-BE49-F238E27FC236}">
                <a16:creationId xmlns:a16="http://schemas.microsoft.com/office/drawing/2014/main" id="{7CC03B24-B79A-3035-5399-2053CF98175A}"/>
              </a:ext>
            </a:extLst>
          </p:cNvPr>
          <p:cNvGraphicFramePr>
            <a:graphicFrameLocks noGrp="1"/>
          </p:cNvGraphicFramePr>
          <p:nvPr>
            <p:extLst>
              <p:ext uri="{D42A27DB-BD31-4B8C-83A1-F6EECF244321}">
                <p14:modId xmlns:p14="http://schemas.microsoft.com/office/powerpoint/2010/main" val="1556914309"/>
              </p:ext>
            </p:extLst>
          </p:nvPr>
        </p:nvGraphicFramePr>
        <p:xfrm>
          <a:off x="3833165" y="2126443"/>
          <a:ext cx="5227018" cy="1133086"/>
        </p:xfrm>
        <a:graphic>
          <a:graphicData uri="http://schemas.openxmlformats.org/drawingml/2006/table">
            <a:tbl>
              <a:tblPr firstRow="1" bandRow="1">
                <a:tableStyleId>{5940675A-B579-460E-94D1-54222C63F5DA}</a:tableStyleId>
              </a:tblPr>
              <a:tblGrid>
                <a:gridCol w="4506938">
                  <a:extLst>
                    <a:ext uri="{9D8B030D-6E8A-4147-A177-3AD203B41FA5}">
                      <a16:colId xmlns:a16="http://schemas.microsoft.com/office/drawing/2014/main" val="992163597"/>
                    </a:ext>
                  </a:extLst>
                </a:gridCol>
                <a:gridCol w="720080">
                  <a:extLst>
                    <a:ext uri="{9D8B030D-6E8A-4147-A177-3AD203B41FA5}">
                      <a16:colId xmlns:a16="http://schemas.microsoft.com/office/drawing/2014/main" val="1709157819"/>
                    </a:ext>
                  </a:extLst>
                </a:gridCol>
              </a:tblGrid>
              <a:tr h="235528">
                <a:tc>
                  <a:txBody>
                    <a:bodyPr/>
                    <a:lstStyle/>
                    <a:p>
                      <a:r>
                        <a:rPr kumimoji="1" lang="ja-JP" altLang="en-US" sz="1000" dirty="0">
                          <a:latin typeface="Meiryo UI" panose="020B0604030504040204" pitchFamily="50" charset="-128"/>
                          <a:ea typeface="Meiryo UI" panose="020B0604030504040204" pitchFamily="50" charset="-128"/>
                        </a:rPr>
                        <a:t>内容</a:t>
                      </a:r>
                    </a:p>
                  </a:txBody>
                  <a:tcPr marL="83127" marR="83127" marT="41564" marB="41564" anchor="ctr">
                    <a:solidFill>
                      <a:schemeClr val="accent5">
                        <a:lumMod val="20000"/>
                        <a:lumOff val="8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時間</a:t>
                      </a:r>
                    </a:p>
                  </a:txBody>
                  <a:tcPr marL="83127" marR="83127" marT="41564" marB="41564" anchor="ctr">
                    <a:solidFill>
                      <a:schemeClr val="accent5">
                        <a:lumMod val="20000"/>
                        <a:lumOff val="80000"/>
                      </a:schemeClr>
                    </a:solidFill>
                  </a:tcPr>
                </a:tc>
                <a:extLst>
                  <a:ext uri="{0D108BD9-81ED-4DB2-BD59-A6C34878D82A}">
                    <a16:rowId xmlns:a16="http://schemas.microsoft.com/office/drawing/2014/main" val="12405553"/>
                  </a:ext>
                </a:extLst>
              </a:tr>
              <a:tr h="29918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お好きな和柄と和紙を選ぶ</a:t>
                      </a:r>
                    </a:p>
                  </a:txBody>
                  <a:tcPr marL="83127" marR="83127" marT="41564" marB="41564" anchor="ctr"/>
                </a:tc>
                <a:tc rowSpan="3">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約</a:t>
                      </a:r>
                      <a:r>
                        <a:rPr kumimoji="1" lang="en-US" altLang="ja-JP" sz="1000" dirty="0">
                          <a:latin typeface="Meiryo UI" panose="020B0604030504040204" pitchFamily="50" charset="-128"/>
                          <a:ea typeface="Meiryo UI" panose="020B0604030504040204" pitchFamily="50" charset="-128"/>
                        </a:rPr>
                        <a:t>60</a:t>
                      </a:r>
                      <a:r>
                        <a:rPr kumimoji="1" lang="ja-JP" altLang="en-US" sz="1000" dirty="0">
                          <a:latin typeface="Meiryo UI" panose="020B0604030504040204" pitchFamily="50" charset="-128"/>
                          <a:ea typeface="Meiryo UI" panose="020B0604030504040204" pitchFamily="50" charset="-128"/>
                        </a:rPr>
                        <a:t>分</a:t>
                      </a:r>
                    </a:p>
                  </a:txBody>
                  <a:tcPr marL="83127" marR="83127" marT="41564" marB="41564" anchor="ctr"/>
                </a:tc>
                <a:extLst>
                  <a:ext uri="{0D108BD9-81ED-4DB2-BD59-A6C34878D82A}">
                    <a16:rowId xmlns:a16="http://schemas.microsoft.com/office/drawing/2014/main" val="505279608"/>
                  </a:ext>
                </a:extLst>
              </a:tr>
              <a:tr h="29918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竹ひごの骨組みに糊をのせ、和紙を２枚づつ霧吹きで湿らせて貼る（４面同じ手順）</a:t>
                      </a:r>
                    </a:p>
                  </a:txBody>
                  <a:tcPr marL="83127" marR="83127" marT="41564" marB="41564"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tc>
                <a:extLst>
                  <a:ext uri="{0D108BD9-81ED-4DB2-BD59-A6C34878D82A}">
                    <a16:rowId xmlns:a16="http://schemas.microsoft.com/office/drawing/2014/main" val="344714605"/>
                  </a:ext>
                </a:extLst>
              </a:tr>
              <a:tr h="29918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乾燥させてライトアップ</a:t>
                      </a:r>
                    </a:p>
                  </a:txBody>
                  <a:tcPr marL="83127" marR="83127" marT="41564" marB="41564"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tc>
                <a:extLst>
                  <a:ext uri="{0D108BD9-81ED-4DB2-BD59-A6C34878D82A}">
                    <a16:rowId xmlns:a16="http://schemas.microsoft.com/office/drawing/2014/main" val="3016601815"/>
                  </a:ext>
                </a:extLst>
              </a:tr>
            </a:tbl>
          </a:graphicData>
        </a:graphic>
      </p:graphicFrame>
      <p:sp>
        <p:nvSpPr>
          <p:cNvPr id="14" name="テキスト ボックス 13">
            <a:extLst>
              <a:ext uri="{FF2B5EF4-FFF2-40B4-BE49-F238E27FC236}">
                <a16:creationId xmlns:a16="http://schemas.microsoft.com/office/drawing/2014/main" id="{93245A0F-00CF-4DE6-A655-B468CC28BF18}"/>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11" name="テキスト ボックス 10">
            <a:extLst>
              <a:ext uri="{FF2B5EF4-FFF2-40B4-BE49-F238E27FC236}">
                <a16:creationId xmlns:a16="http://schemas.microsoft.com/office/drawing/2014/main" id="{F665F177-FBA0-612B-0207-80C4BF042252}"/>
              </a:ext>
            </a:extLst>
          </p:cNvPr>
          <p:cNvSpPr txBox="1"/>
          <p:nvPr/>
        </p:nvSpPr>
        <p:spPr>
          <a:xfrm>
            <a:off x="3851920" y="1342509"/>
            <a:ext cx="1987073" cy="646331"/>
          </a:xfrm>
          <a:prstGeom prst="rect">
            <a:avLst/>
          </a:prstGeom>
          <a:noFill/>
          <a:ln>
            <a:solidFill>
              <a:schemeClr val="tx1"/>
            </a:solidFill>
            <a:prstDash val="sysDot"/>
          </a:ln>
        </p:spPr>
        <p:txBody>
          <a:bodyPr wrap="square" rtlCol="0">
            <a:spAutoFit/>
          </a:bodyPr>
          <a:lstStyle/>
          <a:p>
            <a:r>
              <a:rPr lang="ja-JP" altLang="en-US" sz="9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900" b="1" dirty="0">
              <a:solidFill>
                <a:srgbClr val="0070C0"/>
              </a:solidFill>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日頃の心身の疲れを癒したい方</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心と体のバランスを整えたいか方、</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ストレスを解消したい方</a:t>
            </a:r>
            <a:endParaRPr lang="en-US" altLang="ja-JP" sz="800" dirty="0">
              <a:latin typeface="Meiryo UI" panose="020B0604030504040204" pitchFamily="50" charset="-128"/>
              <a:ea typeface="Meiryo UI" panose="020B0604030504040204" pitchFamily="50" charset="-128"/>
            </a:endParaRPr>
          </a:p>
        </p:txBody>
      </p:sp>
      <p:graphicFrame>
        <p:nvGraphicFramePr>
          <p:cNvPr id="13" name="表 16">
            <a:extLst>
              <a:ext uri="{FF2B5EF4-FFF2-40B4-BE49-F238E27FC236}">
                <a16:creationId xmlns:a16="http://schemas.microsoft.com/office/drawing/2014/main" id="{41E85149-56C2-6CA2-B1A2-E7EC29E87219}"/>
              </a:ext>
            </a:extLst>
          </p:cNvPr>
          <p:cNvGraphicFramePr>
            <a:graphicFrameLocks noGrp="1"/>
          </p:cNvGraphicFramePr>
          <p:nvPr>
            <p:extLst>
              <p:ext uri="{D42A27DB-BD31-4B8C-83A1-F6EECF244321}">
                <p14:modId xmlns:p14="http://schemas.microsoft.com/office/powerpoint/2010/main" val="886709903"/>
              </p:ext>
            </p:extLst>
          </p:nvPr>
        </p:nvGraphicFramePr>
        <p:xfrm>
          <a:off x="3847956" y="4717731"/>
          <a:ext cx="5269465" cy="516600"/>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425662883"/>
                    </a:ext>
                  </a:extLst>
                </a:gridCol>
                <a:gridCol w="3374436">
                  <a:extLst>
                    <a:ext uri="{9D8B030D-6E8A-4147-A177-3AD203B41FA5}">
                      <a16:colId xmlns:a16="http://schemas.microsoft.com/office/drawing/2014/main" val="753469963"/>
                    </a:ext>
                  </a:extLst>
                </a:gridCol>
                <a:gridCol w="886917">
                  <a:extLst>
                    <a:ext uri="{9D8B030D-6E8A-4147-A177-3AD203B41FA5}">
                      <a16:colId xmlns:a16="http://schemas.microsoft.com/office/drawing/2014/main" val="1763900372"/>
                    </a:ext>
                  </a:extLst>
                </a:gridCol>
              </a:tblGrid>
              <a:tr h="207678">
                <a:tc>
                  <a:txBody>
                    <a:bodyPr/>
                    <a:lstStyle/>
                    <a:p>
                      <a:pPr algn="ctr"/>
                      <a:r>
                        <a:rPr kumimoji="1" lang="ja-JP" altLang="en-US" sz="900" dirty="0">
                          <a:latin typeface="Meiryo UI" panose="020B0604030504040204" pitchFamily="50" charset="-128"/>
                          <a:ea typeface="Meiryo UI" panose="020B0604030504040204" pitchFamily="50" charset="-128"/>
                        </a:rPr>
                        <a:t>料金</a:t>
                      </a:r>
                    </a:p>
                  </a:txBody>
                  <a:tcPr>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料金に含まれるもの</a:t>
                      </a:r>
                    </a:p>
                  </a:txBody>
                  <a:tcPr>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〆切</a:t>
                      </a:r>
                    </a:p>
                  </a:txBody>
                  <a:tcPr>
                    <a:solidFill>
                      <a:schemeClr val="accent5">
                        <a:lumMod val="20000"/>
                        <a:lumOff val="80000"/>
                      </a:schemeClr>
                    </a:solidFill>
                  </a:tcPr>
                </a:tc>
                <a:extLst>
                  <a:ext uri="{0D108BD9-81ED-4DB2-BD59-A6C34878D82A}">
                    <a16:rowId xmlns:a16="http://schemas.microsoft.com/office/drawing/2014/main" val="779302812"/>
                  </a:ext>
                </a:extLst>
              </a:tr>
              <a:tr h="288000">
                <a:tc>
                  <a:txBody>
                    <a:bodyPr/>
                    <a:lstStyle/>
                    <a:p>
                      <a:pPr algn="ctr"/>
                      <a:r>
                        <a:rPr kumimoji="1" lang="en-US" altLang="ja-JP" sz="1000" dirty="0">
                          <a:latin typeface="Meiryo UI" panose="020B0604030504040204" pitchFamily="50" charset="-128"/>
                          <a:ea typeface="Meiryo UI" panose="020B0604030504040204" pitchFamily="50" charset="-128"/>
                        </a:rPr>
                        <a:t>10,000</a:t>
                      </a:r>
                      <a:r>
                        <a:rPr kumimoji="1" lang="ja-JP" altLang="en-US" sz="1000" dirty="0">
                          <a:latin typeface="Meiryo UI" panose="020B0604030504040204" pitchFamily="50" charset="-128"/>
                          <a:ea typeface="Meiryo UI" panose="020B0604030504040204" pitchFamily="50" charset="-128"/>
                        </a:rPr>
                        <a:t>円</a:t>
                      </a:r>
                    </a:p>
                  </a:txBody>
                  <a:tcPr/>
                </a:tc>
                <a:tc>
                  <a:txBody>
                    <a:bodyPr/>
                    <a:lstStyle/>
                    <a:p>
                      <a:r>
                        <a:rPr kumimoji="1" lang="ja-JP" altLang="en-US" sz="1000" dirty="0">
                          <a:latin typeface="Meiryo UI" panose="020B0604030504040204" pitchFamily="50" charset="-128"/>
                          <a:ea typeface="Meiryo UI" panose="020B0604030504040204" pitchFamily="50" charset="-128"/>
                        </a:rPr>
                        <a:t>体験費用（作った提灯はお持ち帰りいただけます）</a:t>
                      </a:r>
                    </a:p>
                  </a:txBody>
                  <a:tcPr/>
                </a:tc>
                <a:tc>
                  <a:txBody>
                    <a:bodyPr/>
                    <a:lstStyle/>
                    <a:p>
                      <a:pPr algn="ctr"/>
                      <a:r>
                        <a:rPr kumimoji="1" lang="ja-JP" altLang="en-US" sz="1000" dirty="0">
                          <a:latin typeface="Meiryo UI" panose="020B0604030504040204" pitchFamily="50" charset="-128"/>
                          <a:ea typeface="Meiryo UI" panose="020B0604030504040204" pitchFamily="50" charset="-128"/>
                        </a:rPr>
                        <a:t>２日前</a:t>
                      </a:r>
                    </a:p>
                  </a:txBody>
                  <a:tcPr/>
                </a:tc>
                <a:extLst>
                  <a:ext uri="{0D108BD9-81ED-4DB2-BD59-A6C34878D82A}">
                    <a16:rowId xmlns:a16="http://schemas.microsoft.com/office/drawing/2014/main" val="2185482021"/>
                  </a:ext>
                </a:extLst>
              </a:tr>
            </a:tbl>
          </a:graphicData>
        </a:graphic>
      </p:graphicFrame>
      <p:graphicFrame>
        <p:nvGraphicFramePr>
          <p:cNvPr id="15" name="表 16">
            <a:extLst>
              <a:ext uri="{FF2B5EF4-FFF2-40B4-BE49-F238E27FC236}">
                <a16:creationId xmlns:a16="http://schemas.microsoft.com/office/drawing/2014/main" id="{96FA4718-A9E6-B6E2-9CEE-1CA6943C8202}"/>
              </a:ext>
            </a:extLst>
          </p:cNvPr>
          <p:cNvGraphicFramePr>
            <a:graphicFrameLocks noGrp="1"/>
          </p:cNvGraphicFramePr>
          <p:nvPr>
            <p:extLst>
              <p:ext uri="{D42A27DB-BD31-4B8C-83A1-F6EECF244321}">
                <p14:modId xmlns:p14="http://schemas.microsoft.com/office/powerpoint/2010/main" val="3728927075"/>
              </p:ext>
            </p:extLst>
          </p:nvPr>
        </p:nvGraphicFramePr>
        <p:xfrm>
          <a:off x="3836850" y="3508666"/>
          <a:ext cx="5256584" cy="945054"/>
        </p:xfrm>
        <a:graphic>
          <a:graphicData uri="http://schemas.openxmlformats.org/drawingml/2006/table">
            <a:tbl>
              <a:tblPr firstRow="1" bandRow="1">
                <a:tableStyleId>{5940675A-B579-460E-94D1-54222C63F5DA}</a:tableStyleId>
              </a:tblPr>
              <a:tblGrid>
                <a:gridCol w="1887278">
                  <a:extLst>
                    <a:ext uri="{9D8B030D-6E8A-4147-A177-3AD203B41FA5}">
                      <a16:colId xmlns:a16="http://schemas.microsoft.com/office/drawing/2014/main" val="425662883"/>
                    </a:ext>
                  </a:extLst>
                </a:gridCol>
                <a:gridCol w="1189186">
                  <a:extLst>
                    <a:ext uri="{9D8B030D-6E8A-4147-A177-3AD203B41FA5}">
                      <a16:colId xmlns:a16="http://schemas.microsoft.com/office/drawing/2014/main" val="753469963"/>
                    </a:ext>
                  </a:extLst>
                </a:gridCol>
                <a:gridCol w="1152128">
                  <a:extLst>
                    <a:ext uri="{9D8B030D-6E8A-4147-A177-3AD203B41FA5}">
                      <a16:colId xmlns:a16="http://schemas.microsoft.com/office/drawing/2014/main" val="1403624134"/>
                    </a:ext>
                  </a:extLst>
                </a:gridCol>
                <a:gridCol w="1027992">
                  <a:extLst>
                    <a:ext uri="{9D8B030D-6E8A-4147-A177-3AD203B41FA5}">
                      <a16:colId xmlns:a16="http://schemas.microsoft.com/office/drawing/2014/main" val="1763900372"/>
                    </a:ext>
                  </a:extLst>
                </a:gridCol>
              </a:tblGrid>
              <a:tr h="215359">
                <a:tc>
                  <a:txBody>
                    <a:bodyPr/>
                    <a:lstStyle/>
                    <a:p>
                      <a:pPr algn="ctr"/>
                      <a:r>
                        <a:rPr kumimoji="1" lang="ja-JP" altLang="en-US" sz="900" dirty="0">
                          <a:latin typeface="Meiryo UI" panose="020B0604030504040204" pitchFamily="50" charset="-128"/>
                          <a:ea typeface="Meiryo UI" panose="020B0604030504040204" pitchFamily="50" charset="-128"/>
                        </a:rPr>
                        <a:t>集合時間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集合場所</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実施期間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最小催行人員</a:t>
                      </a:r>
                    </a:p>
                  </a:txBody>
                  <a:tcPr marT="41564" marB="41564">
                    <a:solidFill>
                      <a:schemeClr val="accent5">
                        <a:lumMod val="20000"/>
                        <a:lumOff val="80000"/>
                      </a:schemeClr>
                    </a:solidFill>
                  </a:tcPr>
                </a:tc>
                <a:extLst>
                  <a:ext uri="{0D108BD9-81ED-4DB2-BD59-A6C34878D82A}">
                    <a16:rowId xmlns:a16="http://schemas.microsoft.com/office/drawing/2014/main" val="779302812"/>
                  </a:ext>
                </a:extLst>
              </a:tr>
              <a:tr h="283768">
                <a:tc>
                  <a:txBody>
                    <a:bodyPr/>
                    <a:lstStyle/>
                    <a:p>
                      <a:pPr algn="l"/>
                      <a:r>
                        <a:rPr kumimoji="1" lang="ja-JP" altLang="en-US" sz="900" dirty="0">
                          <a:latin typeface="Meiryo UI" panose="020B0604030504040204" pitchFamily="50" charset="-128"/>
                          <a:ea typeface="Meiryo UI" panose="020B0604030504040204" pitchFamily="50" charset="-128"/>
                        </a:rPr>
                        <a:t>①</a:t>
                      </a:r>
                      <a:r>
                        <a:rPr kumimoji="1" lang="en-US" altLang="ja-JP" sz="900" dirty="0">
                          <a:latin typeface="Meiryo UI" panose="020B0604030504040204" pitchFamily="50" charset="-128"/>
                          <a:ea typeface="Meiryo UI" panose="020B0604030504040204" pitchFamily="50" charset="-128"/>
                        </a:rPr>
                        <a:t>10:00</a:t>
                      </a:r>
                      <a:r>
                        <a:rPr kumimoji="1" lang="ja-JP" altLang="en-US" sz="900" dirty="0">
                          <a:latin typeface="Meiryo UI" panose="020B0604030504040204" pitchFamily="50" charset="-128"/>
                          <a:ea typeface="Meiryo UI" panose="020B0604030504040204" pitchFamily="50" charset="-128"/>
                        </a:rPr>
                        <a:t>　　②</a:t>
                      </a:r>
                      <a:r>
                        <a:rPr kumimoji="1" lang="en-US" altLang="ja-JP" sz="900" dirty="0">
                          <a:latin typeface="Meiryo UI" panose="020B0604030504040204" pitchFamily="50" charset="-128"/>
                          <a:ea typeface="Meiryo UI" panose="020B0604030504040204" pitchFamily="50" charset="-128"/>
                        </a:rPr>
                        <a:t>14:00</a:t>
                      </a:r>
                      <a:endParaRPr kumimoji="1" lang="ja-JP" altLang="en-US" sz="900" dirty="0">
                        <a:latin typeface="Meiryo UI" panose="020B0604030504040204" pitchFamily="50" charset="-128"/>
                        <a:ea typeface="Meiryo UI" panose="020B0604030504040204" pitchFamily="50" charset="-128"/>
                      </a:endParaRPr>
                    </a:p>
                  </a:txBody>
                  <a:tcPr marT="41564" marB="41564" anchor="ctr"/>
                </a:tc>
                <a:tc>
                  <a:txBody>
                    <a:bodyPr/>
                    <a:lstStyle/>
                    <a:p>
                      <a:pPr algn="ctr"/>
                      <a:r>
                        <a:rPr kumimoji="1" lang="ja-JP" altLang="en-US" sz="800" dirty="0">
                          <a:latin typeface="Meiryo UI" panose="020B0604030504040204" pitchFamily="50" charset="-128"/>
                          <a:ea typeface="Meiryo UI" panose="020B0604030504040204" pitchFamily="50" charset="-128"/>
                        </a:rPr>
                        <a:t>小嶋庵</a:t>
                      </a:r>
                    </a:p>
                  </a:txBody>
                  <a:tcPr marT="41564" marB="41564" anchor="ctr"/>
                </a:tc>
                <a:tc>
                  <a:txBody>
                    <a:bodyPr/>
                    <a:lstStyle/>
                    <a:p>
                      <a:pPr algn="ctr"/>
                      <a:r>
                        <a:rPr kumimoji="1" lang="ja-JP" altLang="en-US" sz="900" dirty="0">
                          <a:latin typeface="Meiryo UI" panose="020B0604030504040204" pitchFamily="50" charset="-128"/>
                          <a:ea typeface="Meiryo UI" panose="020B0604030504040204" pitchFamily="50" charset="-128"/>
                        </a:rPr>
                        <a:t>通年</a:t>
                      </a:r>
                      <a:endParaRPr kumimoji="1" lang="en-US" altLang="ja-JP" sz="900" dirty="0">
                        <a:latin typeface="Meiryo UI" panose="020B0604030504040204" pitchFamily="50" charset="-128"/>
                        <a:ea typeface="Meiryo UI" panose="020B0604030504040204" pitchFamily="50" charset="-128"/>
                      </a:endParaRPr>
                    </a:p>
                    <a:p>
                      <a:pPr algn="ctr"/>
                      <a:r>
                        <a:rPr kumimoji="1" lang="en-US" altLang="ja-JP" sz="900" dirty="0">
                          <a:latin typeface="Meiryo UI" panose="020B0604030504040204" pitchFamily="50" charset="-128"/>
                          <a:ea typeface="Meiryo UI" panose="020B0604030504040204" pitchFamily="50" charset="-128"/>
                        </a:rPr>
                        <a:t>12/28~</a:t>
                      </a:r>
                      <a:r>
                        <a:rPr kumimoji="1" lang="ja-JP" altLang="en-US" sz="900" dirty="0">
                          <a:latin typeface="Meiryo UI" panose="020B0604030504040204" pitchFamily="50" charset="-128"/>
                          <a:ea typeface="Meiryo UI" panose="020B0604030504040204" pitchFamily="50" charset="-128"/>
                        </a:rPr>
                        <a:t>１</a:t>
                      </a: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を除く</a:t>
                      </a:r>
                    </a:p>
                  </a:txBody>
                  <a:tcPr marT="41564" marB="41564"/>
                </a:tc>
                <a:tc>
                  <a:txBody>
                    <a:bodyPr/>
                    <a:lstStyle/>
                    <a:p>
                      <a:pPr algn="ctr"/>
                      <a:r>
                        <a:rPr kumimoji="1" lang="ja-JP" altLang="en-US" sz="900" dirty="0">
                          <a:latin typeface="Meiryo UI" panose="020B0604030504040204" pitchFamily="50" charset="-128"/>
                          <a:ea typeface="Meiryo UI" panose="020B0604030504040204" pitchFamily="50" charset="-128"/>
                        </a:rPr>
                        <a:t>２名</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最大受入</a:t>
                      </a:r>
                      <a:r>
                        <a:rPr kumimoji="1" lang="en-US" altLang="ja-JP" sz="900" dirty="0">
                          <a:latin typeface="Meiryo UI" panose="020B0604030504040204" pitchFamily="50" charset="-128"/>
                          <a:ea typeface="Meiryo UI" panose="020B0604030504040204" pitchFamily="50" charset="-128"/>
                        </a:rPr>
                        <a:t>20</a:t>
                      </a:r>
                      <a:r>
                        <a:rPr kumimoji="1" lang="ja-JP" altLang="en-US" sz="900" dirty="0">
                          <a:latin typeface="Meiryo UI" panose="020B0604030504040204" pitchFamily="50" charset="-128"/>
                          <a:ea typeface="Meiryo UI" panose="020B0604030504040204" pitchFamily="50" charset="-128"/>
                        </a:rPr>
                        <a:t>名</a:t>
                      </a:r>
                    </a:p>
                  </a:txBody>
                  <a:tcPr marT="41564" marB="41564"/>
                </a:tc>
                <a:extLst>
                  <a:ext uri="{0D108BD9-81ED-4DB2-BD59-A6C34878D82A}">
                    <a16:rowId xmlns:a16="http://schemas.microsoft.com/office/drawing/2014/main" val="2185482021"/>
                  </a:ext>
                </a:extLst>
              </a:tr>
              <a:tr h="367318">
                <a:tc gridSpan="4">
                  <a:txBody>
                    <a:bodyPr/>
                    <a:lstStyle/>
                    <a:p>
                      <a:r>
                        <a:rPr kumimoji="1" lang="ja-JP" altLang="en-US" sz="900" dirty="0">
                          <a:latin typeface="Meiryo UI" panose="020B0604030504040204" pitchFamily="50" charset="-128"/>
                          <a:ea typeface="Meiryo UI" panose="020B0604030504040204" pitchFamily="50" charset="-128"/>
                        </a:rPr>
                        <a:t>集合場所住所：京丹後市網野町浅茂川</a:t>
                      </a:r>
                      <a:r>
                        <a:rPr kumimoji="1" lang="en-US" altLang="ja-JP" sz="900" dirty="0">
                          <a:latin typeface="Meiryo UI" panose="020B0604030504040204" pitchFamily="50" charset="-128"/>
                          <a:ea typeface="Meiryo UI" panose="020B0604030504040204" pitchFamily="50" charset="-128"/>
                        </a:rPr>
                        <a:t>266</a:t>
                      </a: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95037389"/>
                  </a:ext>
                </a:extLst>
              </a:tr>
            </a:tbl>
          </a:graphicData>
        </a:graphic>
      </p:graphicFrame>
      <p:graphicFrame>
        <p:nvGraphicFramePr>
          <p:cNvPr id="20" name="表 16">
            <a:extLst>
              <a:ext uri="{FF2B5EF4-FFF2-40B4-BE49-F238E27FC236}">
                <a16:creationId xmlns:a16="http://schemas.microsoft.com/office/drawing/2014/main" id="{316409B2-924A-F3E1-F05B-2096C402B165}"/>
              </a:ext>
            </a:extLst>
          </p:cNvPr>
          <p:cNvGraphicFramePr>
            <a:graphicFrameLocks noGrp="1"/>
          </p:cNvGraphicFramePr>
          <p:nvPr/>
        </p:nvGraphicFramePr>
        <p:xfrm>
          <a:off x="3860837" y="5498342"/>
          <a:ext cx="5256584" cy="792480"/>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425662883"/>
                    </a:ext>
                  </a:extLst>
                </a:gridCol>
                <a:gridCol w="3168352">
                  <a:extLst>
                    <a:ext uri="{9D8B030D-6E8A-4147-A177-3AD203B41FA5}">
                      <a16:colId xmlns:a16="http://schemas.microsoft.com/office/drawing/2014/main" val="753469963"/>
                    </a:ext>
                  </a:extLst>
                </a:gridCol>
              </a:tblGrid>
              <a:tr h="210000">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188412">
                <a:tc>
                  <a:txBody>
                    <a:bodyPr/>
                    <a:lstStyle/>
                    <a:p>
                      <a:r>
                        <a:rPr kumimoji="1" lang="ja-JP" altLang="en-US" sz="800" dirty="0">
                          <a:latin typeface="Meiryo UI" panose="020B0604030504040204" pitchFamily="50" charset="-128"/>
                          <a:ea typeface="Meiryo UI" panose="020B0604030504040204" pitchFamily="50" charset="-128"/>
                        </a:rPr>
                        <a:t>当日・無連絡・・・・</a:t>
                      </a:r>
                      <a:r>
                        <a:rPr kumimoji="1" lang="en-US" altLang="ja-JP" sz="800" dirty="0">
                          <a:latin typeface="Meiryo UI" panose="020B0604030504040204" pitchFamily="50" charset="-128"/>
                          <a:ea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endParaRPr kumimoji="1" lang="ja-JP" altLang="en-US" sz="800" dirty="0">
                        <a:latin typeface="Meiryo UI" panose="020B0604030504040204" pitchFamily="50" charset="-128"/>
                        <a:ea typeface="Meiryo UI" panose="020B0604030504040204" pitchFamily="50" charset="-128"/>
                      </a:endParaRPr>
                    </a:p>
                  </a:txBody>
                  <a:tcPr/>
                </a:tc>
                <a:tc>
                  <a:txBody>
                    <a:bodyPr/>
                    <a:lstStyle/>
                    <a:p>
                      <a:endParaRPr kumimoji="1" lang="en-US" altLang="ja-JP" sz="8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sp>
        <p:nvSpPr>
          <p:cNvPr id="23" name="正方形/長方形 22">
            <a:extLst>
              <a:ext uri="{FF2B5EF4-FFF2-40B4-BE49-F238E27FC236}">
                <a16:creationId xmlns:a16="http://schemas.microsoft.com/office/drawing/2014/main" id="{974EBC0F-6485-3265-D2CA-1346C5FD02FE}"/>
              </a:ext>
            </a:extLst>
          </p:cNvPr>
          <p:cNvSpPr/>
          <p:nvPr/>
        </p:nvSpPr>
        <p:spPr>
          <a:xfrm>
            <a:off x="122414" y="1615927"/>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33A1130A-9D53-19B8-DC47-92F2F0033434}"/>
              </a:ext>
            </a:extLst>
          </p:cNvPr>
          <p:cNvSpPr txBox="1"/>
          <p:nvPr/>
        </p:nvSpPr>
        <p:spPr>
          <a:xfrm>
            <a:off x="1565002" y="1609055"/>
            <a:ext cx="2197955" cy="307777"/>
          </a:xfrm>
          <a:prstGeom prst="rect">
            <a:avLst/>
          </a:prstGeom>
          <a:noFill/>
        </p:spPr>
        <p:txBody>
          <a:bodyPr wrap="square" rtlCol="0">
            <a:sp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実施場所：小嶋庵</a:t>
            </a:r>
          </a:p>
        </p:txBody>
      </p:sp>
      <p:sp>
        <p:nvSpPr>
          <p:cNvPr id="2" name="六角形 1">
            <a:extLst>
              <a:ext uri="{FF2B5EF4-FFF2-40B4-BE49-F238E27FC236}">
                <a16:creationId xmlns:a16="http://schemas.microsoft.com/office/drawing/2014/main" id="{1583943D-3902-5C66-3D4F-FA7A41341D4C}"/>
              </a:ext>
            </a:extLst>
          </p:cNvPr>
          <p:cNvSpPr/>
          <p:nvPr/>
        </p:nvSpPr>
        <p:spPr>
          <a:xfrm>
            <a:off x="107504" y="133410"/>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5F159576-2B0A-4DBE-8A92-C1DA1B6B2D20}"/>
              </a:ext>
            </a:extLst>
          </p:cNvPr>
          <p:cNvSpPr txBox="1"/>
          <p:nvPr/>
        </p:nvSpPr>
        <p:spPr>
          <a:xfrm>
            <a:off x="139753" y="168760"/>
            <a:ext cx="6480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a:solidFill>
                  <a:prstClr val="white"/>
                </a:solidFill>
                <a:latin typeface="Meiryo UI" panose="020B0604030504040204" pitchFamily="50" charset="-128"/>
                <a:ea typeface="Meiryo UI" panose="020B0604030504040204" pitchFamily="50" charset="-128"/>
              </a:rPr>
              <a:t>12</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a:extLst>
              <a:ext uri="{FF2B5EF4-FFF2-40B4-BE49-F238E27FC236}">
                <a16:creationId xmlns:a16="http://schemas.microsoft.com/office/drawing/2014/main" id="{F16813D1-973B-F9B8-9A69-E7C7E177E229}"/>
              </a:ext>
            </a:extLst>
          </p:cNvPr>
          <p:cNvSpPr txBox="1"/>
          <p:nvPr/>
        </p:nvSpPr>
        <p:spPr>
          <a:xfrm>
            <a:off x="683567" y="128683"/>
            <a:ext cx="84604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マインドフル提灯づくりプログラム　　　</a:t>
            </a:r>
          </a:p>
        </p:txBody>
      </p:sp>
      <p:sp>
        <p:nvSpPr>
          <p:cNvPr id="26" name="テキスト ボックス 25">
            <a:extLst>
              <a:ext uri="{FF2B5EF4-FFF2-40B4-BE49-F238E27FC236}">
                <a16:creationId xmlns:a16="http://schemas.microsoft.com/office/drawing/2014/main" id="{65588983-5B9E-DE5C-EA11-3C987ADB6F41}"/>
              </a:ext>
            </a:extLst>
          </p:cNvPr>
          <p:cNvSpPr txBox="1"/>
          <p:nvPr/>
        </p:nvSpPr>
        <p:spPr>
          <a:xfrm>
            <a:off x="37726" y="758000"/>
            <a:ext cx="595297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海辺の提灯工房でオリジナルの提灯づくり体験とマインドフルをセットに体験します。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工房は八丁浜まで徒歩４分の海沿いに立地しますので、体験後にビーチでのプログラムと組み合わせることも可能です。</a:t>
            </a:r>
          </a:p>
        </p:txBody>
      </p:sp>
      <p:pic>
        <p:nvPicPr>
          <p:cNvPr id="18" name="図 17">
            <a:extLst>
              <a:ext uri="{FF2B5EF4-FFF2-40B4-BE49-F238E27FC236}">
                <a16:creationId xmlns:a16="http://schemas.microsoft.com/office/drawing/2014/main" id="{A31B52A5-59BE-412F-329E-2B7229F5A3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18" y="1846531"/>
            <a:ext cx="3525408" cy="2644056"/>
          </a:xfrm>
          <a:prstGeom prst="rect">
            <a:avLst/>
          </a:prstGeom>
          <a:ln>
            <a:noFill/>
          </a:ln>
          <a:effectLst>
            <a:softEdge rad="112500"/>
          </a:effectLst>
        </p:spPr>
      </p:pic>
      <p:pic>
        <p:nvPicPr>
          <p:cNvPr id="19" name="図 18">
            <a:extLst>
              <a:ext uri="{FF2B5EF4-FFF2-40B4-BE49-F238E27FC236}">
                <a16:creationId xmlns:a16="http://schemas.microsoft.com/office/drawing/2014/main" id="{DC6AC054-2C8B-0330-126D-7183BA3D15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289" y="4344232"/>
            <a:ext cx="1638877" cy="2185169"/>
          </a:xfrm>
          <a:prstGeom prst="rect">
            <a:avLst/>
          </a:prstGeom>
          <a:ln>
            <a:noFill/>
          </a:ln>
          <a:effectLst>
            <a:softEdge rad="112500"/>
          </a:effectLst>
        </p:spPr>
      </p:pic>
      <p:pic>
        <p:nvPicPr>
          <p:cNvPr id="22" name="図 21">
            <a:extLst>
              <a:ext uri="{FF2B5EF4-FFF2-40B4-BE49-F238E27FC236}">
                <a16:creationId xmlns:a16="http://schemas.microsoft.com/office/drawing/2014/main" id="{6E696D13-E3C1-76D3-6AFC-8756254738E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5532"/>
          <a:stretch/>
        </p:blipFill>
        <p:spPr>
          <a:xfrm>
            <a:off x="1628737" y="4453720"/>
            <a:ext cx="1972418" cy="1986518"/>
          </a:xfrm>
          <a:prstGeom prst="rect">
            <a:avLst/>
          </a:prstGeom>
          <a:ln>
            <a:noFill/>
          </a:ln>
          <a:effectLst>
            <a:softEdge rad="112500"/>
          </a:effectLst>
        </p:spPr>
      </p:pic>
    </p:spTree>
    <p:extLst>
      <p:ext uri="{BB962C8B-B14F-4D97-AF65-F5344CB8AC3E}">
        <p14:creationId xmlns:p14="http://schemas.microsoft.com/office/powerpoint/2010/main" val="3242164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A06A7-2978-D3D5-011A-4872D4330D12}"/>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C0583A4F-0503-0435-AA0F-C2ADD2E0B1B8}"/>
              </a:ext>
            </a:extLst>
          </p:cNvPr>
          <p:cNvPicPr>
            <a:picLocks noChangeAspect="1"/>
          </p:cNvPicPr>
          <p:nvPr/>
        </p:nvPicPr>
        <p:blipFill>
          <a:blip r:embed="rId2"/>
          <a:stretch>
            <a:fillRect/>
          </a:stretch>
        </p:blipFill>
        <p:spPr>
          <a:xfrm>
            <a:off x="6087093" y="823354"/>
            <a:ext cx="2877395" cy="1093478"/>
          </a:xfrm>
          <a:prstGeom prst="rect">
            <a:avLst/>
          </a:prstGeom>
        </p:spPr>
      </p:pic>
      <p:sp>
        <p:nvSpPr>
          <p:cNvPr id="17" name="正方形/長方形 16">
            <a:extLst>
              <a:ext uri="{FF2B5EF4-FFF2-40B4-BE49-F238E27FC236}">
                <a16:creationId xmlns:a16="http://schemas.microsoft.com/office/drawing/2014/main" id="{C894A2A8-422D-089A-6878-AB9B62691EE1}"/>
              </a:ext>
            </a:extLst>
          </p:cNvPr>
          <p:cNvSpPr/>
          <p:nvPr/>
        </p:nvSpPr>
        <p:spPr>
          <a:xfrm>
            <a:off x="8029750" y="155679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8AA5155F-E8EA-0E61-8D19-09EEFBAA37F4}"/>
              </a:ext>
            </a:extLst>
          </p:cNvPr>
          <p:cNvSpPr>
            <a:spLocks noGrp="1"/>
          </p:cNvSpPr>
          <p:nvPr>
            <p:ph type="sldNum" sz="quarter" idx="12"/>
          </p:nvPr>
        </p:nvSpPr>
        <p:spPr>
          <a:xfrm>
            <a:off x="7081167" y="6605741"/>
            <a:ext cx="2057400" cy="365125"/>
          </a:xfrm>
        </p:spPr>
        <p:txBody>
          <a:bodyPr/>
          <a:lstStyle/>
          <a:p>
            <a:fld id="{F86A5EC8-DED8-4501-B4E3-7C7D0EBF1D96}" type="slidenum">
              <a:rPr kumimoji="1" lang="ja-JP" altLang="en-US" sz="1200" smtClean="0"/>
              <a:t>32</a:t>
            </a:fld>
            <a:endParaRPr kumimoji="1" lang="ja-JP" altLang="en-US" sz="1200" dirty="0"/>
          </a:p>
        </p:txBody>
      </p:sp>
      <p:sp>
        <p:nvSpPr>
          <p:cNvPr id="14" name="テキスト ボックス 13">
            <a:extLst>
              <a:ext uri="{FF2B5EF4-FFF2-40B4-BE49-F238E27FC236}">
                <a16:creationId xmlns:a16="http://schemas.microsoft.com/office/drawing/2014/main" id="{EEFF4698-0285-E59B-D820-C5F8AA1DDF06}"/>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11" name="テキスト ボックス 10">
            <a:extLst>
              <a:ext uri="{FF2B5EF4-FFF2-40B4-BE49-F238E27FC236}">
                <a16:creationId xmlns:a16="http://schemas.microsoft.com/office/drawing/2014/main" id="{79521CFB-A125-9CF1-73C9-F56D77B02E89}"/>
              </a:ext>
            </a:extLst>
          </p:cNvPr>
          <p:cNvSpPr txBox="1"/>
          <p:nvPr/>
        </p:nvSpPr>
        <p:spPr>
          <a:xfrm>
            <a:off x="3925978" y="1268760"/>
            <a:ext cx="2150757" cy="646331"/>
          </a:xfrm>
          <a:prstGeom prst="rect">
            <a:avLst/>
          </a:prstGeom>
          <a:noFill/>
          <a:ln>
            <a:solidFill>
              <a:schemeClr val="tx1"/>
            </a:solidFill>
            <a:prstDash val="sysDot"/>
          </a:ln>
        </p:spPr>
        <p:txBody>
          <a:bodyPr wrap="square" rtlCol="0">
            <a:spAutoFit/>
          </a:bodyPr>
          <a:lstStyle/>
          <a:p>
            <a:r>
              <a:rPr lang="ja-JP" altLang="en-US" sz="9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900" b="1" dirty="0">
              <a:solidFill>
                <a:srgbClr val="0070C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健康な老後を過ごしたい方</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筋力が弱ってきたと感じるかた</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認知症予防に取り組みたい方　など</a:t>
            </a:r>
            <a:endParaRPr lang="en-US" altLang="ja-JP" sz="900" b="1" dirty="0">
              <a:solidFill>
                <a:srgbClr val="0070C0"/>
              </a:solidFill>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1C9D0C1F-EE32-493A-A3FB-245E63F89808}"/>
              </a:ext>
            </a:extLst>
          </p:cNvPr>
          <p:cNvSpPr/>
          <p:nvPr/>
        </p:nvSpPr>
        <p:spPr>
          <a:xfrm>
            <a:off x="122414" y="1615927"/>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B9DBF1F6-C442-338B-27D1-4BC7190EE43E}"/>
              </a:ext>
            </a:extLst>
          </p:cNvPr>
          <p:cNvSpPr txBox="1"/>
          <p:nvPr/>
        </p:nvSpPr>
        <p:spPr>
          <a:xfrm>
            <a:off x="1565002" y="1609055"/>
            <a:ext cx="2197955" cy="307777"/>
          </a:xfrm>
          <a:prstGeom prst="rect">
            <a:avLst/>
          </a:prstGeom>
          <a:noFill/>
        </p:spPr>
        <p:txBody>
          <a:bodyPr wrap="square" rtlCol="0">
            <a:sp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実施場所：水屋敷</a:t>
            </a:r>
          </a:p>
        </p:txBody>
      </p:sp>
      <p:sp>
        <p:nvSpPr>
          <p:cNvPr id="7" name="六角形 6">
            <a:extLst>
              <a:ext uri="{FF2B5EF4-FFF2-40B4-BE49-F238E27FC236}">
                <a16:creationId xmlns:a16="http://schemas.microsoft.com/office/drawing/2014/main" id="{9DDA2548-5AC9-B0A9-445A-097811807B9A}"/>
              </a:ext>
            </a:extLst>
          </p:cNvPr>
          <p:cNvSpPr/>
          <p:nvPr/>
        </p:nvSpPr>
        <p:spPr>
          <a:xfrm>
            <a:off x="107504" y="133410"/>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BD4E120-F63D-EF93-9BF9-5A186743BD28}"/>
              </a:ext>
            </a:extLst>
          </p:cNvPr>
          <p:cNvSpPr txBox="1"/>
          <p:nvPr/>
        </p:nvSpPr>
        <p:spPr>
          <a:xfrm>
            <a:off x="139753" y="168760"/>
            <a:ext cx="6480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a:solidFill>
                  <a:prstClr val="white"/>
                </a:solidFill>
                <a:latin typeface="Meiryo UI" panose="020B0604030504040204" pitchFamily="50" charset="-128"/>
                <a:ea typeface="Meiryo UI" panose="020B0604030504040204" pitchFamily="50" charset="-128"/>
              </a:rPr>
              <a:t>13</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1CB2B810-10FF-8C1D-2846-9182FDB2B5B0}"/>
              </a:ext>
            </a:extLst>
          </p:cNvPr>
          <p:cNvSpPr txBox="1"/>
          <p:nvPr/>
        </p:nvSpPr>
        <p:spPr>
          <a:xfrm>
            <a:off x="683567" y="128683"/>
            <a:ext cx="84604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寝たきり予防や脳活性のためのプログラム　</a:t>
            </a:r>
            <a:r>
              <a:rPr kumimoji="1" lang="en-US" altLang="ja-JP" sz="2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オーダーメイド　　　</a:t>
            </a:r>
          </a:p>
        </p:txBody>
      </p:sp>
      <p:sp>
        <p:nvSpPr>
          <p:cNvPr id="10" name="テキスト ボックス 9">
            <a:extLst>
              <a:ext uri="{FF2B5EF4-FFF2-40B4-BE49-F238E27FC236}">
                <a16:creationId xmlns:a16="http://schemas.microsoft.com/office/drawing/2014/main" id="{92DC7A4C-B01C-BCA9-219E-5D2885BE604D}"/>
              </a:ext>
            </a:extLst>
          </p:cNvPr>
          <p:cNvSpPr txBox="1"/>
          <p:nvPr/>
        </p:nvSpPr>
        <p:spPr>
          <a:xfrm>
            <a:off x="37726" y="758000"/>
            <a:ext cx="595297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運動生理学や脳科学、自然環境を活用したフレイル・ロコモ対策のプログラムです。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rPr>
              <a:t>本プログラムは個人の健康度やニーズに合わせて実施し、付き添いのご家族の方も</a:t>
            </a:r>
            <a:endParaRPr lang="en-US" altLang="ja-JP" sz="1400"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一緒にプログラム</a:t>
            </a:r>
            <a:r>
              <a:rPr lang="ja-JP" altLang="en-US" sz="1400" dirty="0">
                <a:solidFill>
                  <a:prstClr val="black"/>
                </a:solidFill>
                <a:latin typeface="Meiryo UI" panose="020B0604030504040204" pitchFamily="50" charset="-128"/>
                <a:ea typeface="Meiryo UI" panose="020B0604030504040204" pitchFamily="50" charset="-128"/>
              </a:rPr>
              <a:t>を体験していただきます。</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1" name="表 12">
            <a:extLst>
              <a:ext uri="{FF2B5EF4-FFF2-40B4-BE49-F238E27FC236}">
                <a16:creationId xmlns:a16="http://schemas.microsoft.com/office/drawing/2014/main" id="{C16AE221-91E9-F624-F940-1731331BA362}"/>
              </a:ext>
            </a:extLst>
          </p:cNvPr>
          <p:cNvGraphicFramePr>
            <a:graphicFrameLocks noGrp="1"/>
          </p:cNvGraphicFramePr>
          <p:nvPr>
            <p:extLst>
              <p:ext uri="{D42A27DB-BD31-4B8C-83A1-F6EECF244321}">
                <p14:modId xmlns:p14="http://schemas.microsoft.com/office/powerpoint/2010/main" val="2841145455"/>
              </p:ext>
            </p:extLst>
          </p:nvPr>
        </p:nvGraphicFramePr>
        <p:xfrm>
          <a:off x="3925979" y="1989200"/>
          <a:ext cx="5038509" cy="3200400"/>
        </p:xfrm>
        <a:graphic>
          <a:graphicData uri="http://schemas.openxmlformats.org/drawingml/2006/table">
            <a:tbl>
              <a:tblPr firstRow="1" bandRow="1">
                <a:tableStyleId>{5940675A-B579-460E-94D1-54222C63F5DA}</a:tableStyleId>
              </a:tblPr>
              <a:tblGrid>
                <a:gridCol w="554904">
                  <a:extLst>
                    <a:ext uri="{9D8B030D-6E8A-4147-A177-3AD203B41FA5}">
                      <a16:colId xmlns:a16="http://schemas.microsoft.com/office/drawing/2014/main" val="2860408248"/>
                    </a:ext>
                  </a:extLst>
                </a:gridCol>
                <a:gridCol w="667181">
                  <a:extLst>
                    <a:ext uri="{9D8B030D-6E8A-4147-A177-3AD203B41FA5}">
                      <a16:colId xmlns:a16="http://schemas.microsoft.com/office/drawing/2014/main" val="992163597"/>
                    </a:ext>
                  </a:extLst>
                </a:gridCol>
                <a:gridCol w="3816424">
                  <a:extLst>
                    <a:ext uri="{9D8B030D-6E8A-4147-A177-3AD203B41FA5}">
                      <a16:colId xmlns:a16="http://schemas.microsoft.com/office/drawing/2014/main" val="2719007017"/>
                    </a:ext>
                  </a:extLst>
                </a:gridCol>
              </a:tblGrid>
              <a:tr h="211200">
                <a:tc>
                  <a:txBody>
                    <a:bodyPr/>
                    <a:lstStyle/>
                    <a:p>
                      <a:r>
                        <a:rPr kumimoji="1" lang="ja-JP" altLang="en-US" sz="800" dirty="0">
                          <a:latin typeface="Meiryo UI" panose="020B0604030504040204" pitchFamily="50" charset="-128"/>
                          <a:ea typeface="Meiryo UI" panose="020B0604030504040204" pitchFamily="50" charset="-128"/>
                        </a:rPr>
                        <a:t>日程</a:t>
                      </a:r>
                    </a:p>
                  </a:txBody>
                  <a:tcPr anchor="ctr">
                    <a:solidFill>
                      <a:schemeClr val="accent5">
                        <a:lumMod val="20000"/>
                        <a:lumOff val="8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時間</a:t>
                      </a:r>
                    </a:p>
                  </a:txBody>
                  <a:tcPr anchor="ctr">
                    <a:solidFill>
                      <a:schemeClr val="accent5">
                        <a:lumMod val="20000"/>
                        <a:lumOff val="8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内容</a:t>
                      </a:r>
                    </a:p>
                  </a:txBody>
                  <a:tcPr anchor="ctr">
                    <a:solidFill>
                      <a:schemeClr val="accent5">
                        <a:lumMod val="20000"/>
                        <a:lumOff val="80000"/>
                      </a:schemeClr>
                    </a:solidFill>
                  </a:tcPr>
                </a:tc>
                <a:extLst>
                  <a:ext uri="{0D108BD9-81ED-4DB2-BD59-A6C34878D82A}">
                    <a16:rowId xmlns:a16="http://schemas.microsoft.com/office/drawing/2014/main" val="12405553"/>
                  </a:ext>
                </a:extLst>
              </a:tr>
              <a:tr h="211200">
                <a:tc rowSpan="7">
                  <a:txBody>
                    <a:bodyPr/>
                    <a:lstStyle/>
                    <a:p>
                      <a:r>
                        <a:rPr kumimoji="1" lang="ja-JP" altLang="en-US" sz="800" dirty="0">
                          <a:latin typeface="Meiryo UI" panose="020B0604030504040204" pitchFamily="50" charset="-128"/>
                          <a:ea typeface="Meiryo UI" panose="020B0604030504040204" pitchFamily="50" charset="-128"/>
                        </a:rPr>
                        <a:t>１日目</a:t>
                      </a:r>
                    </a:p>
                  </a:txBody>
                  <a:tcPr anchor="ctr"/>
                </a:tc>
                <a:tc>
                  <a:txBody>
                    <a:bodyPr/>
                    <a:lstStyle/>
                    <a:p>
                      <a:r>
                        <a:rPr kumimoji="1" lang="en-US" altLang="ja-JP" sz="800" dirty="0">
                          <a:latin typeface="Meiryo UI" panose="020B0604030504040204" pitchFamily="50" charset="-128"/>
                          <a:ea typeface="Meiryo UI" panose="020B0604030504040204" pitchFamily="50" charset="-128"/>
                        </a:rPr>
                        <a:t>13:00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ご集合（水屋敷）、オリエンテーション</a:t>
                      </a:r>
                    </a:p>
                  </a:txBody>
                  <a:tcPr anchor="ctr"/>
                </a:tc>
                <a:extLst>
                  <a:ext uri="{0D108BD9-81ED-4DB2-BD59-A6C34878D82A}">
                    <a16:rowId xmlns:a16="http://schemas.microsoft.com/office/drawing/2014/main" val="505279608"/>
                  </a:ext>
                </a:extLst>
              </a:tr>
              <a:tr h="2112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13:20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質問票確認</a:t>
                      </a:r>
                    </a:p>
                  </a:txBody>
                  <a:tcPr anchor="ctr"/>
                </a:tc>
                <a:extLst>
                  <a:ext uri="{0D108BD9-81ED-4DB2-BD59-A6C34878D82A}">
                    <a16:rowId xmlns:a16="http://schemas.microsoft.com/office/drawing/2014/main" val="1686875894"/>
                  </a:ext>
                </a:extLst>
              </a:tr>
              <a:tr h="2112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13:40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健康チェック</a:t>
                      </a:r>
                    </a:p>
                  </a:txBody>
                  <a:tcPr anchor="ctr"/>
                </a:tc>
                <a:extLst>
                  <a:ext uri="{0D108BD9-81ED-4DB2-BD59-A6C34878D82A}">
                    <a16:rowId xmlns:a16="http://schemas.microsoft.com/office/drawing/2014/main" val="1176575544"/>
                  </a:ext>
                </a:extLst>
              </a:tr>
              <a:tr h="2112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14:10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室内での健康運動プログラム（運動の基本）</a:t>
                      </a:r>
                    </a:p>
                  </a:txBody>
                  <a:tcPr anchor="ctr"/>
                </a:tc>
                <a:extLst>
                  <a:ext uri="{0D108BD9-81ED-4DB2-BD59-A6C34878D82A}">
                    <a16:rowId xmlns:a16="http://schemas.microsoft.com/office/drawing/2014/main" val="204881845"/>
                  </a:ext>
                </a:extLst>
              </a:tr>
              <a:tr h="2112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15:30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移動：コーヒーブレイク、観光プログラム（ご要望に応じアレンジ）</a:t>
                      </a:r>
                    </a:p>
                  </a:txBody>
                  <a:tcPr anchor="ctr"/>
                </a:tc>
                <a:extLst>
                  <a:ext uri="{0D108BD9-81ED-4DB2-BD59-A6C34878D82A}">
                    <a16:rowId xmlns:a16="http://schemas.microsoft.com/office/drawing/2014/main" val="1013756834"/>
                  </a:ext>
                </a:extLst>
              </a:tr>
              <a:tr h="2112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17:00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お宿チェックイン、休息、ご入浴、自由時間</a:t>
                      </a:r>
                    </a:p>
                  </a:txBody>
                  <a:tcPr anchor="ctr"/>
                </a:tc>
                <a:extLst>
                  <a:ext uri="{0D108BD9-81ED-4DB2-BD59-A6C34878D82A}">
                    <a16:rowId xmlns:a16="http://schemas.microsoft.com/office/drawing/2014/main" val="3507087305"/>
                  </a:ext>
                </a:extLst>
              </a:tr>
              <a:tr h="2112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18:00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地元食材の健康で美味しいメニュー</a:t>
                      </a:r>
                    </a:p>
                  </a:txBody>
                  <a:tcPr anchor="ctr"/>
                </a:tc>
                <a:extLst>
                  <a:ext uri="{0D108BD9-81ED-4DB2-BD59-A6C34878D82A}">
                    <a16:rowId xmlns:a16="http://schemas.microsoft.com/office/drawing/2014/main" val="873963509"/>
                  </a:ext>
                </a:extLst>
              </a:tr>
              <a:tr h="211200">
                <a:tc rowSpan="7">
                  <a:txBody>
                    <a:bodyPr/>
                    <a:lstStyle/>
                    <a:p>
                      <a:r>
                        <a:rPr kumimoji="1" lang="ja-JP" altLang="en-US" sz="800" dirty="0">
                          <a:latin typeface="Meiryo UI" panose="020B0604030504040204" pitchFamily="50" charset="-128"/>
                          <a:ea typeface="Meiryo UI" panose="020B0604030504040204" pitchFamily="50" charset="-128"/>
                        </a:rPr>
                        <a:t>２日目</a:t>
                      </a:r>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06:30 </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早朝ウォーキング</a:t>
                      </a:r>
                    </a:p>
                  </a:txBody>
                  <a:tcPr anchor="ctr"/>
                </a:tc>
                <a:extLst>
                  <a:ext uri="{0D108BD9-81ED-4DB2-BD59-A6C34878D82A}">
                    <a16:rowId xmlns:a16="http://schemas.microsoft.com/office/drawing/2014/main" val="1758817324"/>
                  </a:ext>
                </a:extLst>
              </a:tr>
              <a:tr h="2112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07:30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地元食材の健康で美味しいメニュー</a:t>
                      </a:r>
                    </a:p>
                  </a:txBody>
                  <a:tcPr anchor="ctr"/>
                </a:tc>
                <a:extLst>
                  <a:ext uri="{0D108BD9-81ED-4DB2-BD59-A6C34878D82A}">
                    <a16:rowId xmlns:a16="http://schemas.microsoft.com/office/drawing/2014/main" val="2970785367"/>
                  </a:ext>
                </a:extLst>
              </a:tr>
              <a:tr h="2112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09:00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移動：海岸線での健康ウォーク、筋トレ</a:t>
                      </a:r>
                    </a:p>
                  </a:txBody>
                  <a:tcPr anchor="ctr"/>
                </a:tc>
                <a:extLst>
                  <a:ext uri="{0D108BD9-81ED-4DB2-BD59-A6C34878D82A}">
                    <a16:rowId xmlns:a16="http://schemas.microsoft.com/office/drawing/2014/main" val="1916367907"/>
                  </a:ext>
                </a:extLst>
              </a:tr>
              <a:tr h="2112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11:00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移動：コーヒーブレイク、園芸体験</a:t>
                      </a:r>
                    </a:p>
                  </a:txBody>
                  <a:tcPr anchor="ctr"/>
                </a:tc>
                <a:extLst>
                  <a:ext uri="{0D108BD9-81ED-4DB2-BD59-A6C34878D82A}">
                    <a16:rowId xmlns:a16="http://schemas.microsoft.com/office/drawing/2014/main" val="4072377128"/>
                  </a:ext>
                </a:extLst>
              </a:tr>
              <a:tr h="2112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12:00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有機野菜を使った弁当</a:t>
                      </a:r>
                    </a:p>
                  </a:txBody>
                  <a:tcPr anchor="ctr"/>
                </a:tc>
                <a:extLst>
                  <a:ext uri="{0D108BD9-81ED-4DB2-BD59-A6C34878D82A}">
                    <a16:rowId xmlns:a16="http://schemas.microsoft.com/office/drawing/2014/main" val="4152072508"/>
                  </a:ext>
                </a:extLst>
              </a:tr>
              <a:tr h="211200">
                <a:tc vMerge="1">
                  <a:txBody>
                    <a:bodyPr/>
                    <a:lstStyle/>
                    <a:p>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13:30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移動：まとめ（今後の健康づくり）</a:t>
                      </a:r>
                    </a:p>
                  </a:txBody>
                  <a:tcPr anchor="ctr"/>
                </a:tc>
                <a:extLst>
                  <a:ext uri="{0D108BD9-81ED-4DB2-BD59-A6C34878D82A}">
                    <a16:rowId xmlns:a16="http://schemas.microsoft.com/office/drawing/2014/main" val="3804379309"/>
                  </a:ext>
                </a:extLst>
              </a:tr>
              <a:tr h="211200">
                <a:tc vMerge="1">
                  <a:txBody>
                    <a:bodyPr/>
                    <a:lstStyle/>
                    <a:p>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dirty="0">
                          <a:latin typeface="Meiryo UI" panose="020B0604030504040204" pitchFamily="50" charset="-128"/>
                          <a:ea typeface="Meiryo UI" panose="020B0604030504040204" pitchFamily="50" charset="-128"/>
                        </a:rPr>
                        <a:t>14:30</a:t>
                      </a: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解散</a:t>
                      </a:r>
                    </a:p>
                  </a:txBody>
                  <a:tcPr anchor="ctr"/>
                </a:tc>
                <a:extLst>
                  <a:ext uri="{0D108BD9-81ED-4DB2-BD59-A6C34878D82A}">
                    <a16:rowId xmlns:a16="http://schemas.microsoft.com/office/drawing/2014/main" val="795548064"/>
                  </a:ext>
                </a:extLst>
              </a:tr>
            </a:tbl>
          </a:graphicData>
        </a:graphic>
      </p:graphicFrame>
      <p:pic>
        <p:nvPicPr>
          <p:cNvPr id="25" name="図 24">
            <a:extLst>
              <a:ext uri="{FF2B5EF4-FFF2-40B4-BE49-F238E27FC236}">
                <a16:creationId xmlns:a16="http://schemas.microsoft.com/office/drawing/2014/main" id="{9B13F6DD-6971-9983-CACC-156058B2B9D7}"/>
              </a:ext>
            </a:extLst>
          </p:cNvPr>
          <p:cNvPicPr>
            <a:picLocks noChangeAspect="1"/>
          </p:cNvPicPr>
          <p:nvPr/>
        </p:nvPicPr>
        <p:blipFill>
          <a:blip r:embed="rId3"/>
          <a:stretch>
            <a:fillRect/>
          </a:stretch>
        </p:blipFill>
        <p:spPr>
          <a:xfrm>
            <a:off x="122414" y="2204864"/>
            <a:ext cx="3572559" cy="1096695"/>
          </a:xfrm>
          <a:prstGeom prst="rect">
            <a:avLst/>
          </a:prstGeom>
        </p:spPr>
      </p:pic>
      <p:graphicFrame>
        <p:nvGraphicFramePr>
          <p:cNvPr id="27" name="表 16">
            <a:extLst>
              <a:ext uri="{FF2B5EF4-FFF2-40B4-BE49-F238E27FC236}">
                <a16:creationId xmlns:a16="http://schemas.microsoft.com/office/drawing/2014/main" id="{DE98EFD8-F972-C545-032C-45D27FAEC91B}"/>
              </a:ext>
            </a:extLst>
          </p:cNvPr>
          <p:cNvGraphicFramePr>
            <a:graphicFrameLocks noGrp="1"/>
          </p:cNvGraphicFramePr>
          <p:nvPr>
            <p:extLst>
              <p:ext uri="{D42A27DB-BD31-4B8C-83A1-F6EECF244321}">
                <p14:modId xmlns:p14="http://schemas.microsoft.com/office/powerpoint/2010/main" val="2077188451"/>
              </p:ext>
            </p:extLst>
          </p:nvPr>
        </p:nvGraphicFramePr>
        <p:xfrm>
          <a:off x="3925979" y="5755028"/>
          <a:ext cx="5038509" cy="400899"/>
        </p:xfrm>
        <a:graphic>
          <a:graphicData uri="http://schemas.openxmlformats.org/drawingml/2006/table">
            <a:tbl>
              <a:tblPr firstRow="1" bandRow="1">
                <a:tableStyleId>{5940675A-B579-460E-94D1-54222C63F5DA}</a:tableStyleId>
              </a:tblPr>
              <a:tblGrid>
                <a:gridCol w="934053">
                  <a:extLst>
                    <a:ext uri="{9D8B030D-6E8A-4147-A177-3AD203B41FA5}">
                      <a16:colId xmlns:a16="http://schemas.microsoft.com/office/drawing/2014/main" val="425662883"/>
                    </a:ext>
                  </a:extLst>
                </a:gridCol>
                <a:gridCol w="1296144">
                  <a:extLst>
                    <a:ext uri="{9D8B030D-6E8A-4147-A177-3AD203B41FA5}">
                      <a16:colId xmlns:a16="http://schemas.microsoft.com/office/drawing/2014/main" val="753469963"/>
                    </a:ext>
                  </a:extLst>
                </a:gridCol>
                <a:gridCol w="1728192">
                  <a:extLst>
                    <a:ext uri="{9D8B030D-6E8A-4147-A177-3AD203B41FA5}">
                      <a16:colId xmlns:a16="http://schemas.microsoft.com/office/drawing/2014/main" val="1403624134"/>
                    </a:ext>
                  </a:extLst>
                </a:gridCol>
                <a:gridCol w="1080120">
                  <a:extLst>
                    <a:ext uri="{9D8B030D-6E8A-4147-A177-3AD203B41FA5}">
                      <a16:colId xmlns:a16="http://schemas.microsoft.com/office/drawing/2014/main" val="1763900372"/>
                    </a:ext>
                  </a:extLst>
                </a:gridCol>
              </a:tblGrid>
              <a:tr h="200262">
                <a:tc>
                  <a:txBody>
                    <a:bodyPr/>
                    <a:lstStyle/>
                    <a:p>
                      <a:pPr algn="ctr"/>
                      <a:r>
                        <a:rPr kumimoji="1" lang="ja-JP" altLang="en-US" sz="800" dirty="0">
                          <a:latin typeface="Meiryo UI" panose="020B0604030504040204" pitchFamily="50" charset="-128"/>
                          <a:ea typeface="Meiryo UI" panose="020B0604030504040204" pitchFamily="50" charset="-128"/>
                        </a:rPr>
                        <a:t>集合時間</a:t>
                      </a:r>
                    </a:p>
                  </a:txBody>
                  <a:tcPr marT="37785" marB="37785">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集合場所</a:t>
                      </a:r>
                    </a:p>
                  </a:txBody>
                  <a:tcPr marT="37785" marB="37785">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実施期間</a:t>
                      </a:r>
                    </a:p>
                  </a:txBody>
                  <a:tcPr marT="37785" marB="37785">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最小催行人員</a:t>
                      </a:r>
                    </a:p>
                  </a:txBody>
                  <a:tcPr marT="37785" marB="37785">
                    <a:solidFill>
                      <a:schemeClr val="accent5">
                        <a:lumMod val="20000"/>
                        <a:lumOff val="80000"/>
                      </a:schemeClr>
                    </a:solidFill>
                  </a:tcPr>
                </a:tc>
                <a:extLst>
                  <a:ext uri="{0D108BD9-81ED-4DB2-BD59-A6C34878D82A}">
                    <a16:rowId xmlns:a16="http://schemas.microsoft.com/office/drawing/2014/main" val="779302812"/>
                  </a:ext>
                </a:extLst>
              </a:tr>
              <a:tr h="200637">
                <a:tc>
                  <a:txBody>
                    <a:bodyPr/>
                    <a:lstStyle/>
                    <a:p>
                      <a:endParaRPr kumimoji="1" lang="ja-JP" altLang="en-US" sz="800" dirty="0">
                        <a:latin typeface="Meiryo UI" panose="020B0604030504040204" pitchFamily="50" charset="-128"/>
                        <a:ea typeface="Meiryo UI" panose="020B0604030504040204" pitchFamily="50" charset="-128"/>
                      </a:endParaRPr>
                    </a:p>
                  </a:txBody>
                  <a:tcPr marT="37785" marB="37785"/>
                </a:tc>
                <a:tc>
                  <a:txBody>
                    <a:bodyPr/>
                    <a:lstStyle/>
                    <a:p>
                      <a:pPr algn="ctr"/>
                      <a:endParaRPr kumimoji="1" lang="ja-JP" altLang="en-US" sz="800" dirty="0">
                        <a:latin typeface="Meiryo UI" panose="020B0604030504040204" pitchFamily="50" charset="-128"/>
                        <a:ea typeface="Meiryo UI" panose="020B0604030504040204" pitchFamily="50" charset="-128"/>
                      </a:endParaRPr>
                    </a:p>
                  </a:txBody>
                  <a:tcPr marT="37785" marB="37785"/>
                </a:tc>
                <a:tc>
                  <a:txBody>
                    <a:bodyPr/>
                    <a:lstStyle/>
                    <a:p>
                      <a:pPr algn="ctr"/>
                      <a:endParaRPr kumimoji="1" lang="ja-JP" altLang="en-US" sz="800" dirty="0">
                        <a:latin typeface="Meiryo UI" panose="020B0604030504040204" pitchFamily="50" charset="-128"/>
                        <a:ea typeface="Meiryo UI" panose="020B0604030504040204" pitchFamily="50" charset="-128"/>
                      </a:endParaRPr>
                    </a:p>
                  </a:txBody>
                  <a:tcPr marT="37785" marB="37785"/>
                </a:tc>
                <a:tc>
                  <a:txBody>
                    <a:bodyPr/>
                    <a:lstStyle/>
                    <a:p>
                      <a:endParaRPr kumimoji="1" lang="ja-JP" altLang="en-US" sz="800" dirty="0">
                        <a:latin typeface="Meiryo UI" panose="020B0604030504040204" pitchFamily="50" charset="-128"/>
                        <a:ea typeface="Meiryo UI" panose="020B0604030504040204" pitchFamily="50" charset="-128"/>
                      </a:endParaRPr>
                    </a:p>
                  </a:txBody>
                  <a:tcPr marT="37785" marB="37785"/>
                </a:tc>
                <a:extLst>
                  <a:ext uri="{0D108BD9-81ED-4DB2-BD59-A6C34878D82A}">
                    <a16:rowId xmlns:a16="http://schemas.microsoft.com/office/drawing/2014/main" val="2185482021"/>
                  </a:ext>
                </a:extLst>
              </a:tr>
            </a:tbl>
          </a:graphicData>
        </a:graphic>
      </p:graphicFrame>
      <p:graphicFrame>
        <p:nvGraphicFramePr>
          <p:cNvPr id="28" name="表 16">
            <a:extLst>
              <a:ext uri="{FF2B5EF4-FFF2-40B4-BE49-F238E27FC236}">
                <a16:creationId xmlns:a16="http://schemas.microsoft.com/office/drawing/2014/main" id="{66C5234E-FDF2-DD4B-407E-CFADEEF5D6E9}"/>
              </a:ext>
            </a:extLst>
          </p:cNvPr>
          <p:cNvGraphicFramePr>
            <a:graphicFrameLocks noGrp="1"/>
          </p:cNvGraphicFramePr>
          <p:nvPr>
            <p:extLst>
              <p:ext uri="{D42A27DB-BD31-4B8C-83A1-F6EECF244321}">
                <p14:modId xmlns:p14="http://schemas.microsoft.com/office/powerpoint/2010/main" val="3681019192"/>
              </p:ext>
            </p:extLst>
          </p:nvPr>
        </p:nvGraphicFramePr>
        <p:xfrm>
          <a:off x="3925979" y="5262992"/>
          <a:ext cx="5040000" cy="426720"/>
        </p:xfrm>
        <a:graphic>
          <a:graphicData uri="http://schemas.openxmlformats.org/drawingml/2006/table">
            <a:tbl>
              <a:tblPr firstRow="1" bandRow="1">
                <a:tableStyleId>{5940675A-B579-460E-94D1-54222C63F5DA}</a:tableStyleId>
              </a:tblPr>
              <a:tblGrid>
                <a:gridCol w="1222447">
                  <a:extLst>
                    <a:ext uri="{9D8B030D-6E8A-4147-A177-3AD203B41FA5}">
                      <a16:colId xmlns:a16="http://schemas.microsoft.com/office/drawing/2014/main" val="425662883"/>
                    </a:ext>
                  </a:extLst>
                </a:gridCol>
                <a:gridCol w="2737114">
                  <a:extLst>
                    <a:ext uri="{9D8B030D-6E8A-4147-A177-3AD203B41FA5}">
                      <a16:colId xmlns:a16="http://schemas.microsoft.com/office/drawing/2014/main" val="753469963"/>
                    </a:ext>
                  </a:extLst>
                </a:gridCol>
                <a:gridCol w="1080439">
                  <a:extLst>
                    <a:ext uri="{9D8B030D-6E8A-4147-A177-3AD203B41FA5}">
                      <a16:colId xmlns:a16="http://schemas.microsoft.com/office/drawing/2014/main" val="1763900372"/>
                    </a:ext>
                  </a:extLst>
                </a:gridCol>
              </a:tblGrid>
              <a:tr h="198000">
                <a:tc>
                  <a:txBody>
                    <a:bodyPr/>
                    <a:lstStyle/>
                    <a:p>
                      <a:pPr algn="ctr"/>
                      <a:r>
                        <a:rPr kumimoji="1" lang="ja-JP" altLang="en-US" sz="800" dirty="0">
                          <a:latin typeface="Meiryo UI" panose="020B0604030504040204" pitchFamily="50" charset="-128"/>
                          <a:ea typeface="Meiryo UI" panose="020B0604030504040204" pitchFamily="50" charset="-128"/>
                        </a:rPr>
                        <a:t>料金</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料金に含まれるもの</a:t>
                      </a:r>
                    </a:p>
                  </a:txBody>
                  <a:tcPr>
                    <a:solidFill>
                      <a:schemeClr val="accent5">
                        <a:lumMod val="20000"/>
                        <a:lumOff val="80000"/>
                      </a:schemeClr>
                    </a:solidFill>
                  </a:tcPr>
                </a:tc>
                <a:tc>
                  <a:txBody>
                    <a:bodyPr/>
                    <a:lstStyle/>
                    <a:p>
                      <a:pPr algn="ctr"/>
                      <a:r>
                        <a:rPr kumimoji="1" lang="ja-JP" altLang="en-US" sz="800" dirty="0">
                          <a:latin typeface="Meiryo UI" panose="020B0604030504040204" pitchFamily="50" charset="-128"/>
                          <a:ea typeface="Meiryo UI" panose="020B0604030504040204" pitchFamily="50" charset="-128"/>
                        </a:rPr>
                        <a:t>〆切</a:t>
                      </a:r>
                    </a:p>
                  </a:txBody>
                  <a:tcPr>
                    <a:solidFill>
                      <a:schemeClr val="accent5">
                        <a:lumMod val="20000"/>
                        <a:lumOff val="80000"/>
                      </a:schemeClr>
                    </a:solidFill>
                  </a:tcPr>
                </a:tc>
                <a:extLst>
                  <a:ext uri="{0D108BD9-81ED-4DB2-BD59-A6C34878D82A}">
                    <a16:rowId xmlns:a16="http://schemas.microsoft.com/office/drawing/2014/main" val="779302812"/>
                  </a:ext>
                </a:extLst>
              </a:tr>
              <a:tr h="198000">
                <a:tc>
                  <a:txBody>
                    <a:bodyPr/>
                    <a:lstStyle/>
                    <a:p>
                      <a:endParaRPr kumimoji="1" lang="ja-JP" altLang="en-US" sz="800" dirty="0">
                        <a:latin typeface="Meiryo UI" panose="020B0604030504040204" pitchFamily="50" charset="-128"/>
                        <a:ea typeface="Meiryo UI" panose="020B0604030504040204" pitchFamily="50" charset="-128"/>
                      </a:endParaRPr>
                    </a:p>
                  </a:txBody>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graphicFrame>
        <p:nvGraphicFramePr>
          <p:cNvPr id="29" name="表 16">
            <a:extLst>
              <a:ext uri="{FF2B5EF4-FFF2-40B4-BE49-F238E27FC236}">
                <a16:creationId xmlns:a16="http://schemas.microsoft.com/office/drawing/2014/main" id="{730742E2-FE82-AA27-D2FD-147A88ADC115}"/>
              </a:ext>
            </a:extLst>
          </p:cNvPr>
          <p:cNvGraphicFramePr>
            <a:graphicFrameLocks noGrp="1"/>
          </p:cNvGraphicFramePr>
          <p:nvPr>
            <p:extLst>
              <p:ext uri="{D42A27DB-BD31-4B8C-83A1-F6EECF244321}">
                <p14:modId xmlns:p14="http://schemas.microsoft.com/office/powerpoint/2010/main" val="3632241263"/>
              </p:ext>
            </p:extLst>
          </p:nvPr>
        </p:nvGraphicFramePr>
        <p:xfrm>
          <a:off x="3925979" y="6210097"/>
          <a:ext cx="5038509" cy="426720"/>
        </p:xfrm>
        <a:graphic>
          <a:graphicData uri="http://schemas.openxmlformats.org/drawingml/2006/table">
            <a:tbl>
              <a:tblPr firstRow="1" bandRow="1">
                <a:tableStyleId>{5940675A-B579-460E-94D1-54222C63F5DA}</a:tableStyleId>
              </a:tblPr>
              <a:tblGrid>
                <a:gridCol w="1566172">
                  <a:extLst>
                    <a:ext uri="{9D8B030D-6E8A-4147-A177-3AD203B41FA5}">
                      <a16:colId xmlns:a16="http://schemas.microsoft.com/office/drawing/2014/main" val="425662883"/>
                    </a:ext>
                  </a:extLst>
                </a:gridCol>
                <a:gridCol w="3472337">
                  <a:extLst>
                    <a:ext uri="{9D8B030D-6E8A-4147-A177-3AD203B41FA5}">
                      <a16:colId xmlns:a16="http://schemas.microsoft.com/office/drawing/2014/main" val="753469963"/>
                    </a:ext>
                  </a:extLst>
                </a:gridCol>
              </a:tblGrid>
              <a:tr h="180000">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その他注意事項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180000">
                <a:tc>
                  <a:txBody>
                    <a:bodyPr/>
                    <a:lstStyle/>
                    <a:p>
                      <a:endParaRPr kumimoji="1" lang="ja-JP" altLang="en-US" sz="800" dirty="0">
                        <a:latin typeface="Meiryo UI" panose="020B0604030504040204" pitchFamily="50" charset="-128"/>
                        <a:ea typeface="Meiryo UI" panose="020B0604030504040204" pitchFamily="50" charset="-128"/>
                      </a:endParaRPr>
                    </a:p>
                  </a:txBody>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5482021"/>
                  </a:ext>
                </a:extLst>
              </a:tr>
            </a:tbl>
          </a:graphicData>
        </a:graphic>
      </p:graphicFrame>
      <p:pic>
        <p:nvPicPr>
          <p:cNvPr id="30" name="図 29">
            <a:extLst>
              <a:ext uri="{FF2B5EF4-FFF2-40B4-BE49-F238E27FC236}">
                <a16:creationId xmlns:a16="http://schemas.microsoft.com/office/drawing/2014/main" id="{076541CF-4C2D-CDC6-BC8F-D5A0515F08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3115"/>
          <a:stretch/>
        </p:blipFill>
        <p:spPr>
          <a:xfrm>
            <a:off x="107504" y="3497546"/>
            <a:ext cx="2399481" cy="2779721"/>
          </a:xfrm>
          <a:prstGeom prst="rect">
            <a:avLst/>
          </a:prstGeom>
        </p:spPr>
      </p:pic>
      <p:sp>
        <p:nvSpPr>
          <p:cNvPr id="31" name="テキスト ボックス 30">
            <a:extLst>
              <a:ext uri="{FF2B5EF4-FFF2-40B4-BE49-F238E27FC236}">
                <a16:creationId xmlns:a16="http://schemas.microsoft.com/office/drawing/2014/main" id="{6BB9BD59-DFC9-980D-49BF-17447564337F}"/>
              </a:ext>
            </a:extLst>
          </p:cNvPr>
          <p:cNvSpPr txBox="1"/>
          <p:nvPr/>
        </p:nvSpPr>
        <p:spPr>
          <a:xfrm>
            <a:off x="359532" y="6365532"/>
            <a:ext cx="3582331"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快適なプライベート空間で専門家がオーダーメイドでプログラムを組み立てます</a:t>
            </a:r>
            <a:endParaRPr kumimoji="1" lang="ja-JP" altLang="en-US" sz="800" dirty="0">
              <a:latin typeface="Meiryo UI" panose="020B0604030504040204" pitchFamily="50" charset="-128"/>
              <a:ea typeface="Meiryo UI" panose="020B0604030504040204" pitchFamily="50" charset="-128"/>
            </a:endParaRPr>
          </a:p>
        </p:txBody>
      </p:sp>
      <p:pic>
        <p:nvPicPr>
          <p:cNvPr id="33" name="図 32">
            <a:extLst>
              <a:ext uri="{FF2B5EF4-FFF2-40B4-BE49-F238E27FC236}">
                <a16:creationId xmlns:a16="http://schemas.microsoft.com/office/drawing/2014/main" id="{26941E6D-67C0-2C15-FE80-C160B8F18E4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9079" t="6344" r="471" b="39057"/>
          <a:stretch/>
        </p:blipFill>
        <p:spPr>
          <a:xfrm rot="5400000">
            <a:off x="1929567" y="4129412"/>
            <a:ext cx="2573829" cy="1310098"/>
          </a:xfrm>
          <a:prstGeom prst="rect">
            <a:avLst/>
          </a:prstGeom>
        </p:spPr>
      </p:pic>
    </p:spTree>
    <p:extLst>
      <p:ext uri="{BB962C8B-B14F-4D97-AF65-F5344CB8AC3E}">
        <p14:creationId xmlns:p14="http://schemas.microsoft.com/office/powerpoint/2010/main" val="20271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60043-3E48-FBF6-A36F-FF11104E1D1E}"/>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270345D3-8AD2-078C-C89E-5C55357C9C61}"/>
              </a:ext>
            </a:extLst>
          </p:cNvPr>
          <p:cNvPicPr>
            <a:picLocks noChangeAspect="1"/>
          </p:cNvPicPr>
          <p:nvPr/>
        </p:nvPicPr>
        <p:blipFill>
          <a:blip r:embed="rId2"/>
          <a:stretch>
            <a:fillRect/>
          </a:stretch>
        </p:blipFill>
        <p:spPr>
          <a:xfrm>
            <a:off x="6087093" y="823354"/>
            <a:ext cx="2877395" cy="1093478"/>
          </a:xfrm>
          <a:prstGeom prst="rect">
            <a:avLst/>
          </a:prstGeom>
        </p:spPr>
      </p:pic>
      <p:sp>
        <p:nvSpPr>
          <p:cNvPr id="16" name="正方形/長方形 15">
            <a:extLst>
              <a:ext uri="{FF2B5EF4-FFF2-40B4-BE49-F238E27FC236}">
                <a16:creationId xmlns:a16="http://schemas.microsoft.com/office/drawing/2014/main" id="{FFB97AF5-2991-698D-2435-AB720F6AB60D}"/>
              </a:ext>
            </a:extLst>
          </p:cNvPr>
          <p:cNvSpPr/>
          <p:nvPr/>
        </p:nvSpPr>
        <p:spPr>
          <a:xfrm>
            <a:off x="6176056" y="1566732"/>
            <a:ext cx="864096"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B69EABC-6B63-2334-A097-C1DD1D649BC3}"/>
              </a:ext>
            </a:extLst>
          </p:cNvPr>
          <p:cNvSpPr/>
          <p:nvPr/>
        </p:nvSpPr>
        <p:spPr>
          <a:xfrm>
            <a:off x="8028384" y="119675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9040122F-9DDF-5BC8-6EC8-6EC0384663AD}"/>
              </a:ext>
            </a:extLst>
          </p:cNvPr>
          <p:cNvSpPr>
            <a:spLocks noGrp="1"/>
          </p:cNvSpPr>
          <p:nvPr>
            <p:ph type="sldNum" sz="quarter" idx="12"/>
          </p:nvPr>
        </p:nvSpPr>
        <p:spPr>
          <a:xfrm>
            <a:off x="7081167" y="6605741"/>
            <a:ext cx="2057400" cy="365125"/>
          </a:xfrm>
        </p:spPr>
        <p:txBody>
          <a:bodyPr/>
          <a:lstStyle/>
          <a:p>
            <a:fld id="{F86A5EC8-DED8-4501-B4E3-7C7D0EBF1D96}" type="slidenum">
              <a:rPr kumimoji="1" lang="ja-JP" altLang="en-US" sz="1200" smtClean="0"/>
              <a:t>33</a:t>
            </a:fld>
            <a:endParaRPr kumimoji="1" lang="ja-JP" altLang="en-US" sz="1200" dirty="0"/>
          </a:p>
        </p:txBody>
      </p:sp>
      <p:graphicFrame>
        <p:nvGraphicFramePr>
          <p:cNvPr id="3" name="表 12">
            <a:extLst>
              <a:ext uri="{FF2B5EF4-FFF2-40B4-BE49-F238E27FC236}">
                <a16:creationId xmlns:a16="http://schemas.microsoft.com/office/drawing/2014/main" id="{7CC03B24-B79A-3035-5399-2053CF98175A}"/>
              </a:ext>
            </a:extLst>
          </p:cNvPr>
          <p:cNvGraphicFramePr>
            <a:graphicFrameLocks noGrp="1"/>
          </p:cNvGraphicFramePr>
          <p:nvPr>
            <p:extLst>
              <p:ext uri="{D42A27DB-BD31-4B8C-83A1-F6EECF244321}">
                <p14:modId xmlns:p14="http://schemas.microsoft.com/office/powerpoint/2010/main" val="3456994443"/>
              </p:ext>
            </p:extLst>
          </p:nvPr>
        </p:nvGraphicFramePr>
        <p:xfrm>
          <a:off x="3833165" y="2641488"/>
          <a:ext cx="5227018" cy="1939640"/>
        </p:xfrm>
        <a:graphic>
          <a:graphicData uri="http://schemas.openxmlformats.org/drawingml/2006/table">
            <a:tbl>
              <a:tblPr firstRow="1" bandRow="1">
                <a:tableStyleId>{5940675A-B579-460E-94D1-54222C63F5DA}</a:tableStyleId>
              </a:tblPr>
              <a:tblGrid>
                <a:gridCol w="450803">
                  <a:extLst>
                    <a:ext uri="{9D8B030D-6E8A-4147-A177-3AD203B41FA5}">
                      <a16:colId xmlns:a16="http://schemas.microsoft.com/office/drawing/2014/main" val="20272871"/>
                    </a:ext>
                  </a:extLst>
                </a:gridCol>
                <a:gridCol w="3816424">
                  <a:extLst>
                    <a:ext uri="{9D8B030D-6E8A-4147-A177-3AD203B41FA5}">
                      <a16:colId xmlns:a16="http://schemas.microsoft.com/office/drawing/2014/main" val="992163597"/>
                    </a:ext>
                  </a:extLst>
                </a:gridCol>
                <a:gridCol w="959791">
                  <a:extLst>
                    <a:ext uri="{9D8B030D-6E8A-4147-A177-3AD203B41FA5}">
                      <a16:colId xmlns:a16="http://schemas.microsoft.com/office/drawing/2014/main" val="1709157819"/>
                    </a:ext>
                  </a:extLst>
                </a:gridCol>
              </a:tblGrid>
              <a:tr h="235528">
                <a:tc>
                  <a:txBody>
                    <a:bodyPr/>
                    <a:lstStyle/>
                    <a:p>
                      <a:pPr algn="ctr"/>
                      <a:r>
                        <a:rPr kumimoji="1" lang="ja-JP" altLang="en-US" sz="1000" dirty="0">
                          <a:latin typeface="Meiryo UI" panose="020B0604030504040204" pitchFamily="50" charset="-128"/>
                          <a:ea typeface="Meiryo UI" panose="020B0604030504040204" pitchFamily="50" charset="-128"/>
                        </a:rPr>
                        <a:t>プラン</a:t>
                      </a:r>
                    </a:p>
                  </a:txBody>
                  <a:tcPr marL="83127" marR="83127" marT="41564" marB="41564" anchor="ctr">
                    <a:solidFill>
                      <a:schemeClr val="accent5">
                        <a:lumMod val="20000"/>
                        <a:lumOff val="8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内容　　</a:t>
                      </a:r>
                    </a:p>
                  </a:txBody>
                  <a:tcPr marL="83127" marR="83127" marT="41564" marB="41564" anchor="ctr">
                    <a:solidFill>
                      <a:schemeClr val="accent5">
                        <a:lumMod val="20000"/>
                        <a:lumOff val="8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料金</a:t>
                      </a:r>
                    </a:p>
                  </a:txBody>
                  <a:tcPr marL="83127" marR="83127" marT="41564" marB="41564" anchor="ctr">
                    <a:solidFill>
                      <a:schemeClr val="accent5">
                        <a:lumMod val="20000"/>
                        <a:lumOff val="80000"/>
                      </a:schemeClr>
                    </a:solidFill>
                  </a:tcPr>
                </a:tc>
                <a:extLst>
                  <a:ext uri="{0D108BD9-81ED-4DB2-BD59-A6C34878D82A}">
                    <a16:rowId xmlns:a16="http://schemas.microsoft.com/office/drawing/2014/main" val="12405553"/>
                  </a:ext>
                </a:extLst>
              </a:tr>
              <a:tr h="29918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A</a:t>
                      </a: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lnB w="12700" cap="flat" cmpd="sng" algn="ctr">
                      <a:solidFill>
                        <a:schemeClr val="tx1"/>
                      </a:solidFill>
                      <a:prstDash val="solid"/>
                      <a:round/>
                      <a:headEnd type="none" w="med" len="med"/>
                      <a:tailEnd type="none" w="med" len="med"/>
                    </a:lnB>
                  </a:tcPr>
                </a:tc>
                <a:tc>
                  <a:txBody>
                    <a:bodyPr/>
                    <a:lstStyle/>
                    <a:p>
                      <a:pPr algn="l"/>
                      <a:r>
                        <a:rPr kumimoji="1" lang="ja-JP" altLang="en-US" sz="1000" b="1" u="sng" kern="1200" dirty="0">
                          <a:solidFill>
                            <a:schemeClr val="tx1"/>
                          </a:solidFill>
                          <a:effectLst/>
                          <a:latin typeface="Meiryo UI" panose="020B0604030504040204" pitchFamily="50" charset="-128"/>
                          <a:ea typeface="Meiryo UI" panose="020B0604030504040204" pitchFamily="50" charset="-128"/>
                          <a:cs typeface="+mn-cs"/>
                        </a:rPr>
                        <a:t>ビューティー＆ヘルス　リフレッシュプログラム</a:t>
                      </a:r>
                      <a:endParaRPr kumimoji="1" lang="en-US" altLang="ja-JP" sz="1000" b="1" u="sng" kern="1200" dirty="0">
                        <a:solidFill>
                          <a:schemeClr val="tx1"/>
                        </a:solidFill>
                        <a:effectLst/>
                        <a:latin typeface="Meiryo UI" panose="020B0604030504040204" pitchFamily="50" charset="-128"/>
                        <a:ea typeface="Meiryo UI" panose="020B0604030504040204" pitchFamily="50" charset="-128"/>
                        <a:cs typeface="+mn-cs"/>
                      </a:endParaRPr>
                    </a:p>
                    <a:p>
                      <a:pPr algn="l"/>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・ヨガ体験（</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60</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分）、空中ヨガの体験（</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50</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分）（どちらか選択）</a:t>
                      </a:r>
                    </a:p>
                    <a:p>
                      <a:pPr algn="l"/>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・サロンの体験（脱毛、エステ、ボディメイク）（</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60</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分）</a:t>
                      </a: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10,000</a:t>
                      </a:r>
                      <a:r>
                        <a:rPr kumimoji="1" lang="ja-JP" altLang="en-US" sz="1000" dirty="0">
                          <a:latin typeface="Meiryo UI" panose="020B0604030504040204" pitchFamily="50" charset="-128"/>
                          <a:ea typeface="Meiryo UI" panose="020B0604030504040204" pitchFamily="50" charset="-128"/>
                        </a:rPr>
                        <a:t>円</a:t>
                      </a:r>
                      <a:br>
                        <a:rPr kumimoji="1" lang="en-US" altLang="ja-JP" sz="1000" dirty="0">
                          <a:latin typeface="Meiryo UI" panose="020B0604030504040204" pitchFamily="50" charset="-128"/>
                          <a:ea typeface="Meiryo UI" panose="020B0604030504040204" pitchFamily="50" charset="-128"/>
                        </a:rPr>
                      </a:b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1</a:t>
                      </a:r>
                      <a:r>
                        <a:rPr kumimoji="1" lang="ja-JP" altLang="en-US" sz="1000" dirty="0">
                          <a:latin typeface="Meiryo UI" panose="020B0604030504040204" pitchFamily="50" charset="-128"/>
                          <a:ea typeface="Meiryo UI" panose="020B0604030504040204" pitchFamily="50" charset="-128"/>
                        </a:rPr>
                        <a:t>人あたり）</a:t>
                      </a:r>
                    </a:p>
                  </a:txBody>
                  <a:tcPr marL="83127" marR="83127" marT="41564" marB="41564"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5279608"/>
                  </a:ext>
                </a:extLst>
              </a:tr>
              <a:tr h="29918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B</a:t>
                      </a: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1" u="sng" dirty="0">
                          <a:latin typeface="Meiryo UI" panose="020B0604030504040204" pitchFamily="50" charset="-128"/>
                          <a:ea typeface="Meiryo UI" panose="020B0604030504040204" pitchFamily="50" charset="-128"/>
                        </a:rPr>
                        <a:t>宿泊先への出張ヨガ</a:t>
                      </a:r>
                    </a:p>
                  </a:txBody>
                  <a:tcPr marL="83127" marR="83127" marT="41564" marB="415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3,300</a:t>
                      </a:r>
                      <a:r>
                        <a:rPr kumimoji="1" lang="ja-JP" altLang="en-US" sz="1000" dirty="0">
                          <a:latin typeface="Meiryo UI" panose="020B0604030504040204" pitchFamily="50" charset="-128"/>
                          <a:ea typeface="Meiryo UI" panose="020B0604030504040204" pitchFamily="50" charset="-128"/>
                        </a:rPr>
                        <a:t>円</a:t>
                      </a:r>
                      <a:br>
                        <a:rPr kumimoji="1" lang="en-US" altLang="ja-JP" sz="1000" dirty="0">
                          <a:latin typeface="Meiryo UI" panose="020B0604030504040204" pitchFamily="50" charset="-128"/>
                          <a:ea typeface="Meiryo UI" panose="020B0604030504040204" pitchFamily="50" charset="-128"/>
                        </a:rPr>
                      </a:br>
                      <a:r>
                        <a:rPr kumimoji="1" lang="ja-JP" altLang="en-US" sz="1000" dirty="0">
                          <a:latin typeface="Meiryo UI" panose="020B0604030504040204" pitchFamily="50" charset="-128"/>
                          <a:ea typeface="Meiryo UI" panose="020B0604030504040204" pitchFamily="50" charset="-128"/>
                        </a:rPr>
                        <a:t>（１人あたり）</a:t>
                      </a:r>
                    </a:p>
                  </a:txBody>
                  <a:tcPr marL="83127" marR="83127" marT="41564" marB="415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714605"/>
                  </a:ext>
                </a:extLst>
              </a:tr>
              <a:tr h="346364">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C</a:t>
                      </a: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ja-JP" sz="1000" b="1" u="sng" kern="1200" dirty="0">
                          <a:solidFill>
                            <a:schemeClr val="tx1"/>
                          </a:solidFill>
                          <a:effectLst/>
                          <a:latin typeface="Meiryo UI" panose="020B0604030504040204" pitchFamily="50" charset="-128"/>
                          <a:ea typeface="Meiryo UI" panose="020B0604030504040204" pitchFamily="50" charset="-128"/>
                          <a:cs typeface="+mn-cs"/>
                        </a:rPr>
                        <a:t>サロン、ヨガ別々でのご利用</a:t>
                      </a:r>
                      <a:endParaRPr kumimoji="1" lang="en-US" altLang="ja-JP" sz="1000" b="1" u="sng"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ヨガ、空中ヨガ（どちらか選択）</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50</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分～</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60</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分</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組み合わせ可能</a:t>
                      </a: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3,000</a:t>
                      </a:r>
                      <a:r>
                        <a:rPr kumimoji="1" lang="ja-JP" altLang="en-US" sz="1000" dirty="0">
                          <a:latin typeface="Meiryo UI" panose="020B0604030504040204" pitchFamily="50" charset="-128"/>
                          <a:ea typeface="Meiryo UI" panose="020B0604030504040204" pitchFamily="50" charset="-128"/>
                        </a:rPr>
                        <a:t>円</a:t>
                      </a:r>
                      <a:endParaRPr kumimoji="1" lang="en-US" altLang="ja-JP" sz="1000" dirty="0">
                        <a:latin typeface="Meiryo UI" panose="020B0604030504040204" pitchFamily="50" charset="-128"/>
                        <a:ea typeface="Meiryo UI" panose="020B0604030504040204" pitchFamily="50"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（１人あたり）</a:t>
                      </a:r>
                    </a:p>
                  </a:txBody>
                  <a:tcPr marL="83127" marR="83127" marT="41564" marB="415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6601815"/>
                  </a:ext>
                </a:extLst>
              </a:tr>
              <a:tr h="346364">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lnT w="12700" cap="flat" cmpd="sng" algn="ctr">
                      <a:solidFill>
                        <a:schemeClr val="tx1"/>
                      </a:solidFill>
                      <a:prstDash val="solid"/>
                      <a:round/>
                      <a:headEnd type="none" w="med" len="med"/>
                      <a:tailEnd type="none" w="med" len="med"/>
                    </a:lnT>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サロン（</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室</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3</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名まで入室可能）</a:t>
                      </a:r>
                      <a:endParaRPr kumimoji="1" lang="en-US" altLang="ja-JP" sz="10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料金</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 50</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分</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7,000</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円（</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人あたり）</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20</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分</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3,500</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円（</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１人あたり</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a:t>
                      </a: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lnT w="12700" cap="flat" cmpd="sng" algn="ctr">
                      <a:solidFill>
                        <a:schemeClr val="tx1"/>
                      </a:solidFill>
                      <a:prstDash val="solid"/>
                      <a:round/>
                      <a:headEnd type="none" w="med" len="med"/>
                      <a:tailEnd type="none" w="med" len="med"/>
                    </a:lnT>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Meiryo UI" panose="020B0604030504040204" pitchFamily="50" charset="-128"/>
                        <a:ea typeface="Meiryo UI" panose="020B0604030504040204" pitchFamily="50" charset="-128"/>
                      </a:endParaRPr>
                    </a:p>
                  </a:txBody>
                  <a:tcPr marL="83127" marR="83127" marT="41564" marB="4156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93445932"/>
                  </a:ext>
                </a:extLst>
              </a:tr>
            </a:tbl>
          </a:graphicData>
        </a:graphic>
      </p:graphicFrame>
      <p:sp>
        <p:nvSpPr>
          <p:cNvPr id="14" name="テキスト ボックス 13">
            <a:extLst>
              <a:ext uri="{FF2B5EF4-FFF2-40B4-BE49-F238E27FC236}">
                <a16:creationId xmlns:a16="http://schemas.microsoft.com/office/drawing/2014/main" id="{93245A0F-00CF-4DE6-A655-B468CC28BF18}"/>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11" name="テキスト ボックス 10">
            <a:extLst>
              <a:ext uri="{FF2B5EF4-FFF2-40B4-BE49-F238E27FC236}">
                <a16:creationId xmlns:a16="http://schemas.microsoft.com/office/drawing/2014/main" id="{F665F177-FBA0-612B-0207-80C4BF042252}"/>
              </a:ext>
            </a:extLst>
          </p:cNvPr>
          <p:cNvSpPr txBox="1"/>
          <p:nvPr/>
        </p:nvSpPr>
        <p:spPr>
          <a:xfrm>
            <a:off x="6162461" y="2017592"/>
            <a:ext cx="2586003" cy="507831"/>
          </a:xfrm>
          <a:prstGeom prst="rect">
            <a:avLst/>
          </a:prstGeom>
          <a:noFill/>
          <a:ln>
            <a:solidFill>
              <a:schemeClr val="tx1"/>
            </a:solidFill>
            <a:prstDash val="sysDot"/>
          </a:ln>
        </p:spPr>
        <p:txBody>
          <a:bodyPr wrap="square" rtlCol="0">
            <a:spAutoFit/>
          </a:bodyPr>
          <a:lstStyle/>
          <a:p>
            <a:r>
              <a:rPr lang="ja-JP" altLang="en-US" sz="900" b="1" dirty="0">
                <a:solidFill>
                  <a:srgbClr val="0070C0"/>
                </a:solidFill>
                <a:latin typeface="Meiryo UI" panose="020B0604030504040204" pitchFamily="50" charset="-128"/>
                <a:ea typeface="Meiryo UI" panose="020B0604030504040204" pitchFamily="50" charset="-128"/>
              </a:rPr>
              <a:t>利用想定シーン（対象者のイメージ）</a:t>
            </a:r>
            <a:endParaRPr lang="en-US" altLang="ja-JP" sz="900" b="1" dirty="0">
              <a:solidFill>
                <a:srgbClr val="0070C0"/>
              </a:solidFill>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日頃の心身の疲れを癒したい方、心と体のバランスを</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整えたい方、ストレスを解消したい方</a:t>
            </a:r>
            <a:endParaRPr lang="en-US" altLang="ja-JP" sz="800" dirty="0">
              <a:latin typeface="Meiryo UI" panose="020B0604030504040204" pitchFamily="50" charset="-128"/>
              <a:ea typeface="Meiryo UI" panose="020B0604030504040204" pitchFamily="50" charset="-128"/>
            </a:endParaRPr>
          </a:p>
        </p:txBody>
      </p:sp>
      <p:graphicFrame>
        <p:nvGraphicFramePr>
          <p:cNvPr id="15" name="表 16">
            <a:extLst>
              <a:ext uri="{FF2B5EF4-FFF2-40B4-BE49-F238E27FC236}">
                <a16:creationId xmlns:a16="http://schemas.microsoft.com/office/drawing/2014/main" id="{96FA4718-A9E6-B6E2-9CEE-1CA6943C8202}"/>
              </a:ext>
            </a:extLst>
          </p:cNvPr>
          <p:cNvGraphicFramePr>
            <a:graphicFrameLocks noGrp="1"/>
          </p:cNvGraphicFramePr>
          <p:nvPr>
            <p:extLst>
              <p:ext uri="{D42A27DB-BD31-4B8C-83A1-F6EECF244321}">
                <p14:modId xmlns:p14="http://schemas.microsoft.com/office/powerpoint/2010/main" val="1810992443"/>
              </p:ext>
            </p:extLst>
          </p:nvPr>
        </p:nvGraphicFramePr>
        <p:xfrm>
          <a:off x="3836850" y="4719673"/>
          <a:ext cx="5256584" cy="941575"/>
        </p:xfrm>
        <a:graphic>
          <a:graphicData uri="http://schemas.openxmlformats.org/drawingml/2006/table">
            <a:tbl>
              <a:tblPr firstRow="1" bandRow="1">
                <a:tableStyleId>{5940675A-B579-460E-94D1-54222C63F5DA}</a:tableStyleId>
              </a:tblPr>
              <a:tblGrid>
                <a:gridCol w="1239206">
                  <a:extLst>
                    <a:ext uri="{9D8B030D-6E8A-4147-A177-3AD203B41FA5}">
                      <a16:colId xmlns:a16="http://schemas.microsoft.com/office/drawing/2014/main" val="425662883"/>
                    </a:ext>
                  </a:extLst>
                </a:gridCol>
                <a:gridCol w="1584176">
                  <a:extLst>
                    <a:ext uri="{9D8B030D-6E8A-4147-A177-3AD203B41FA5}">
                      <a16:colId xmlns:a16="http://schemas.microsoft.com/office/drawing/2014/main" val="753469963"/>
                    </a:ext>
                  </a:extLst>
                </a:gridCol>
                <a:gridCol w="648072">
                  <a:extLst>
                    <a:ext uri="{9D8B030D-6E8A-4147-A177-3AD203B41FA5}">
                      <a16:colId xmlns:a16="http://schemas.microsoft.com/office/drawing/2014/main" val="1403624134"/>
                    </a:ext>
                  </a:extLst>
                </a:gridCol>
                <a:gridCol w="1785130">
                  <a:extLst>
                    <a:ext uri="{9D8B030D-6E8A-4147-A177-3AD203B41FA5}">
                      <a16:colId xmlns:a16="http://schemas.microsoft.com/office/drawing/2014/main" val="1763900372"/>
                    </a:ext>
                  </a:extLst>
                </a:gridCol>
              </a:tblGrid>
              <a:tr h="218202">
                <a:tc>
                  <a:txBody>
                    <a:bodyPr/>
                    <a:lstStyle/>
                    <a:p>
                      <a:pPr algn="ctr"/>
                      <a:r>
                        <a:rPr kumimoji="1" lang="ja-JP" altLang="en-US" sz="900" dirty="0">
                          <a:latin typeface="Meiryo UI" panose="020B0604030504040204" pitchFamily="50" charset="-128"/>
                          <a:ea typeface="Meiryo UI" panose="020B0604030504040204" pitchFamily="50" charset="-128"/>
                        </a:rPr>
                        <a:t>実施時間／集合時間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集合場所</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実施期間</a:t>
                      </a:r>
                    </a:p>
                  </a:txBody>
                  <a:tcPr marT="41564" marB="41564">
                    <a:solidFill>
                      <a:schemeClr val="accent5">
                        <a:lumMod val="20000"/>
                        <a:lumOff val="80000"/>
                      </a:schemeClr>
                    </a:solidFill>
                  </a:tcPr>
                </a:tc>
                <a:tc>
                  <a:txBody>
                    <a:bodyPr/>
                    <a:lstStyle/>
                    <a:p>
                      <a:pPr algn="ctr"/>
                      <a:r>
                        <a:rPr kumimoji="1" lang="ja-JP" altLang="en-US" sz="900" dirty="0">
                          <a:latin typeface="Meiryo UI" panose="020B0604030504040204" pitchFamily="50" charset="-128"/>
                          <a:ea typeface="Meiryo UI" panose="020B0604030504040204" pitchFamily="50" charset="-128"/>
                        </a:rPr>
                        <a:t>受入可能人員</a:t>
                      </a:r>
                    </a:p>
                  </a:txBody>
                  <a:tcPr marT="41564" marB="41564">
                    <a:solidFill>
                      <a:schemeClr val="accent5">
                        <a:lumMod val="20000"/>
                        <a:lumOff val="80000"/>
                      </a:schemeClr>
                    </a:solidFill>
                  </a:tcPr>
                </a:tc>
                <a:extLst>
                  <a:ext uri="{0D108BD9-81ED-4DB2-BD59-A6C34878D82A}">
                    <a16:rowId xmlns:a16="http://schemas.microsoft.com/office/drawing/2014/main" val="779302812"/>
                  </a:ext>
                </a:extLst>
              </a:tr>
              <a:tr h="354063">
                <a:tc>
                  <a:txBody>
                    <a:bodyPr/>
                    <a:lstStyle/>
                    <a:p>
                      <a:pPr algn="ctr"/>
                      <a:r>
                        <a:rPr kumimoji="1" lang="en-US" altLang="ja-JP" sz="900" dirty="0">
                          <a:latin typeface="Meiryo UI" panose="020B0604030504040204" pitchFamily="50" charset="-128"/>
                          <a:ea typeface="Meiryo UI" panose="020B0604030504040204" pitchFamily="50" charset="-128"/>
                        </a:rPr>
                        <a:t>9</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00</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21</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00</a:t>
                      </a:r>
                    </a:p>
                    <a:p>
                      <a:pPr algn="ctr"/>
                      <a:r>
                        <a:rPr kumimoji="1" lang="en-US" altLang="ja-JP" sz="900" dirty="0">
                          <a:latin typeface="Meiryo UI" panose="020B0604030504040204" pitchFamily="50" charset="-128"/>
                          <a:ea typeface="Meiryo UI" panose="020B0604030504040204" pitchFamily="50" charset="-128"/>
                        </a:rPr>
                        <a:t>15</a:t>
                      </a:r>
                      <a:r>
                        <a:rPr kumimoji="1" lang="ja-JP" altLang="en-US" sz="900" dirty="0">
                          <a:latin typeface="Meiryo UI" panose="020B0604030504040204" pitchFamily="50" charset="-128"/>
                          <a:ea typeface="Meiryo UI" panose="020B0604030504040204" pitchFamily="50" charset="-128"/>
                        </a:rPr>
                        <a:t>分前集合</a:t>
                      </a:r>
                    </a:p>
                  </a:txBody>
                  <a:tcPr marT="41564" marB="4156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900" kern="1200" dirty="0" err="1">
                          <a:solidFill>
                            <a:schemeClr val="tx1"/>
                          </a:solidFill>
                          <a:effectLst/>
                          <a:latin typeface="Meiryo UI" panose="020B0604030504040204" pitchFamily="50" charset="-128"/>
                          <a:ea typeface="Meiryo UI" panose="020B0604030504040204" pitchFamily="50" charset="-128"/>
                          <a:cs typeface="+mn-cs"/>
                        </a:rPr>
                        <a:t>Re:PRISM</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 SIDE BY SIDE</a:t>
                      </a:r>
                      <a:endParaRPr kumimoji="1" lang="ja-JP" altLang="en-US" sz="900" dirty="0">
                        <a:latin typeface="Meiryo UI" panose="020B0604030504040204" pitchFamily="50" charset="-128"/>
                        <a:ea typeface="Meiryo UI" panose="020B0604030504040204" pitchFamily="50" charset="-128"/>
                      </a:endParaRPr>
                    </a:p>
                  </a:txBody>
                  <a:tcPr marT="41564" marB="41564" anchor="ctr"/>
                </a:tc>
                <a:tc>
                  <a:txBody>
                    <a:bodyPr/>
                    <a:lstStyle/>
                    <a:p>
                      <a:pPr algn="ctr"/>
                      <a:r>
                        <a:rPr kumimoji="1" lang="ja-JP" altLang="en-US" sz="900" dirty="0">
                          <a:latin typeface="Meiryo UI" panose="020B0604030504040204" pitchFamily="50" charset="-128"/>
                          <a:ea typeface="Meiryo UI" panose="020B0604030504040204" pitchFamily="50" charset="-128"/>
                        </a:rPr>
                        <a:t>不定休</a:t>
                      </a:r>
                      <a:endParaRPr kumimoji="1" lang="en-US" altLang="ja-JP" sz="900" dirty="0">
                        <a:latin typeface="Meiryo UI" panose="020B0604030504040204" pitchFamily="50" charset="-128"/>
                        <a:ea typeface="Meiryo UI" panose="020B0604030504040204" pitchFamily="50" charset="-128"/>
                      </a:endParaRPr>
                    </a:p>
                  </a:txBody>
                  <a:tcPr marT="41564" marB="41564" anchor="ctr"/>
                </a:tc>
                <a:tc>
                  <a:txBody>
                    <a:bodyPr/>
                    <a:lstStyle/>
                    <a:p>
                      <a:pPr algn="l"/>
                      <a:r>
                        <a:rPr lang="ja-JP" sz="900" kern="100" dirty="0">
                          <a:effectLst/>
                          <a:latin typeface="Meiryo UI" panose="020B0604030504040204" pitchFamily="50" charset="-128"/>
                          <a:ea typeface="Meiryo UI" panose="020B0604030504040204" pitchFamily="50" charset="-128"/>
                          <a:cs typeface="Times New Roman" panose="02020603050405020304" pitchFamily="18" charset="0"/>
                        </a:rPr>
                        <a:t>ヨガ</a:t>
                      </a:r>
                      <a:r>
                        <a:rPr lang="en-US" sz="900" kern="100" dirty="0">
                          <a:effectLst/>
                          <a:latin typeface="Meiryo UI" panose="020B0604030504040204" pitchFamily="50" charset="-128"/>
                          <a:ea typeface="Meiryo UI" panose="020B0604030504040204" pitchFamily="50" charset="-128"/>
                          <a:cs typeface="Times New Roman" panose="02020603050405020304" pitchFamily="18" charset="0"/>
                        </a:rPr>
                        <a:t>15</a:t>
                      </a:r>
                      <a:r>
                        <a:rPr lang="ja-JP" sz="900" kern="100" dirty="0">
                          <a:effectLst/>
                          <a:latin typeface="Meiryo UI" panose="020B0604030504040204" pitchFamily="50" charset="-128"/>
                          <a:ea typeface="Meiryo UI" panose="020B0604030504040204" pitchFamily="50" charset="-128"/>
                          <a:cs typeface="Times New Roman" panose="02020603050405020304" pitchFamily="18" charset="0"/>
                        </a:rPr>
                        <a:t>名、空中ヨガ</a:t>
                      </a:r>
                      <a:r>
                        <a:rPr lang="en-US" sz="900"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sz="900" kern="100" dirty="0">
                          <a:effectLst/>
                          <a:latin typeface="Meiryo UI" panose="020B0604030504040204" pitchFamily="50" charset="-128"/>
                          <a:ea typeface="Meiryo UI" panose="020B0604030504040204" pitchFamily="50" charset="-128"/>
                          <a:cs typeface="Times New Roman" panose="02020603050405020304" pitchFamily="18" charset="0"/>
                        </a:rPr>
                        <a:t>名、サロン</a:t>
                      </a:r>
                      <a:r>
                        <a:rPr lang="en-US" sz="900" kern="100" dirty="0">
                          <a:effectLst/>
                          <a:latin typeface="Meiryo UI" panose="020B0604030504040204" pitchFamily="50" charset="-128"/>
                          <a:ea typeface="Meiryo UI" panose="020B0604030504040204" pitchFamily="50" charset="-128"/>
                          <a:cs typeface="Times New Roman" panose="02020603050405020304" pitchFamily="18" charset="0"/>
                        </a:rPr>
                        <a:t>6</a:t>
                      </a:r>
                      <a:r>
                        <a:rPr lang="ja-JP" sz="900" kern="100" dirty="0">
                          <a:effectLst/>
                          <a:latin typeface="Meiryo UI" panose="020B0604030504040204" pitchFamily="50" charset="-128"/>
                          <a:ea typeface="Meiryo UI" panose="020B0604030504040204" pitchFamily="50" charset="-128"/>
                          <a:cs typeface="Times New Roman" panose="02020603050405020304" pitchFamily="18" charset="0"/>
                        </a:rPr>
                        <a:t>室</a:t>
                      </a:r>
                      <a:endPar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最少催行人員：２名</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85482021"/>
                  </a:ext>
                </a:extLst>
              </a:tr>
              <a:tr h="363839">
                <a:tc gridSpan="4">
                  <a:txBody>
                    <a:bodyPr/>
                    <a:lstStyle/>
                    <a:p>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京都府峰山町長岡</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620-5</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駐車台数　１５台</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大型車駐車</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可</a:t>
                      </a:r>
                      <a:endParaRPr kumimoji="1" lang="ja-JP" altLang="ja-JP" sz="9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T="41564" marB="41564"/>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T="41564" marB="41564"/>
                </a:tc>
                <a:extLst>
                  <a:ext uri="{0D108BD9-81ED-4DB2-BD59-A6C34878D82A}">
                    <a16:rowId xmlns:a16="http://schemas.microsoft.com/office/drawing/2014/main" val="295037389"/>
                  </a:ext>
                </a:extLst>
              </a:tr>
            </a:tbl>
          </a:graphicData>
        </a:graphic>
      </p:graphicFrame>
      <p:graphicFrame>
        <p:nvGraphicFramePr>
          <p:cNvPr id="20" name="表 16">
            <a:extLst>
              <a:ext uri="{FF2B5EF4-FFF2-40B4-BE49-F238E27FC236}">
                <a16:creationId xmlns:a16="http://schemas.microsoft.com/office/drawing/2014/main" id="{316409B2-924A-F3E1-F05B-2096C402B165}"/>
              </a:ext>
            </a:extLst>
          </p:cNvPr>
          <p:cNvGraphicFramePr>
            <a:graphicFrameLocks noGrp="1"/>
          </p:cNvGraphicFramePr>
          <p:nvPr>
            <p:extLst>
              <p:ext uri="{D42A27DB-BD31-4B8C-83A1-F6EECF244321}">
                <p14:modId xmlns:p14="http://schemas.microsoft.com/office/powerpoint/2010/main" val="823276748"/>
              </p:ext>
            </p:extLst>
          </p:nvPr>
        </p:nvGraphicFramePr>
        <p:xfrm>
          <a:off x="3841980" y="5874216"/>
          <a:ext cx="5274501" cy="579120"/>
        </p:xfrm>
        <a:graphic>
          <a:graphicData uri="http://schemas.openxmlformats.org/drawingml/2006/table">
            <a:tbl>
              <a:tblPr firstRow="1" bandRow="1">
                <a:tableStyleId>{5940675A-B579-460E-94D1-54222C63F5DA}</a:tableStyleId>
              </a:tblPr>
              <a:tblGrid>
                <a:gridCol w="3231443">
                  <a:extLst>
                    <a:ext uri="{9D8B030D-6E8A-4147-A177-3AD203B41FA5}">
                      <a16:colId xmlns:a16="http://schemas.microsoft.com/office/drawing/2014/main" val="425662883"/>
                    </a:ext>
                  </a:extLst>
                </a:gridCol>
                <a:gridCol w="2043058">
                  <a:extLst>
                    <a:ext uri="{9D8B030D-6E8A-4147-A177-3AD203B41FA5}">
                      <a16:colId xmlns:a16="http://schemas.microsoft.com/office/drawing/2014/main" val="753469963"/>
                    </a:ext>
                  </a:extLst>
                </a:gridCol>
              </a:tblGrid>
              <a:tr h="210000">
                <a:tc>
                  <a:txBody>
                    <a:bodyPr/>
                    <a:lstStyle/>
                    <a:p>
                      <a:pPr algn="ctr"/>
                      <a:r>
                        <a:rPr kumimoji="1" lang="ja-JP" altLang="en-US" sz="800" dirty="0">
                          <a:latin typeface="Meiryo UI" panose="020B0604030504040204" pitchFamily="50" charset="-128"/>
                          <a:ea typeface="Meiryo UI" panose="020B0604030504040204" pitchFamily="50" charset="-128"/>
                        </a:rPr>
                        <a:t>キャンセル規程</a:t>
                      </a:r>
                    </a:p>
                  </a:txBody>
                  <a:tcPr>
                    <a:solidFill>
                      <a:schemeClr val="accent5">
                        <a:lumMod val="20000"/>
                        <a:lumOff val="80000"/>
                      </a:schemeClr>
                    </a:solidFill>
                  </a:tcPr>
                </a:tc>
                <a:tc>
                  <a:txBody>
                    <a:bodyPr/>
                    <a:lstStyle/>
                    <a:p>
                      <a:pPr algn="l"/>
                      <a:r>
                        <a:rPr kumimoji="1" lang="ja-JP" altLang="en-US" sz="800" dirty="0">
                          <a:latin typeface="Meiryo UI" panose="020B0604030504040204" pitchFamily="50" charset="-128"/>
                          <a:ea typeface="Meiryo UI" panose="020B0604030504040204" pitchFamily="50" charset="-128"/>
                        </a:rPr>
                        <a:t>ご注意事項</a:t>
                      </a:r>
                    </a:p>
                  </a:txBody>
                  <a:tcPr>
                    <a:solidFill>
                      <a:schemeClr val="accent5">
                        <a:lumMod val="20000"/>
                        <a:lumOff val="80000"/>
                      </a:schemeClr>
                    </a:solidFill>
                  </a:tcPr>
                </a:tc>
                <a:extLst>
                  <a:ext uri="{0D108BD9-81ED-4DB2-BD59-A6C34878D82A}">
                    <a16:rowId xmlns:a16="http://schemas.microsoft.com/office/drawing/2014/main" val="779302812"/>
                  </a:ext>
                </a:extLst>
              </a:tr>
              <a:tr h="188412">
                <a:tc>
                  <a:txBody>
                    <a:bodyPr/>
                    <a:lstStyle/>
                    <a:p>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7</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日前～</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日→</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20</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前日→</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60</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当日・無連絡→</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100</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a:t>
                      </a:r>
                      <a:endParaRPr kumimoji="1" lang="en-US" altLang="ja-JP" sz="9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900" dirty="0">
                        <a:latin typeface="Meiryo UI" panose="020B0604030504040204" pitchFamily="50" charset="-128"/>
                        <a:ea typeface="Meiryo UI" panose="020B0604030504040204" pitchFamily="50" charset="-128"/>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体調不良の方、熱のある方のご利用はできません</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a:t>
                      </a: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動きやすい服装でご参加下さい</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85482021"/>
                  </a:ext>
                </a:extLst>
              </a:tr>
            </a:tbl>
          </a:graphicData>
        </a:graphic>
      </p:graphicFrame>
      <p:sp>
        <p:nvSpPr>
          <p:cNvPr id="23" name="正方形/長方形 22">
            <a:extLst>
              <a:ext uri="{FF2B5EF4-FFF2-40B4-BE49-F238E27FC236}">
                <a16:creationId xmlns:a16="http://schemas.microsoft.com/office/drawing/2014/main" id="{974EBC0F-6485-3265-D2CA-1346C5FD02FE}"/>
              </a:ext>
            </a:extLst>
          </p:cNvPr>
          <p:cNvSpPr/>
          <p:nvPr/>
        </p:nvSpPr>
        <p:spPr>
          <a:xfrm>
            <a:off x="122414" y="1615927"/>
            <a:ext cx="1353242" cy="2880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eiryo UI" panose="020B0604030504040204" pitchFamily="50" charset="-128"/>
                <a:ea typeface="Meiryo UI" panose="020B0604030504040204" pitchFamily="50" charset="-128"/>
              </a:rPr>
              <a:t>プログラムのイメージ</a:t>
            </a:r>
            <a:endParaRPr kumimoji="1" lang="ja-JP" altLang="en-US" sz="12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33A1130A-9D53-19B8-DC47-92F2F0033434}"/>
              </a:ext>
            </a:extLst>
          </p:cNvPr>
          <p:cNvSpPr txBox="1"/>
          <p:nvPr/>
        </p:nvSpPr>
        <p:spPr>
          <a:xfrm>
            <a:off x="1619672" y="1597194"/>
            <a:ext cx="4087501" cy="523220"/>
          </a:xfrm>
          <a:prstGeom prst="rect">
            <a:avLst/>
          </a:prstGeom>
          <a:noFill/>
        </p:spPr>
        <p:txBody>
          <a:bodyPr wrap="square" rtlCol="0">
            <a:sp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実施場所：</a:t>
            </a:r>
            <a:r>
              <a:rPr lang="en-US" altLang="ja-JP" sz="1400" b="1" kern="100" dirty="0" err="1">
                <a:effectLst/>
                <a:latin typeface="Meiryo UI" panose="020B0604030504040204" pitchFamily="50" charset="-128"/>
                <a:ea typeface="Meiryo UI" panose="020B0604030504040204" pitchFamily="50" charset="-128"/>
                <a:cs typeface="Times New Roman" panose="02020603050405020304" pitchFamily="18" charset="0"/>
              </a:rPr>
              <a:t>Re:PRISM</a:t>
            </a:r>
            <a:r>
              <a:rPr lang="en-US" altLang="ja-JP" sz="1400" b="1" kern="100" dirty="0">
                <a:effectLst/>
                <a:latin typeface="Meiryo UI" panose="020B0604030504040204" pitchFamily="50" charset="-128"/>
                <a:ea typeface="Meiryo UI" panose="020B0604030504040204" pitchFamily="50" charset="-128"/>
                <a:cs typeface="Times New Roman" panose="02020603050405020304" pitchFamily="18" charset="0"/>
              </a:rPr>
              <a:t> SIDE BY SIDE</a:t>
            </a:r>
            <a:endParaRPr lang="ja-JP" altLang="ja-JP" sz="14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sp>
        <p:nvSpPr>
          <p:cNvPr id="2" name="六角形 1">
            <a:extLst>
              <a:ext uri="{FF2B5EF4-FFF2-40B4-BE49-F238E27FC236}">
                <a16:creationId xmlns:a16="http://schemas.microsoft.com/office/drawing/2014/main" id="{1583943D-3902-5C66-3D4F-FA7A41341D4C}"/>
              </a:ext>
            </a:extLst>
          </p:cNvPr>
          <p:cNvSpPr/>
          <p:nvPr/>
        </p:nvSpPr>
        <p:spPr>
          <a:xfrm>
            <a:off x="107504" y="133410"/>
            <a:ext cx="504056" cy="432048"/>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5F159576-2B0A-4DBE-8A92-C1DA1B6B2D20}"/>
              </a:ext>
            </a:extLst>
          </p:cNvPr>
          <p:cNvSpPr txBox="1"/>
          <p:nvPr/>
        </p:nvSpPr>
        <p:spPr>
          <a:xfrm>
            <a:off x="139753" y="168760"/>
            <a:ext cx="6480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14</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a:extLst>
              <a:ext uri="{FF2B5EF4-FFF2-40B4-BE49-F238E27FC236}">
                <a16:creationId xmlns:a16="http://schemas.microsoft.com/office/drawing/2014/main" id="{F16813D1-973B-F9B8-9A69-E7C7E177E229}"/>
              </a:ext>
            </a:extLst>
          </p:cNvPr>
          <p:cNvSpPr txBox="1"/>
          <p:nvPr/>
        </p:nvSpPr>
        <p:spPr>
          <a:xfrm>
            <a:off x="683567" y="128683"/>
            <a:ext cx="84604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ビューティー＆ヘルス　　　</a:t>
            </a:r>
          </a:p>
        </p:txBody>
      </p:sp>
      <p:sp>
        <p:nvSpPr>
          <p:cNvPr id="9" name="テキスト ボックス 8">
            <a:extLst>
              <a:ext uri="{FF2B5EF4-FFF2-40B4-BE49-F238E27FC236}">
                <a16:creationId xmlns:a16="http://schemas.microsoft.com/office/drawing/2014/main" id="{27983EDC-7CFE-7FA7-08D3-223FF5B9E8CA}"/>
              </a:ext>
            </a:extLst>
          </p:cNvPr>
          <p:cNvSpPr txBox="1"/>
          <p:nvPr/>
        </p:nvSpPr>
        <p:spPr>
          <a:xfrm>
            <a:off x="4507" y="746120"/>
            <a:ext cx="6079661" cy="738664"/>
          </a:xfrm>
          <a:prstGeom prst="rect">
            <a:avLst/>
          </a:prstGeom>
          <a:noFill/>
        </p:spPr>
        <p:txBody>
          <a:bodyPr wrap="square">
            <a:spAutoFit/>
          </a:bodyPr>
          <a:lstStyle/>
          <a:p>
            <a:pPr algn="just"/>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京丹後市で空中ヨガ（</a:t>
            </a:r>
            <a:r>
              <a:rPr lang="en-US" altLang="ja-JP" sz="1400" kern="100" dirty="0" err="1">
                <a:effectLst/>
                <a:latin typeface="Meiryo UI" panose="020B0604030504040204" pitchFamily="50" charset="-128"/>
                <a:ea typeface="Meiryo UI" panose="020B0604030504040204" pitchFamily="50" charset="-128"/>
                <a:cs typeface="Times New Roman" panose="02020603050405020304" pitchFamily="18" charset="0"/>
              </a:rPr>
              <a:t>FlowingYoga</a:t>
            </a:r>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）やヨガ、そしてセルフでエステ体験ができます。</a:t>
            </a:r>
          </a:p>
          <a:p>
            <a:pPr algn="just"/>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身体と心を外側からの内側からも癒し元気にさせてくれる場所。丹後の自然豊かな海をバックにアーシングヨガや屋外ヨガで解放される、普段とは違った体験を。</a:t>
            </a:r>
          </a:p>
        </p:txBody>
      </p:sp>
      <p:pic>
        <p:nvPicPr>
          <p:cNvPr id="25" name="図 24">
            <a:extLst>
              <a:ext uri="{FF2B5EF4-FFF2-40B4-BE49-F238E27FC236}">
                <a16:creationId xmlns:a16="http://schemas.microsoft.com/office/drawing/2014/main" id="{61B1C323-8EB4-FC9A-69BF-7A14CE193D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414" y="2023471"/>
            <a:ext cx="2143828" cy="2644055"/>
          </a:xfrm>
          <a:prstGeom prst="rect">
            <a:avLst/>
          </a:prstGeom>
          <a:ln>
            <a:noFill/>
          </a:ln>
          <a:effectLst>
            <a:softEdge rad="112500"/>
          </a:effectLst>
        </p:spPr>
      </p:pic>
      <p:pic>
        <p:nvPicPr>
          <p:cNvPr id="30" name="図 29">
            <a:extLst>
              <a:ext uri="{FF2B5EF4-FFF2-40B4-BE49-F238E27FC236}">
                <a16:creationId xmlns:a16="http://schemas.microsoft.com/office/drawing/2014/main" id="{6B97099B-F902-4CB1-C6A9-BFADF45A72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535891" y="2332127"/>
            <a:ext cx="2629665" cy="1972252"/>
          </a:xfrm>
          <a:prstGeom prst="rect">
            <a:avLst/>
          </a:prstGeom>
          <a:ln>
            <a:noFill/>
          </a:ln>
          <a:effectLst>
            <a:softEdge rad="112500"/>
          </a:effectLst>
        </p:spPr>
      </p:pic>
      <p:pic>
        <p:nvPicPr>
          <p:cNvPr id="28" name="図 27">
            <a:extLst>
              <a:ext uri="{FF2B5EF4-FFF2-40B4-BE49-F238E27FC236}">
                <a16:creationId xmlns:a16="http://schemas.microsoft.com/office/drawing/2014/main" id="{6BB78506-4456-5937-B75F-BEA863E7E89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512" y="4640694"/>
            <a:ext cx="3604420" cy="2027101"/>
          </a:xfrm>
          <a:prstGeom prst="rect">
            <a:avLst/>
          </a:prstGeom>
          <a:ln>
            <a:noFill/>
          </a:ln>
          <a:effectLst>
            <a:softEdge rad="112500"/>
          </a:effectLst>
        </p:spPr>
      </p:pic>
    </p:spTree>
    <p:extLst>
      <p:ext uri="{BB962C8B-B14F-4D97-AF65-F5344CB8AC3E}">
        <p14:creationId xmlns:p14="http://schemas.microsoft.com/office/powerpoint/2010/main" val="4273996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DE2E61-2C82-183C-1EE8-18C61FA8B36C}"/>
              </a:ext>
            </a:extLst>
          </p:cNvPr>
          <p:cNvSpPr>
            <a:spLocks noGrp="1"/>
          </p:cNvSpPr>
          <p:nvPr>
            <p:ph type="sldNum" sz="quarter" idx="12"/>
          </p:nvPr>
        </p:nvSpPr>
        <p:spPr/>
        <p:txBody>
          <a:bodyPr/>
          <a:lstStyle/>
          <a:p>
            <a:fld id="{F86A5EC8-DED8-4501-B4E3-7C7D0EBF1D96}" type="slidenum">
              <a:rPr kumimoji="1" lang="ja-JP" altLang="en-US" smtClean="0"/>
              <a:t>34</a:t>
            </a:fld>
            <a:endParaRPr kumimoji="1" lang="ja-JP" altLang="en-US"/>
          </a:p>
        </p:txBody>
      </p:sp>
      <p:sp>
        <p:nvSpPr>
          <p:cNvPr id="8" name="六角形 7">
            <a:extLst>
              <a:ext uri="{FF2B5EF4-FFF2-40B4-BE49-F238E27FC236}">
                <a16:creationId xmlns:a16="http://schemas.microsoft.com/office/drawing/2014/main" id="{79D5B24F-084D-8E6F-CC53-5E152460A21D}"/>
              </a:ext>
            </a:extLst>
          </p:cNvPr>
          <p:cNvSpPr/>
          <p:nvPr/>
        </p:nvSpPr>
        <p:spPr>
          <a:xfrm>
            <a:off x="107504" y="133410"/>
            <a:ext cx="504056" cy="432048"/>
          </a:xfrm>
          <a:prstGeom prst="hex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50B40A42-B3DA-5D09-4056-0CB7A9893BEB}"/>
              </a:ext>
            </a:extLst>
          </p:cNvPr>
          <p:cNvSpPr txBox="1"/>
          <p:nvPr/>
        </p:nvSpPr>
        <p:spPr>
          <a:xfrm>
            <a:off x="123424" y="185089"/>
            <a:ext cx="6480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a:solidFill>
                  <a:prstClr val="white"/>
                </a:solidFill>
                <a:latin typeface="Meiryo UI" panose="020B0604030504040204" pitchFamily="50" charset="-128"/>
                <a:ea typeface="Meiryo UI" panose="020B0604030504040204" pitchFamily="50" charset="-128"/>
              </a:rPr>
              <a:t>OP</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10" name="図 9">
            <a:extLst>
              <a:ext uri="{FF2B5EF4-FFF2-40B4-BE49-F238E27FC236}">
                <a16:creationId xmlns:a16="http://schemas.microsoft.com/office/drawing/2014/main" id="{E0BF5248-1B6E-1D7A-9D7E-767763F0B7D8}"/>
              </a:ext>
            </a:extLst>
          </p:cNvPr>
          <p:cNvPicPr>
            <a:picLocks noChangeAspect="1"/>
          </p:cNvPicPr>
          <p:nvPr/>
        </p:nvPicPr>
        <p:blipFill>
          <a:blip r:embed="rId2"/>
          <a:stretch>
            <a:fillRect/>
          </a:stretch>
        </p:blipFill>
        <p:spPr>
          <a:xfrm>
            <a:off x="6087093" y="823354"/>
            <a:ext cx="2877395" cy="1093478"/>
          </a:xfrm>
          <a:prstGeom prst="rect">
            <a:avLst/>
          </a:prstGeom>
        </p:spPr>
      </p:pic>
      <p:sp>
        <p:nvSpPr>
          <p:cNvPr id="11" name="正方形/長方形 10">
            <a:extLst>
              <a:ext uri="{FF2B5EF4-FFF2-40B4-BE49-F238E27FC236}">
                <a16:creationId xmlns:a16="http://schemas.microsoft.com/office/drawing/2014/main" id="{D4921E1A-AEF1-740E-12A0-D93733189B78}"/>
              </a:ext>
            </a:extLst>
          </p:cNvPr>
          <p:cNvSpPr/>
          <p:nvPr/>
        </p:nvSpPr>
        <p:spPr>
          <a:xfrm>
            <a:off x="3248" y="1772816"/>
            <a:ext cx="1728192" cy="28803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プログラムのイメージ</a:t>
            </a:r>
          </a:p>
        </p:txBody>
      </p:sp>
      <p:graphicFrame>
        <p:nvGraphicFramePr>
          <p:cNvPr id="12" name="表 12">
            <a:extLst>
              <a:ext uri="{FF2B5EF4-FFF2-40B4-BE49-F238E27FC236}">
                <a16:creationId xmlns:a16="http://schemas.microsoft.com/office/drawing/2014/main" id="{5366A879-4936-A92B-F32C-C8A1441A6F3F}"/>
              </a:ext>
            </a:extLst>
          </p:cNvPr>
          <p:cNvGraphicFramePr>
            <a:graphicFrameLocks noGrp="1"/>
          </p:cNvGraphicFramePr>
          <p:nvPr/>
        </p:nvGraphicFramePr>
        <p:xfrm>
          <a:off x="251520" y="5092024"/>
          <a:ext cx="6988532" cy="1216152"/>
        </p:xfrm>
        <a:graphic>
          <a:graphicData uri="http://schemas.openxmlformats.org/drawingml/2006/table">
            <a:tbl>
              <a:tblPr firstRow="1" bandRow="1">
                <a:tableStyleId>{5940675A-B579-460E-94D1-54222C63F5DA}</a:tableStyleId>
              </a:tblPr>
              <a:tblGrid>
                <a:gridCol w="1728192">
                  <a:extLst>
                    <a:ext uri="{9D8B030D-6E8A-4147-A177-3AD203B41FA5}">
                      <a16:colId xmlns:a16="http://schemas.microsoft.com/office/drawing/2014/main" val="2860408248"/>
                    </a:ext>
                  </a:extLst>
                </a:gridCol>
                <a:gridCol w="2596044">
                  <a:extLst>
                    <a:ext uri="{9D8B030D-6E8A-4147-A177-3AD203B41FA5}">
                      <a16:colId xmlns:a16="http://schemas.microsoft.com/office/drawing/2014/main" val="992163597"/>
                    </a:ext>
                  </a:extLst>
                </a:gridCol>
                <a:gridCol w="792088">
                  <a:extLst>
                    <a:ext uri="{9D8B030D-6E8A-4147-A177-3AD203B41FA5}">
                      <a16:colId xmlns:a16="http://schemas.microsoft.com/office/drawing/2014/main" val="1709157819"/>
                    </a:ext>
                  </a:extLst>
                </a:gridCol>
                <a:gridCol w="1872208">
                  <a:extLst>
                    <a:ext uri="{9D8B030D-6E8A-4147-A177-3AD203B41FA5}">
                      <a16:colId xmlns:a16="http://schemas.microsoft.com/office/drawing/2014/main" val="2019532779"/>
                    </a:ext>
                  </a:extLst>
                </a:gridCol>
              </a:tblGrid>
              <a:tr h="281954">
                <a:tc>
                  <a:txBody>
                    <a:bodyPr/>
                    <a:lstStyle/>
                    <a:p>
                      <a:r>
                        <a:rPr kumimoji="1" lang="ja-JP" altLang="en-US" sz="1200" dirty="0">
                          <a:latin typeface="Meiryo UI" panose="020B0604030504040204" pitchFamily="50" charset="-128"/>
                          <a:ea typeface="Meiryo UI" panose="020B0604030504040204" pitchFamily="50" charset="-128"/>
                        </a:rPr>
                        <a:t>項目</a:t>
                      </a:r>
                    </a:p>
                  </a:txBody>
                  <a:tcPr marT="50292" marB="50292" anchor="ctr">
                    <a:solidFill>
                      <a:schemeClr val="accent5">
                        <a:lumMod val="20000"/>
                        <a:lumOff val="80000"/>
                      </a:schemeClr>
                    </a:solidFill>
                  </a:tcPr>
                </a:tc>
                <a:tc>
                  <a:txBody>
                    <a:bodyPr/>
                    <a:lstStyle/>
                    <a:p>
                      <a:r>
                        <a:rPr kumimoji="1" lang="ja-JP" altLang="en-US" sz="1200" dirty="0">
                          <a:latin typeface="Meiryo UI" panose="020B0604030504040204" pitchFamily="50" charset="-128"/>
                          <a:ea typeface="Meiryo UI" panose="020B0604030504040204" pitchFamily="50" charset="-128"/>
                        </a:rPr>
                        <a:t>内容</a:t>
                      </a:r>
                    </a:p>
                  </a:txBody>
                  <a:tcPr marT="50292" marB="50292" anchor="ctr">
                    <a:solidFill>
                      <a:schemeClr val="accent5">
                        <a:lumMod val="20000"/>
                        <a:lumOff val="80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時間</a:t>
                      </a:r>
                    </a:p>
                  </a:txBody>
                  <a:tcPr marT="50292" marB="50292" anchor="ctr">
                    <a:solidFill>
                      <a:schemeClr val="accent5">
                        <a:lumMod val="20000"/>
                        <a:lumOff val="80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実施場所</a:t>
                      </a:r>
                    </a:p>
                  </a:txBody>
                  <a:tcPr marT="50292" marB="50292" anchor="ctr">
                    <a:solidFill>
                      <a:schemeClr val="accent5">
                        <a:lumMod val="20000"/>
                        <a:lumOff val="80000"/>
                      </a:schemeClr>
                    </a:solidFill>
                  </a:tcPr>
                </a:tc>
                <a:extLst>
                  <a:ext uri="{0D108BD9-81ED-4DB2-BD59-A6C34878D82A}">
                    <a16:rowId xmlns:a16="http://schemas.microsoft.com/office/drawing/2014/main" val="12405553"/>
                  </a:ext>
                </a:extLst>
              </a:tr>
              <a:tr h="362015">
                <a:tc>
                  <a:txBody>
                    <a:bodyPr/>
                    <a:lstStyle/>
                    <a:p>
                      <a:r>
                        <a:rPr kumimoji="1" lang="ja-JP" altLang="en-US" sz="1200" dirty="0">
                          <a:latin typeface="Meiryo UI" panose="020B0604030504040204" pitchFamily="50" charset="-128"/>
                          <a:ea typeface="Meiryo UI" panose="020B0604030504040204" pitchFamily="50" charset="-128"/>
                        </a:rPr>
                        <a:t>ツインポール</a:t>
                      </a:r>
                      <a:r>
                        <a:rPr kumimoji="1" lang="en-US" altLang="ja-JP" sz="8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エクササイズ</a:t>
                      </a: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インストラクターの指導の下、音楽に合わせてポールを使ったエクササイズを実施</a:t>
                      </a:r>
                    </a:p>
                  </a:txBody>
                  <a:tcPr marT="50292" marB="5029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約</a:t>
                      </a:r>
                      <a:r>
                        <a:rPr kumimoji="1" lang="en-US" altLang="ja-JP" sz="1200" dirty="0">
                          <a:latin typeface="Meiryo UI" panose="020B0604030504040204" pitchFamily="50" charset="-128"/>
                          <a:ea typeface="Meiryo UI" panose="020B0604030504040204" pitchFamily="50" charset="-128"/>
                        </a:rPr>
                        <a:t>45</a:t>
                      </a:r>
                      <a:r>
                        <a:rPr kumimoji="1" lang="ja-JP" altLang="en-US" sz="1200" dirty="0">
                          <a:latin typeface="Meiryo UI" panose="020B0604030504040204" pitchFamily="50" charset="-128"/>
                          <a:ea typeface="Meiryo UI" panose="020B0604030504040204" pitchFamily="50" charset="-128"/>
                        </a:rPr>
                        <a:t>分</a:t>
                      </a: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峰山総合運動公園</a:t>
                      </a:r>
                      <a:endParaRPr kumimoji="1" lang="en-US" altLang="ja-JP" sz="800" dirty="0">
                        <a:latin typeface="Meiryo UI" panose="020B0604030504040204" pitchFamily="50" charset="-128"/>
                        <a:ea typeface="Meiryo UI" panose="020B0604030504040204" pitchFamily="50" charset="-128"/>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ご要望に応じ他のフィールでの実施可能</a:t>
                      </a:r>
                    </a:p>
                  </a:txBody>
                  <a:tcPr marT="50292" marB="50292" anchor="ctr"/>
                </a:tc>
                <a:extLst>
                  <a:ext uri="{0D108BD9-81ED-4DB2-BD59-A6C34878D82A}">
                    <a16:rowId xmlns:a16="http://schemas.microsoft.com/office/drawing/2014/main" val="505279608"/>
                  </a:ext>
                </a:extLst>
              </a:tr>
              <a:tr h="362015">
                <a:tc>
                  <a:txBody>
                    <a:bodyPr/>
                    <a:lstStyle/>
                    <a:p>
                      <a:r>
                        <a:rPr kumimoji="1" lang="ja-JP" altLang="en-US" sz="1200" dirty="0">
                          <a:latin typeface="Meiryo UI" panose="020B0604030504040204" pitchFamily="50" charset="-128"/>
                          <a:ea typeface="Meiryo UI" panose="020B0604030504040204" pitchFamily="50" charset="-128"/>
                        </a:rPr>
                        <a:t>ピラティス＆コアコンディショニング</a:t>
                      </a: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ピラティスを中心としたカラダに向き合うプログラム</a:t>
                      </a:r>
                    </a:p>
                  </a:txBody>
                  <a:tcPr marT="50292" marB="5029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約</a:t>
                      </a:r>
                      <a:r>
                        <a:rPr kumimoji="1" lang="en-US" altLang="ja-JP" sz="1200" dirty="0">
                          <a:latin typeface="Meiryo UI" panose="020B0604030504040204" pitchFamily="50" charset="-128"/>
                          <a:ea typeface="Meiryo UI" panose="020B0604030504040204" pitchFamily="50" charset="-128"/>
                        </a:rPr>
                        <a:t>45</a:t>
                      </a:r>
                      <a:r>
                        <a:rPr kumimoji="1" lang="ja-JP" altLang="en-US" sz="1200" dirty="0">
                          <a:latin typeface="Meiryo UI" panose="020B0604030504040204" pitchFamily="50" charset="-128"/>
                          <a:ea typeface="Meiryo UI" panose="020B0604030504040204" pitchFamily="50" charset="-128"/>
                        </a:rPr>
                        <a:t>分</a:t>
                      </a: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癒し空間</a:t>
                      </a:r>
                      <a:r>
                        <a:rPr kumimoji="1" lang="en-US" altLang="ja-JP" sz="1200" dirty="0">
                          <a:latin typeface="Meiryo UI" panose="020B0604030504040204" pitchFamily="50" charset="-128"/>
                          <a:ea typeface="Meiryo UI" panose="020B0604030504040204" pitchFamily="50" charset="-128"/>
                        </a:rPr>
                        <a:t>Sun</a:t>
                      </a:r>
                      <a:r>
                        <a:rPr kumimoji="1" lang="ja-JP" altLang="en-US" sz="1200" dirty="0">
                          <a:latin typeface="Meiryo UI" panose="020B0604030504040204" pitchFamily="50" charset="-128"/>
                          <a:ea typeface="Meiryo UI" panose="020B0604030504040204" pitchFamily="50" charset="-128"/>
                        </a:rPr>
                        <a:t>里</a:t>
                      </a:r>
                      <a:endParaRPr kumimoji="1" lang="en-US" altLang="ja-JP" sz="1200" dirty="0">
                        <a:latin typeface="Meiryo UI" panose="020B0604030504040204" pitchFamily="50" charset="-128"/>
                        <a:ea typeface="Meiryo UI" panose="020B0604030504040204" pitchFamily="50" charset="-128"/>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ご要望に応じ他のフィールでの実施可能</a:t>
                      </a:r>
                      <a:endParaRPr kumimoji="1" lang="ja-JP" altLang="en-US" sz="1200" dirty="0">
                        <a:latin typeface="Meiryo UI" panose="020B0604030504040204" pitchFamily="50" charset="-128"/>
                        <a:ea typeface="Meiryo UI" panose="020B0604030504040204" pitchFamily="50" charset="-128"/>
                      </a:endParaRPr>
                    </a:p>
                  </a:txBody>
                  <a:tcPr marT="50292" marB="50292" anchor="ctr"/>
                </a:tc>
                <a:extLst>
                  <a:ext uri="{0D108BD9-81ED-4DB2-BD59-A6C34878D82A}">
                    <a16:rowId xmlns:a16="http://schemas.microsoft.com/office/drawing/2014/main" val="344714605"/>
                  </a:ext>
                </a:extLst>
              </a:tr>
            </a:tbl>
          </a:graphicData>
        </a:graphic>
      </p:graphicFrame>
      <p:sp>
        <p:nvSpPr>
          <p:cNvPr id="13" name="テキスト ボックス 12">
            <a:extLst>
              <a:ext uri="{FF2B5EF4-FFF2-40B4-BE49-F238E27FC236}">
                <a16:creationId xmlns:a16="http://schemas.microsoft.com/office/drawing/2014/main" id="{047F19CA-083C-A0BA-4191-48CC2D01C44A}"/>
              </a:ext>
            </a:extLst>
          </p:cNvPr>
          <p:cNvSpPr txBox="1"/>
          <p:nvPr/>
        </p:nvSpPr>
        <p:spPr>
          <a:xfrm>
            <a:off x="35496" y="4715852"/>
            <a:ext cx="17281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◆プラン概要</a:t>
            </a:r>
          </a:p>
        </p:txBody>
      </p:sp>
      <p:sp>
        <p:nvSpPr>
          <p:cNvPr id="3" name="テキスト ボックス 2">
            <a:extLst>
              <a:ext uri="{FF2B5EF4-FFF2-40B4-BE49-F238E27FC236}">
                <a16:creationId xmlns:a16="http://schemas.microsoft.com/office/drawing/2014/main" id="{1A189473-7377-EA21-293C-C41E6FE86582}"/>
              </a:ext>
            </a:extLst>
          </p:cNvPr>
          <p:cNvSpPr txBox="1"/>
          <p:nvPr/>
        </p:nvSpPr>
        <p:spPr>
          <a:xfrm>
            <a:off x="463789" y="161419"/>
            <a:ext cx="7704855" cy="430887"/>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2200" b="1" dirty="0">
                <a:latin typeface="Meiryo UI" panose="020B0604030504040204" pitchFamily="50" charset="-128"/>
                <a:ea typeface="Meiryo UI" panose="020B0604030504040204" pitchFamily="50" charset="-128"/>
              </a:rPr>
              <a:t>　京丹後</a:t>
            </a:r>
            <a:r>
              <a:rPr kumimoji="1" lang="ja-JP" altLang="en-US" sz="2200" b="1" dirty="0">
                <a:latin typeface="Meiryo UI" panose="020B0604030504040204" pitchFamily="50" charset="-128"/>
                <a:ea typeface="Meiryo UI" panose="020B0604030504040204" pitchFamily="50" charset="-128"/>
              </a:rPr>
              <a:t> </a:t>
            </a:r>
            <a:r>
              <a:rPr kumimoji="1" lang="en-US" altLang="ja-JP" sz="2200" b="1" dirty="0">
                <a:latin typeface="Meiryo UI" panose="020B0604030504040204" pitchFamily="50" charset="-128"/>
                <a:ea typeface="Meiryo UI" panose="020B0604030504040204" pitchFamily="50" charset="-128"/>
              </a:rPr>
              <a:t>Health Resort</a:t>
            </a:r>
            <a:r>
              <a:rPr lang="en-US" altLang="ja-JP" sz="2200" b="1" i="0" dirty="0">
                <a:solidFill>
                  <a:srgbClr val="000000"/>
                </a:solidFill>
                <a:effectLst/>
                <a:latin typeface="Meiryo UI" panose="020B0604030504040204" pitchFamily="50" charset="-128"/>
                <a:ea typeface="Meiryo UI" panose="020B0604030504040204" pitchFamily="50" charset="-128"/>
              </a:rPr>
              <a:t>  </a:t>
            </a:r>
            <a:r>
              <a:rPr lang="ja-JP" altLang="en-US" sz="2200" b="1" i="0" dirty="0">
                <a:solidFill>
                  <a:srgbClr val="000000"/>
                </a:solidFill>
                <a:effectLst/>
                <a:latin typeface="Meiryo UI" panose="020B0604030504040204" pitchFamily="50" charset="-128"/>
                <a:ea typeface="Meiryo UI" panose="020B0604030504040204" pitchFamily="50" charset="-128"/>
              </a:rPr>
              <a:t>エクササイズウォーキング</a:t>
            </a:r>
            <a:r>
              <a:rPr lang="en-US" altLang="ja-JP" sz="2200" b="1" i="0" dirty="0">
                <a:solidFill>
                  <a:srgbClr val="000000"/>
                </a:solidFill>
                <a:effectLst/>
                <a:latin typeface="Meiryo UI" panose="020B0604030504040204" pitchFamily="50" charset="-128"/>
                <a:ea typeface="Meiryo UI" panose="020B0604030504040204" pitchFamily="50" charset="-128"/>
              </a:rPr>
              <a:t> </a:t>
            </a:r>
            <a:r>
              <a:rPr kumimoji="1" lang="ja-JP" altLang="en-US" sz="2200" b="1" dirty="0">
                <a:latin typeface="Meiryo UI" panose="020B0604030504040204" pitchFamily="50" charset="-128"/>
                <a:ea typeface="Meiryo UI" panose="020B0604030504040204" pitchFamily="50" charset="-128"/>
              </a:rPr>
              <a:t>　</a:t>
            </a:r>
            <a:r>
              <a:rPr lang="ja-JP" altLang="en-US" sz="2200" b="1" i="0" dirty="0">
                <a:solidFill>
                  <a:srgbClr val="000000"/>
                </a:solidFill>
                <a:effectLst/>
                <a:latin typeface="Meiryo UI" panose="020B0604030504040204" pitchFamily="50" charset="-128"/>
                <a:ea typeface="Meiryo UI" panose="020B0604030504040204" pitchFamily="50" charset="-128"/>
              </a:rPr>
              <a:t>　　　　　　　　　　　　　</a:t>
            </a:r>
            <a:endParaRPr lang="ja-JP" altLang="en-US" sz="2200" b="1" dirty="0"/>
          </a:p>
        </p:txBody>
      </p:sp>
      <p:pic>
        <p:nvPicPr>
          <p:cNvPr id="15" name="図 14">
            <a:extLst>
              <a:ext uri="{FF2B5EF4-FFF2-40B4-BE49-F238E27FC236}">
                <a16:creationId xmlns:a16="http://schemas.microsoft.com/office/drawing/2014/main" id="{0D3952B7-5DC3-B0D9-DAC9-E9ACE40013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961" y="2106972"/>
            <a:ext cx="3525408" cy="2644055"/>
          </a:xfrm>
          <a:prstGeom prst="rect">
            <a:avLst/>
          </a:prstGeom>
          <a:ln>
            <a:noFill/>
          </a:ln>
          <a:effectLst>
            <a:softEdge rad="112500"/>
          </a:effectLst>
        </p:spPr>
      </p:pic>
      <p:pic>
        <p:nvPicPr>
          <p:cNvPr id="17" name="図 16">
            <a:extLst>
              <a:ext uri="{FF2B5EF4-FFF2-40B4-BE49-F238E27FC236}">
                <a16:creationId xmlns:a16="http://schemas.microsoft.com/office/drawing/2014/main" id="{3917958A-B82C-CD29-F363-609E66B611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73132" y="3543700"/>
            <a:ext cx="1809092" cy="1356818"/>
          </a:xfrm>
          <a:prstGeom prst="rect">
            <a:avLst/>
          </a:prstGeom>
          <a:ln>
            <a:noFill/>
          </a:ln>
          <a:effectLst>
            <a:softEdge rad="112500"/>
          </a:effectLst>
        </p:spPr>
      </p:pic>
      <p:pic>
        <p:nvPicPr>
          <p:cNvPr id="19" name="図 18">
            <a:extLst>
              <a:ext uri="{FF2B5EF4-FFF2-40B4-BE49-F238E27FC236}">
                <a16:creationId xmlns:a16="http://schemas.microsoft.com/office/drawing/2014/main" id="{F2219461-7689-CB5B-A693-E5FEC184AC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82224" y="3573759"/>
            <a:ext cx="1769895" cy="1356818"/>
          </a:xfrm>
          <a:prstGeom prst="rect">
            <a:avLst/>
          </a:prstGeom>
          <a:ln>
            <a:noFill/>
          </a:ln>
          <a:effectLst>
            <a:softEdge rad="112500"/>
          </a:effectLst>
        </p:spPr>
      </p:pic>
      <p:sp>
        <p:nvSpPr>
          <p:cNvPr id="20" name="テキスト ボックス 19">
            <a:extLst>
              <a:ext uri="{FF2B5EF4-FFF2-40B4-BE49-F238E27FC236}">
                <a16:creationId xmlns:a16="http://schemas.microsoft.com/office/drawing/2014/main" id="{D66A8184-A08E-1B33-2504-53F7DCD607B1}"/>
              </a:ext>
            </a:extLst>
          </p:cNvPr>
          <p:cNvSpPr txBox="1"/>
          <p:nvPr/>
        </p:nvSpPr>
        <p:spPr>
          <a:xfrm>
            <a:off x="37726" y="758000"/>
            <a:ext cx="5952972"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京丹後の自然のなかでココロとカラダを開放するプログラムです。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rPr>
              <a:t>ウォーキングやピラティス、２本のポールを活用した姿勢改善のエクササイズなど低負荷のトレーニングでどの年代でも初心者でもご参加頂けます。専用スタジオもありますので雨天時も安心です。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72B7CF61-6BF4-1E89-A5A1-F73202037AA4}"/>
              </a:ext>
            </a:extLst>
          </p:cNvPr>
          <p:cNvSpPr txBox="1"/>
          <p:nvPr/>
        </p:nvSpPr>
        <p:spPr>
          <a:xfrm>
            <a:off x="5836236" y="2120369"/>
            <a:ext cx="3109850" cy="907941"/>
          </a:xfrm>
          <a:prstGeom prst="rect">
            <a:avLst/>
          </a:prstGeom>
          <a:noFill/>
          <a:ln>
            <a:solidFill>
              <a:schemeClr val="tx1"/>
            </a:solidFill>
            <a:prstDash val="sysDot"/>
          </a:ln>
        </p:spPr>
        <p:txBody>
          <a:bodyPr wrap="square" rtlCol="0">
            <a:spAutoFit/>
          </a:bodyPr>
          <a:lstStyle/>
          <a:p>
            <a:pPr algn="ctr"/>
            <a:r>
              <a:rPr lang="ja-JP" altLang="en-US" sz="1400" b="1" dirty="0">
                <a:solidFill>
                  <a:schemeClr val="accent2">
                    <a:lumMod val="75000"/>
                  </a:schemeClr>
                </a:solidFill>
                <a:latin typeface="Meiryo UI" panose="020B0604030504040204" pitchFamily="50" charset="-128"/>
                <a:ea typeface="Meiryo UI" panose="020B0604030504040204" pitchFamily="50" charset="-128"/>
              </a:rPr>
              <a:t>利用想定シーン（対象者のイメージ）</a:t>
            </a:r>
            <a:endParaRPr lang="en-US" altLang="ja-JP" sz="1400" b="1" dirty="0">
              <a:solidFill>
                <a:schemeClr val="accent2">
                  <a:lumMod val="75000"/>
                </a:schemeClr>
              </a:solidFill>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プログラム中の出張オプショナルサービス</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雨天時のプログラム　　</a:t>
            </a:r>
            <a:endParaRPr kumimoji="1" lang="en-US" altLang="ja-JP" sz="1100" dirty="0">
              <a:latin typeface="Meiryo UI" panose="020B0604030504040204" pitchFamily="50" charset="-128"/>
              <a:ea typeface="Meiryo UI" panose="020B0604030504040204" pitchFamily="50" charset="-128"/>
            </a:endParaRPr>
          </a:p>
          <a:p>
            <a:endParaRPr kumimoji="1" lang="ja-JP" altLang="en-US" sz="1100" b="1" dirty="0">
              <a:latin typeface="Meiryo UI" panose="020B0604030504040204" pitchFamily="50" charset="-128"/>
              <a:ea typeface="Meiryo UI" panose="020B0604030504040204" pitchFamily="50" charset="-128"/>
            </a:endParaRPr>
          </a:p>
        </p:txBody>
      </p:sp>
      <p:pic>
        <p:nvPicPr>
          <p:cNvPr id="24" name="図 23">
            <a:extLst>
              <a:ext uri="{FF2B5EF4-FFF2-40B4-BE49-F238E27FC236}">
                <a16:creationId xmlns:a16="http://schemas.microsoft.com/office/drawing/2014/main" id="{C381F017-9730-A14D-527D-DD0A75DF87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6450" y="2082958"/>
            <a:ext cx="1492500" cy="1492500"/>
          </a:xfrm>
          <a:prstGeom prst="rect">
            <a:avLst/>
          </a:prstGeom>
          <a:ln>
            <a:noFill/>
          </a:ln>
          <a:effectLst>
            <a:softEdge rad="112500"/>
          </a:effectLst>
        </p:spPr>
      </p:pic>
      <p:pic>
        <p:nvPicPr>
          <p:cNvPr id="26" name="図 25">
            <a:extLst>
              <a:ext uri="{FF2B5EF4-FFF2-40B4-BE49-F238E27FC236}">
                <a16:creationId xmlns:a16="http://schemas.microsoft.com/office/drawing/2014/main" id="{91CE1845-71E3-CA53-A1E4-2DA51EF0679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5833" r="9325"/>
          <a:stretch/>
        </p:blipFill>
        <p:spPr>
          <a:xfrm>
            <a:off x="7240051" y="3518244"/>
            <a:ext cx="1850987" cy="2908461"/>
          </a:xfrm>
          <a:prstGeom prst="rect">
            <a:avLst/>
          </a:prstGeom>
          <a:ln>
            <a:noFill/>
          </a:ln>
          <a:effectLst>
            <a:softEdge rad="112500"/>
          </a:effectLst>
        </p:spPr>
      </p:pic>
      <p:sp>
        <p:nvSpPr>
          <p:cNvPr id="2" name="正方形/長方形 1">
            <a:extLst>
              <a:ext uri="{FF2B5EF4-FFF2-40B4-BE49-F238E27FC236}">
                <a16:creationId xmlns:a16="http://schemas.microsoft.com/office/drawing/2014/main" id="{074D176E-6712-6D7D-2AB8-609303A6994B}"/>
              </a:ext>
            </a:extLst>
          </p:cNvPr>
          <p:cNvSpPr/>
          <p:nvPr/>
        </p:nvSpPr>
        <p:spPr>
          <a:xfrm>
            <a:off x="6156176" y="119675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D992E7C-9382-FEF6-6D73-BA9EE7871C0B}"/>
              </a:ext>
            </a:extLst>
          </p:cNvPr>
          <p:cNvSpPr/>
          <p:nvPr/>
        </p:nvSpPr>
        <p:spPr>
          <a:xfrm>
            <a:off x="8029750" y="80689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95662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DE2E61-2C82-183C-1EE8-18C61FA8B36C}"/>
              </a:ext>
            </a:extLst>
          </p:cNvPr>
          <p:cNvSpPr>
            <a:spLocks noGrp="1"/>
          </p:cNvSpPr>
          <p:nvPr>
            <p:ph type="sldNum" sz="quarter" idx="12"/>
          </p:nvPr>
        </p:nvSpPr>
        <p:spPr>
          <a:xfrm>
            <a:off x="6979096" y="6592267"/>
            <a:ext cx="2057400" cy="365125"/>
          </a:xfrm>
        </p:spPr>
        <p:txBody>
          <a:bodyPr/>
          <a:lstStyle/>
          <a:p>
            <a:fld id="{F86A5EC8-DED8-4501-B4E3-7C7D0EBF1D96}" type="slidenum">
              <a:rPr kumimoji="1" lang="ja-JP" altLang="en-US" smtClean="0"/>
              <a:t>35</a:t>
            </a:fld>
            <a:endParaRPr kumimoji="1" lang="ja-JP" altLang="en-US" dirty="0"/>
          </a:p>
        </p:txBody>
      </p:sp>
      <p:sp>
        <p:nvSpPr>
          <p:cNvPr id="6" name="テキスト ボックス 5">
            <a:extLst>
              <a:ext uri="{FF2B5EF4-FFF2-40B4-BE49-F238E27FC236}">
                <a16:creationId xmlns:a16="http://schemas.microsoft.com/office/drawing/2014/main" id="{C07A4C8C-9C6F-400C-CC07-881E89F7F05C}"/>
              </a:ext>
            </a:extLst>
          </p:cNvPr>
          <p:cNvSpPr txBox="1"/>
          <p:nvPr/>
        </p:nvSpPr>
        <p:spPr>
          <a:xfrm>
            <a:off x="611560" y="142200"/>
            <a:ext cx="7992888" cy="430887"/>
          </a:xfrm>
          <a:prstGeom prst="rect">
            <a:avLst/>
          </a:prstGeom>
          <a:noFill/>
        </p:spPr>
        <p:txBody>
          <a:bodyPr wrap="square">
            <a:spAutoFit/>
          </a:bodyPr>
          <a:lstStyle/>
          <a:p>
            <a:pPr fontAlgn="base"/>
            <a:r>
              <a:rPr lang="ja-JP" altLang="en-US" sz="2200" b="1" dirty="0">
                <a:latin typeface="Meiryo UI" panose="020B0604030504040204" pitchFamily="50" charset="-128"/>
                <a:ea typeface="Meiryo UI" panose="020B0604030504040204" pitchFamily="50" charset="-128"/>
              </a:rPr>
              <a:t>京丹後</a:t>
            </a:r>
            <a:r>
              <a:rPr kumimoji="1" lang="ja-JP" altLang="en-US" sz="2200" b="1" dirty="0">
                <a:latin typeface="Meiryo UI" panose="020B0604030504040204" pitchFamily="50" charset="-128"/>
                <a:ea typeface="Meiryo UI" panose="020B0604030504040204" pitchFamily="50" charset="-128"/>
              </a:rPr>
              <a:t> </a:t>
            </a:r>
            <a:r>
              <a:rPr kumimoji="1" lang="en-US" altLang="ja-JP" sz="2200" b="1" dirty="0">
                <a:latin typeface="Meiryo UI" panose="020B0604030504040204" pitchFamily="50" charset="-128"/>
                <a:ea typeface="Meiryo UI" panose="020B0604030504040204" pitchFamily="50" charset="-128"/>
              </a:rPr>
              <a:t>Health Resort</a:t>
            </a:r>
            <a:r>
              <a:rPr kumimoji="1" lang="ja-JP" altLang="en-US" sz="2200" b="1" dirty="0">
                <a:latin typeface="Meiryo UI" panose="020B0604030504040204" pitchFamily="50" charset="-128"/>
                <a:ea typeface="Meiryo UI" panose="020B0604030504040204" pitchFamily="50" charset="-128"/>
              </a:rPr>
              <a:t>　</a:t>
            </a:r>
            <a:r>
              <a:rPr lang="ja-JP" altLang="en-US" sz="2200" b="1" dirty="0">
                <a:solidFill>
                  <a:srgbClr val="000000"/>
                </a:solidFill>
                <a:latin typeface="Meiryo UI" panose="020B0604030504040204" pitchFamily="50" charset="-128"/>
                <a:ea typeface="Meiryo UI" panose="020B0604030504040204" pitchFamily="50" charset="-128"/>
              </a:rPr>
              <a:t>組織とカラダの健康プログラム</a:t>
            </a:r>
            <a:endParaRPr lang="en-US" altLang="ja-JP" sz="2200" b="1" i="0" dirty="0">
              <a:solidFill>
                <a:srgbClr val="000000"/>
              </a:solidFill>
              <a:effectLst/>
              <a:latin typeface="Meiryo UI" panose="020B0604030504040204" pitchFamily="50" charset="-128"/>
              <a:ea typeface="Meiryo UI" panose="020B0604030504040204" pitchFamily="50" charset="-128"/>
            </a:endParaRPr>
          </a:p>
        </p:txBody>
      </p:sp>
      <p:sp>
        <p:nvSpPr>
          <p:cNvPr id="8" name="六角形 7">
            <a:extLst>
              <a:ext uri="{FF2B5EF4-FFF2-40B4-BE49-F238E27FC236}">
                <a16:creationId xmlns:a16="http://schemas.microsoft.com/office/drawing/2014/main" id="{79D5B24F-084D-8E6F-CC53-5E152460A21D}"/>
              </a:ext>
            </a:extLst>
          </p:cNvPr>
          <p:cNvSpPr/>
          <p:nvPr/>
        </p:nvSpPr>
        <p:spPr>
          <a:xfrm>
            <a:off x="107504" y="133410"/>
            <a:ext cx="504056" cy="432048"/>
          </a:xfrm>
          <a:prstGeom prst="hex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50B40A42-B3DA-5D09-4056-0CB7A9893BEB}"/>
              </a:ext>
            </a:extLst>
          </p:cNvPr>
          <p:cNvSpPr txBox="1"/>
          <p:nvPr/>
        </p:nvSpPr>
        <p:spPr>
          <a:xfrm>
            <a:off x="117981" y="190532"/>
            <a:ext cx="6480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a:solidFill>
                  <a:prstClr val="white"/>
                </a:solidFill>
                <a:latin typeface="Meiryo UI" panose="020B0604030504040204" pitchFamily="50" charset="-128"/>
                <a:ea typeface="Meiryo UI" panose="020B0604030504040204" pitchFamily="50" charset="-128"/>
              </a:rPr>
              <a:t>OP</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10" name="図 9">
            <a:extLst>
              <a:ext uri="{FF2B5EF4-FFF2-40B4-BE49-F238E27FC236}">
                <a16:creationId xmlns:a16="http://schemas.microsoft.com/office/drawing/2014/main" id="{E0BF5248-1B6E-1D7A-9D7E-767763F0B7D8}"/>
              </a:ext>
            </a:extLst>
          </p:cNvPr>
          <p:cNvPicPr>
            <a:picLocks noChangeAspect="1"/>
          </p:cNvPicPr>
          <p:nvPr/>
        </p:nvPicPr>
        <p:blipFill>
          <a:blip r:embed="rId2"/>
          <a:stretch>
            <a:fillRect/>
          </a:stretch>
        </p:blipFill>
        <p:spPr>
          <a:xfrm>
            <a:off x="6087093" y="823354"/>
            <a:ext cx="2877395" cy="1093478"/>
          </a:xfrm>
          <a:prstGeom prst="rect">
            <a:avLst/>
          </a:prstGeom>
        </p:spPr>
      </p:pic>
      <p:sp>
        <p:nvSpPr>
          <p:cNvPr id="11" name="正方形/長方形 10">
            <a:extLst>
              <a:ext uri="{FF2B5EF4-FFF2-40B4-BE49-F238E27FC236}">
                <a16:creationId xmlns:a16="http://schemas.microsoft.com/office/drawing/2014/main" id="{D4921E1A-AEF1-740E-12A0-D93733189B78}"/>
              </a:ext>
            </a:extLst>
          </p:cNvPr>
          <p:cNvSpPr/>
          <p:nvPr/>
        </p:nvSpPr>
        <p:spPr>
          <a:xfrm>
            <a:off x="0" y="1651008"/>
            <a:ext cx="2480520" cy="28803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プログラムのイメージ</a:t>
            </a:r>
          </a:p>
        </p:txBody>
      </p:sp>
      <p:graphicFrame>
        <p:nvGraphicFramePr>
          <p:cNvPr id="12" name="表 12">
            <a:extLst>
              <a:ext uri="{FF2B5EF4-FFF2-40B4-BE49-F238E27FC236}">
                <a16:creationId xmlns:a16="http://schemas.microsoft.com/office/drawing/2014/main" id="{5366A879-4936-A92B-F32C-C8A1441A6F3F}"/>
              </a:ext>
            </a:extLst>
          </p:cNvPr>
          <p:cNvGraphicFramePr>
            <a:graphicFrameLocks noGrp="1"/>
          </p:cNvGraphicFramePr>
          <p:nvPr/>
        </p:nvGraphicFramePr>
        <p:xfrm>
          <a:off x="139753" y="4748550"/>
          <a:ext cx="6232447" cy="1805689"/>
        </p:xfrm>
        <a:graphic>
          <a:graphicData uri="http://schemas.openxmlformats.org/drawingml/2006/table">
            <a:tbl>
              <a:tblPr firstRow="1" bandRow="1">
                <a:tableStyleId>{5940675A-B579-460E-94D1-54222C63F5DA}</a:tableStyleId>
              </a:tblPr>
              <a:tblGrid>
                <a:gridCol w="1152128">
                  <a:extLst>
                    <a:ext uri="{9D8B030D-6E8A-4147-A177-3AD203B41FA5}">
                      <a16:colId xmlns:a16="http://schemas.microsoft.com/office/drawing/2014/main" val="2860408248"/>
                    </a:ext>
                  </a:extLst>
                </a:gridCol>
                <a:gridCol w="5080319">
                  <a:extLst>
                    <a:ext uri="{9D8B030D-6E8A-4147-A177-3AD203B41FA5}">
                      <a16:colId xmlns:a16="http://schemas.microsoft.com/office/drawing/2014/main" val="992163597"/>
                    </a:ext>
                  </a:extLst>
                </a:gridCol>
              </a:tblGrid>
              <a:tr h="277776">
                <a:tc>
                  <a:txBody>
                    <a:bodyPr/>
                    <a:lstStyle/>
                    <a:p>
                      <a:r>
                        <a:rPr kumimoji="1" lang="ja-JP" altLang="en-US" sz="1200" dirty="0">
                          <a:latin typeface="Meiryo UI" panose="020B0604030504040204" pitchFamily="50" charset="-128"/>
                          <a:ea typeface="Meiryo UI" panose="020B0604030504040204" pitchFamily="50" charset="-128"/>
                        </a:rPr>
                        <a:t>日程</a:t>
                      </a:r>
                    </a:p>
                  </a:txBody>
                  <a:tcPr marT="50292" marB="50292" anchor="ctr">
                    <a:solidFill>
                      <a:schemeClr val="accent5">
                        <a:lumMod val="20000"/>
                        <a:lumOff val="80000"/>
                      </a:schemeClr>
                    </a:solidFill>
                  </a:tcPr>
                </a:tc>
                <a:tc>
                  <a:txBody>
                    <a:bodyPr/>
                    <a:lstStyle/>
                    <a:p>
                      <a:r>
                        <a:rPr kumimoji="1" lang="ja-JP" altLang="en-US" sz="1200" dirty="0">
                          <a:latin typeface="Meiryo UI" panose="020B0604030504040204" pitchFamily="50" charset="-128"/>
                          <a:ea typeface="Meiryo UI" panose="020B0604030504040204" pitchFamily="50" charset="-128"/>
                        </a:rPr>
                        <a:t>内容</a:t>
                      </a:r>
                    </a:p>
                  </a:txBody>
                  <a:tcPr marT="50292" marB="50292" anchor="ctr">
                    <a:solidFill>
                      <a:schemeClr val="accent5">
                        <a:lumMod val="20000"/>
                        <a:lumOff val="80000"/>
                      </a:schemeClr>
                    </a:solidFill>
                  </a:tcPr>
                </a:tc>
                <a:extLst>
                  <a:ext uri="{0D108BD9-81ED-4DB2-BD59-A6C34878D82A}">
                    <a16:rowId xmlns:a16="http://schemas.microsoft.com/office/drawing/2014/main" val="12405553"/>
                  </a:ext>
                </a:extLst>
              </a:tr>
              <a:tr h="304445">
                <a:tc>
                  <a:txBody>
                    <a:bodyPr/>
                    <a:lstStyle/>
                    <a:p>
                      <a:r>
                        <a:rPr kumimoji="1" lang="ja-JP" altLang="en-US" sz="1200" dirty="0">
                          <a:latin typeface="Meiryo UI" panose="020B0604030504040204" pitchFamily="50" charset="-128"/>
                          <a:ea typeface="Meiryo UI" panose="020B0604030504040204" pitchFamily="50" charset="-128"/>
                        </a:rPr>
                        <a:t>１日目</a:t>
                      </a: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オリエンテーション、健康チェックの後、ヘルスツーリズムチームビルディングプログラム</a:t>
                      </a:r>
                    </a:p>
                  </a:txBody>
                  <a:tcPr marT="50292" marB="50292" anchor="ctr"/>
                </a:tc>
                <a:extLst>
                  <a:ext uri="{0D108BD9-81ED-4DB2-BD59-A6C34878D82A}">
                    <a16:rowId xmlns:a16="http://schemas.microsoft.com/office/drawing/2014/main" val="505279608"/>
                  </a:ext>
                </a:extLst>
              </a:tr>
              <a:tr h="304445">
                <a:tc>
                  <a:txBody>
                    <a:bodyPr/>
                    <a:lstStyle/>
                    <a:p>
                      <a:endParaRPr kumimoji="1" lang="ja-JP" altLang="en-US" sz="1200" dirty="0">
                        <a:latin typeface="Meiryo UI" panose="020B0604030504040204" pitchFamily="50" charset="-128"/>
                        <a:ea typeface="Meiryo UI" panose="020B0604030504040204" pitchFamily="50" charset="-128"/>
                      </a:endParaRP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料理長特選　ヘルスツーリズムディナー</a:t>
                      </a:r>
                    </a:p>
                  </a:txBody>
                  <a:tcPr marT="50292" marB="50292" anchor="ctr"/>
                </a:tc>
                <a:extLst>
                  <a:ext uri="{0D108BD9-81ED-4DB2-BD59-A6C34878D82A}">
                    <a16:rowId xmlns:a16="http://schemas.microsoft.com/office/drawing/2014/main" val="1034033176"/>
                  </a:ext>
                </a:extLst>
              </a:tr>
              <a:tr h="304445">
                <a:tc>
                  <a:txBody>
                    <a:bodyPr/>
                    <a:lstStyle/>
                    <a:p>
                      <a:endParaRPr kumimoji="1" lang="ja-JP" altLang="en-US" sz="1200" dirty="0">
                        <a:latin typeface="Meiryo UI" panose="020B0604030504040204" pitchFamily="50" charset="-128"/>
                        <a:ea typeface="Meiryo UI" panose="020B0604030504040204" pitchFamily="50" charset="-128"/>
                      </a:endParaRP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焚火を囲んでの星空観察</a:t>
                      </a:r>
                    </a:p>
                  </a:txBody>
                  <a:tcPr marT="50292" marB="50292" anchor="ctr"/>
                </a:tc>
                <a:extLst>
                  <a:ext uri="{0D108BD9-81ED-4DB2-BD59-A6C34878D82A}">
                    <a16:rowId xmlns:a16="http://schemas.microsoft.com/office/drawing/2014/main" val="3034930919"/>
                  </a:ext>
                </a:extLst>
              </a:tr>
              <a:tr h="304445">
                <a:tc>
                  <a:txBody>
                    <a:bodyPr/>
                    <a:lstStyle/>
                    <a:p>
                      <a:r>
                        <a:rPr kumimoji="1" lang="ja-JP" altLang="en-US" sz="1200" dirty="0">
                          <a:latin typeface="Meiryo UI" panose="020B0604030504040204" pitchFamily="50" charset="-128"/>
                          <a:ea typeface="Meiryo UI" panose="020B0604030504040204" pitchFamily="50" charset="-128"/>
                        </a:rPr>
                        <a:t>２日目</a:t>
                      </a: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早朝ウォーキング、ストレッチの後、朝食（ヘルスツーリズムモーニング）</a:t>
                      </a:r>
                    </a:p>
                  </a:txBody>
                  <a:tcPr marT="50292" marB="50292" anchor="ctr"/>
                </a:tc>
                <a:extLst>
                  <a:ext uri="{0D108BD9-81ED-4DB2-BD59-A6C34878D82A}">
                    <a16:rowId xmlns:a16="http://schemas.microsoft.com/office/drawing/2014/main" val="344714605"/>
                  </a:ext>
                </a:extLst>
              </a:tr>
              <a:tr h="304445">
                <a:tc>
                  <a:txBody>
                    <a:bodyPr/>
                    <a:lstStyle/>
                    <a:p>
                      <a:endParaRPr kumimoji="1" lang="ja-JP" altLang="en-US" sz="1200" dirty="0">
                        <a:latin typeface="Meiryo UI" panose="020B0604030504040204" pitchFamily="50" charset="-128"/>
                        <a:ea typeface="Meiryo UI" panose="020B0604030504040204" pitchFamily="50" charset="-128"/>
                      </a:endParaRPr>
                    </a:p>
                  </a:txBody>
                  <a:tcPr marT="50292" marB="5029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動物とのふれあい、振り返り、解散</a:t>
                      </a:r>
                      <a:endParaRPr kumimoji="1" lang="en-US" altLang="ja-JP" sz="1200" dirty="0">
                        <a:latin typeface="Meiryo UI" panose="020B0604030504040204" pitchFamily="50" charset="-128"/>
                        <a:ea typeface="Meiryo UI" panose="020B0604030504040204" pitchFamily="50" charset="-128"/>
                      </a:endParaRPr>
                    </a:p>
                  </a:txBody>
                  <a:tcPr marT="50292" marB="50292" anchor="ctr"/>
                </a:tc>
                <a:extLst>
                  <a:ext uri="{0D108BD9-81ED-4DB2-BD59-A6C34878D82A}">
                    <a16:rowId xmlns:a16="http://schemas.microsoft.com/office/drawing/2014/main" val="3016601815"/>
                  </a:ext>
                </a:extLst>
              </a:tr>
            </a:tbl>
          </a:graphicData>
        </a:graphic>
      </p:graphicFrame>
      <p:sp>
        <p:nvSpPr>
          <p:cNvPr id="13" name="テキスト ボックス 12">
            <a:extLst>
              <a:ext uri="{FF2B5EF4-FFF2-40B4-BE49-F238E27FC236}">
                <a16:creationId xmlns:a16="http://schemas.microsoft.com/office/drawing/2014/main" id="{047F19CA-083C-A0BA-4191-48CC2D01C44A}"/>
              </a:ext>
            </a:extLst>
          </p:cNvPr>
          <p:cNvSpPr txBox="1"/>
          <p:nvPr/>
        </p:nvSpPr>
        <p:spPr>
          <a:xfrm>
            <a:off x="0" y="4325994"/>
            <a:ext cx="4129828" cy="4062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◆モデルプラン</a:t>
            </a:r>
          </a:p>
        </p:txBody>
      </p:sp>
      <p:sp>
        <p:nvSpPr>
          <p:cNvPr id="2" name="テキスト ボックス 1">
            <a:extLst>
              <a:ext uri="{FF2B5EF4-FFF2-40B4-BE49-F238E27FC236}">
                <a16:creationId xmlns:a16="http://schemas.microsoft.com/office/drawing/2014/main" id="{B1FC1ED1-6467-EEB4-C653-B0850E2FA77F}"/>
              </a:ext>
            </a:extLst>
          </p:cNvPr>
          <p:cNvSpPr txBox="1"/>
          <p:nvPr/>
        </p:nvSpPr>
        <p:spPr>
          <a:xfrm>
            <a:off x="107504" y="790874"/>
            <a:ext cx="5796135" cy="738664"/>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ホテルも併設する西日本最大級の道の駅丹後王国「食のみやこ」内で組織と身体の健康プログラムを展開。チームビルディング＋心と身体の健康を体感できます。</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ホテルでは料理長が腕を振るいヘルシーで健康長寿のメニューをご用意いたします。</a:t>
            </a:r>
            <a:endParaRPr kumimoji="1" lang="en-US" altLang="ja-JP" sz="1400" dirty="0">
              <a:latin typeface="Meiryo UI" panose="020B0604030504040204" pitchFamily="50" charset="-128"/>
              <a:ea typeface="Meiryo UI" panose="020B0604030504040204" pitchFamily="50" charset="-128"/>
            </a:endParaRPr>
          </a:p>
        </p:txBody>
      </p:sp>
      <p:pic>
        <p:nvPicPr>
          <p:cNvPr id="7" name="図 6" descr="屋外, 草, フィールド, ガーデン が含まれている画像&#10;&#10;自動的に生成された説明">
            <a:extLst>
              <a:ext uri="{FF2B5EF4-FFF2-40B4-BE49-F238E27FC236}">
                <a16:creationId xmlns:a16="http://schemas.microsoft.com/office/drawing/2014/main" id="{25EE4536-65D7-77A0-638B-3198FAB1CF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6690" y="1667253"/>
            <a:ext cx="1700447" cy="1275335"/>
          </a:xfrm>
          <a:prstGeom prst="rect">
            <a:avLst/>
          </a:prstGeom>
          <a:ln>
            <a:noFill/>
          </a:ln>
          <a:effectLst>
            <a:softEdge rad="112500"/>
          </a:effectLst>
        </p:spPr>
      </p:pic>
      <p:pic>
        <p:nvPicPr>
          <p:cNvPr id="14" name="図 13" descr="草の上を飛んでいる人たち&#10;&#10;中程度の精度で自動的に生成された説明">
            <a:extLst>
              <a:ext uri="{FF2B5EF4-FFF2-40B4-BE49-F238E27FC236}">
                <a16:creationId xmlns:a16="http://schemas.microsoft.com/office/drawing/2014/main" id="{B746F0DE-99B4-2F08-3121-F47D940D9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8657" y="1664859"/>
            <a:ext cx="1700447" cy="1275335"/>
          </a:xfrm>
          <a:prstGeom prst="rect">
            <a:avLst/>
          </a:prstGeom>
          <a:ln>
            <a:noFill/>
          </a:ln>
          <a:effectLst>
            <a:softEdge rad="112500"/>
          </a:effectLst>
        </p:spPr>
      </p:pic>
      <p:pic>
        <p:nvPicPr>
          <p:cNvPr id="15" name="図 14" descr="草, 屋外, グループ, フィールド が含まれている画像&#10;&#10;自動的に生成された説明">
            <a:extLst>
              <a:ext uri="{FF2B5EF4-FFF2-40B4-BE49-F238E27FC236}">
                <a16:creationId xmlns:a16="http://schemas.microsoft.com/office/drawing/2014/main" id="{082BE804-CCB5-5B92-1880-AE83E3BB57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0156" y="2976054"/>
            <a:ext cx="1700447" cy="1275335"/>
          </a:xfrm>
          <a:prstGeom prst="rect">
            <a:avLst/>
          </a:prstGeom>
          <a:ln>
            <a:noFill/>
          </a:ln>
          <a:effectLst>
            <a:softEdge rad="112500"/>
          </a:effectLst>
        </p:spPr>
      </p:pic>
      <p:pic>
        <p:nvPicPr>
          <p:cNvPr id="17" name="図 16" descr="草の上にいくつかの木&#10;&#10;自動的に生成された説明">
            <a:extLst>
              <a:ext uri="{FF2B5EF4-FFF2-40B4-BE49-F238E27FC236}">
                <a16:creationId xmlns:a16="http://schemas.microsoft.com/office/drawing/2014/main" id="{7BCCF9E3-C6FB-8B00-C7E7-77D649EE36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7393" y="4852755"/>
            <a:ext cx="2456933" cy="1842700"/>
          </a:xfrm>
          <a:prstGeom prst="rect">
            <a:avLst/>
          </a:prstGeom>
          <a:ln>
            <a:noFill/>
          </a:ln>
          <a:effectLst>
            <a:softEdge rad="112500"/>
          </a:effectLst>
        </p:spPr>
      </p:pic>
      <p:sp>
        <p:nvSpPr>
          <p:cNvPr id="18" name="テキスト ボックス 17">
            <a:extLst>
              <a:ext uri="{FF2B5EF4-FFF2-40B4-BE49-F238E27FC236}">
                <a16:creationId xmlns:a16="http://schemas.microsoft.com/office/drawing/2014/main" id="{B9893110-9CF8-A2A2-C62C-787E4C698BE8}"/>
              </a:ext>
            </a:extLst>
          </p:cNvPr>
          <p:cNvSpPr txBox="1"/>
          <p:nvPr/>
        </p:nvSpPr>
        <p:spPr>
          <a:xfrm>
            <a:off x="6000602" y="2120369"/>
            <a:ext cx="2945483" cy="1231106"/>
          </a:xfrm>
          <a:prstGeom prst="rect">
            <a:avLst/>
          </a:prstGeom>
          <a:noFill/>
          <a:ln>
            <a:solidFill>
              <a:schemeClr val="tx1"/>
            </a:solidFill>
            <a:prstDash val="sysDot"/>
          </a:ln>
        </p:spPr>
        <p:txBody>
          <a:bodyPr wrap="square" rtlCol="0">
            <a:spAutoFit/>
          </a:bodyPr>
          <a:lstStyle/>
          <a:p>
            <a:pPr algn="ctr"/>
            <a:r>
              <a:rPr lang="ja-JP" altLang="en-US" sz="1200" b="1" dirty="0">
                <a:solidFill>
                  <a:schemeClr val="accent2">
                    <a:lumMod val="75000"/>
                  </a:schemeClr>
                </a:solidFill>
                <a:latin typeface="Meiryo UI" panose="020B0604030504040204" pitchFamily="50" charset="-128"/>
                <a:ea typeface="Meiryo UI" panose="020B0604030504040204" pitchFamily="50" charset="-128"/>
              </a:rPr>
              <a:t>利用想定シーン（対象者のイメージ）</a:t>
            </a:r>
            <a:endParaRPr lang="en-US" altLang="ja-JP" sz="1200" b="1" dirty="0">
              <a:solidFill>
                <a:schemeClr val="accent2">
                  <a:lumMod val="75000"/>
                </a:schemeClr>
              </a:solidFill>
              <a:latin typeface="Meiryo UI" panose="020B0604030504040204" pitchFamily="50" charset="-128"/>
              <a:ea typeface="Meiryo UI" panose="020B0604030504040204" pitchFamily="50" charset="-128"/>
            </a:endParaRPr>
          </a:p>
          <a:p>
            <a:r>
              <a:rPr lang="ja-JP" altLang="en-US" dirty="0"/>
              <a:t>　　</a:t>
            </a:r>
            <a:endParaRPr lang="en-US" altLang="ja-JP" dirty="0"/>
          </a:p>
          <a:p>
            <a:endParaRPr kumimoji="1" lang="en-US" altLang="ja-JP" sz="1100" dirty="0">
              <a:latin typeface="Meiryo UI" panose="020B0604030504040204" pitchFamily="50" charset="-128"/>
              <a:ea typeface="Meiryo UI" panose="020B0604030504040204" pitchFamily="50" charset="-128"/>
            </a:endParaRPr>
          </a:p>
          <a:p>
            <a:endParaRPr kumimoji="1" lang="en-US" altLang="ja-JP" sz="1100" dirty="0">
              <a:latin typeface="Meiryo UI" panose="020B0604030504040204" pitchFamily="50" charset="-128"/>
              <a:ea typeface="Meiryo UI" panose="020B0604030504040204" pitchFamily="50" charset="-128"/>
            </a:endParaRPr>
          </a:p>
          <a:p>
            <a:endParaRPr kumimoji="1" lang="en-US" altLang="ja-JP" sz="1100" dirty="0">
              <a:latin typeface="Meiryo UI" panose="020B0604030504040204" pitchFamily="50" charset="-128"/>
              <a:ea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endParaRPr>
          </a:p>
        </p:txBody>
      </p:sp>
      <p:pic>
        <p:nvPicPr>
          <p:cNvPr id="20" name="図 19" descr="庭に植えている数々の家&#10;&#10;中程度の精度で自動的に生成された説明">
            <a:extLst>
              <a:ext uri="{FF2B5EF4-FFF2-40B4-BE49-F238E27FC236}">
                <a16:creationId xmlns:a16="http://schemas.microsoft.com/office/drawing/2014/main" id="{5B56EBE9-76E6-1BFF-D010-7EAF351EEA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4845" y="2981046"/>
            <a:ext cx="1717571" cy="1288178"/>
          </a:xfrm>
          <a:prstGeom prst="rect">
            <a:avLst/>
          </a:prstGeom>
          <a:ln>
            <a:noFill/>
          </a:ln>
          <a:effectLst>
            <a:softEdge rad="112500"/>
          </a:effectLst>
        </p:spPr>
      </p:pic>
      <p:pic>
        <p:nvPicPr>
          <p:cNvPr id="21" name="図 20" descr="山に囲まれた建物&#10;&#10;自動的に生成された説明">
            <a:extLst>
              <a:ext uri="{FF2B5EF4-FFF2-40B4-BE49-F238E27FC236}">
                <a16:creationId xmlns:a16="http://schemas.microsoft.com/office/drawing/2014/main" id="{463BD105-5DE3-EAF1-4EFB-FC5401D90E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10" r="6076"/>
          <a:stretch/>
        </p:blipFill>
        <p:spPr>
          <a:xfrm>
            <a:off x="10565" y="2005245"/>
            <a:ext cx="2480520" cy="2215952"/>
          </a:xfrm>
          <a:prstGeom prst="rect">
            <a:avLst/>
          </a:prstGeom>
        </p:spPr>
      </p:pic>
      <p:pic>
        <p:nvPicPr>
          <p:cNvPr id="22" name="図 21" descr="料理のコラージュ&#10;&#10;自動的に生成された説明">
            <a:extLst>
              <a:ext uri="{FF2B5EF4-FFF2-40B4-BE49-F238E27FC236}">
                <a16:creationId xmlns:a16="http://schemas.microsoft.com/office/drawing/2014/main" id="{80184BAD-720A-072D-22B3-14EFB1046F7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870" r="27412"/>
          <a:stretch/>
        </p:blipFill>
        <p:spPr>
          <a:xfrm rot="16200000">
            <a:off x="6931178" y="2659554"/>
            <a:ext cx="1144170" cy="2788014"/>
          </a:xfrm>
          <a:prstGeom prst="rect">
            <a:avLst/>
          </a:prstGeom>
        </p:spPr>
      </p:pic>
      <p:sp>
        <p:nvSpPr>
          <p:cNvPr id="24" name="テキスト ボックス 23">
            <a:extLst>
              <a:ext uri="{FF2B5EF4-FFF2-40B4-BE49-F238E27FC236}">
                <a16:creationId xmlns:a16="http://schemas.microsoft.com/office/drawing/2014/main" id="{C58D8E59-8101-F812-3955-FE66D80859C0}"/>
              </a:ext>
            </a:extLst>
          </p:cNvPr>
          <p:cNvSpPr txBox="1"/>
          <p:nvPr/>
        </p:nvSpPr>
        <p:spPr>
          <a:xfrm>
            <a:off x="6109256" y="2388541"/>
            <a:ext cx="2888350" cy="646331"/>
          </a:xfrm>
          <a:prstGeom prst="rect">
            <a:avLst/>
          </a:prstGeom>
          <a:noFill/>
        </p:spPr>
        <p:txBody>
          <a:bodyPr wrap="square">
            <a:spAutoFit/>
          </a:bodyPr>
          <a:lstStyle/>
          <a:p>
            <a:r>
              <a:rPr kumimoji="1" lang="ja-JP" altLang="en-US" sz="1200" dirty="0">
                <a:latin typeface="Meiryo UI" panose="020B0604030504040204" pitchFamily="50" charset="-128"/>
                <a:ea typeface="Meiryo UI" panose="020B0604030504040204" pitchFamily="50" charset="-128"/>
              </a:rPr>
              <a:t>健康経営プログラムとしてツアー中</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企業研修の一環として</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組織を強くしたい、自然を満喫したい方など</a:t>
            </a:r>
            <a:endParaRPr lang="ja-JP" altLang="en-US" sz="12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72EE922-8C0B-A6D4-2DA1-90CEE3789804}"/>
              </a:ext>
            </a:extLst>
          </p:cNvPr>
          <p:cNvSpPr/>
          <p:nvPr/>
        </p:nvSpPr>
        <p:spPr>
          <a:xfrm>
            <a:off x="6156176" y="119675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4E712E1-5D24-5B5C-D891-89F94CC797AA}"/>
              </a:ext>
            </a:extLst>
          </p:cNvPr>
          <p:cNvSpPr/>
          <p:nvPr/>
        </p:nvSpPr>
        <p:spPr>
          <a:xfrm>
            <a:off x="8028384" y="119675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930A3F3-F118-1A47-0060-B346EE4DECE5}"/>
              </a:ext>
            </a:extLst>
          </p:cNvPr>
          <p:cNvSpPr/>
          <p:nvPr/>
        </p:nvSpPr>
        <p:spPr>
          <a:xfrm>
            <a:off x="8027921" y="801922"/>
            <a:ext cx="839709" cy="36004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714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37F719D-E562-FD47-424F-9916D2205560}"/>
              </a:ext>
            </a:extLst>
          </p:cNvPr>
          <p:cNvSpPr txBox="1"/>
          <p:nvPr/>
        </p:nvSpPr>
        <p:spPr>
          <a:xfrm>
            <a:off x="17464" y="116632"/>
            <a:ext cx="9145016"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a:t>
            </a:r>
            <a:r>
              <a:rPr lang="en-US" altLang="ja-JP" sz="2200" b="1" dirty="0">
                <a:latin typeface="Meiryo UI" panose="020B0604030504040204" pitchFamily="50" charset="-128"/>
                <a:ea typeface="Meiryo UI" panose="020B0604030504040204" pitchFamily="50" charset="-128"/>
              </a:rPr>
              <a:t>Kyoto Health Resort </a:t>
            </a:r>
            <a:r>
              <a:rPr lang="ja-JP" altLang="en-US" sz="2200" b="1" dirty="0">
                <a:latin typeface="Meiryo UI" panose="020B0604030504040204" pitchFamily="50" charset="-128"/>
                <a:ea typeface="Meiryo UI" panose="020B0604030504040204" pitchFamily="50" charset="-128"/>
              </a:rPr>
              <a:t>京丹後」のサービス提供スタッフ</a:t>
            </a:r>
            <a:endParaRPr kumimoji="1" lang="en-US" altLang="ja-JP" sz="2200" b="1"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A09EB5A4-B520-D000-A55B-A841AE7D5A0A}"/>
              </a:ext>
            </a:extLst>
          </p:cNvPr>
          <p:cNvSpPr txBox="1"/>
          <p:nvPr/>
        </p:nvSpPr>
        <p:spPr>
          <a:xfrm>
            <a:off x="755576" y="938740"/>
            <a:ext cx="4666420" cy="369332"/>
          </a:xfrm>
          <a:prstGeom prst="rect">
            <a:avLst/>
          </a:prstGeom>
          <a:noFill/>
        </p:spPr>
        <p:txBody>
          <a:bodyPr wrap="square">
            <a:spAutoFit/>
          </a:bodyPr>
          <a:lstStyle/>
          <a:p>
            <a:pPr algn="l" fontAlgn="base"/>
            <a:r>
              <a:rPr lang="ja-JP" altLang="en-US" b="1" i="0" dirty="0">
                <a:solidFill>
                  <a:srgbClr val="0BAD98"/>
                </a:solidFill>
                <a:effectLst/>
                <a:latin typeface="BIZ UDPゴシック" panose="020B0400000000000000" pitchFamily="50" charset="-128"/>
                <a:ea typeface="BIZ UDPゴシック" panose="020B0400000000000000" pitchFamily="50" charset="-128"/>
              </a:rPr>
              <a:t>ヘルスツーリズムアテンダント資格認定者</a:t>
            </a:r>
          </a:p>
        </p:txBody>
      </p:sp>
      <p:pic>
        <p:nvPicPr>
          <p:cNvPr id="1030" name="Picture 6" descr="ヘルスツーリズムアテンダント資格認定者のバッジ">
            <a:extLst>
              <a:ext uri="{FF2B5EF4-FFF2-40B4-BE49-F238E27FC236}">
                <a16:creationId xmlns:a16="http://schemas.microsoft.com/office/drawing/2014/main" id="{BC444141-52A0-9737-1A32-345FD4486C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767" y="878770"/>
            <a:ext cx="477398" cy="477398"/>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627AFA2E-97D2-1B6E-D5A0-C537FB996E74}"/>
              </a:ext>
            </a:extLst>
          </p:cNvPr>
          <p:cNvPicPr>
            <a:picLocks noChangeAspect="1"/>
          </p:cNvPicPr>
          <p:nvPr/>
        </p:nvPicPr>
        <p:blipFill>
          <a:blip r:embed="rId3"/>
          <a:stretch>
            <a:fillRect/>
          </a:stretch>
        </p:blipFill>
        <p:spPr>
          <a:xfrm>
            <a:off x="235966" y="1547425"/>
            <a:ext cx="925810" cy="1214981"/>
          </a:xfrm>
          <a:prstGeom prst="rect">
            <a:avLst/>
          </a:prstGeom>
        </p:spPr>
      </p:pic>
      <p:sp>
        <p:nvSpPr>
          <p:cNvPr id="21" name="テキスト ボックス 20">
            <a:extLst>
              <a:ext uri="{FF2B5EF4-FFF2-40B4-BE49-F238E27FC236}">
                <a16:creationId xmlns:a16="http://schemas.microsoft.com/office/drawing/2014/main" id="{7EBFA320-3D0A-2055-F14C-6427B600C8C1}"/>
              </a:ext>
            </a:extLst>
          </p:cNvPr>
          <p:cNvSpPr txBox="1"/>
          <p:nvPr/>
        </p:nvSpPr>
        <p:spPr>
          <a:xfrm>
            <a:off x="1222902" y="1482437"/>
            <a:ext cx="1236084" cy="1223412"/>
          </a:xfrm>
          <a:prstGeom prst="rect">
            <a:avLst/>
          </a:prstGeom>
          <a:noFill/>
        </p:spPr>
        <p:txBody>
          <a:bodyPr wrap="square">
            <a:spAutoFit/>
          </a:bodyPr>
          <a:lstStyle/>
          <a:p>
            <a:pPr algn="l" fontAlgn="base"/>
            <a:r>
              <a:rPr lang="ja-JP" altLang="en-US" sz="1050" b="0" i="0" dirty="0">
                <a:effectLst/>
                <a:latin typeface="Meiryo UI" panose="020B0604030504040204" pitchFamily="50" charset="-128"/>
                <a:ea typeface="Meiryo UI" panose="020B0604030504040204" pitchFamily="50" charset="-128"/>
              </a:rPr>
              <a:t>美しい景色を見ながらのウォーキング、季節の美味しい食物の数々、京丹後で五感で感じる健康のきっかけ作りをお手伝いします。</a:t>
            </a:r>
          </a:p>
        </p:txBody>
      </p:sp>
      <p:sp>
        <p:nvSpPr>
          <p:cNvPr id="23" name="テキスト ボックス 22">
            <a:extLst>
              <a:ext uri="{FF2B5EF4-FFF2-40B4-BE49-F238E27FC236}">
                <a16:creationId xmlns:a16="http://schemas.microsoft.com/office/drawing/2014/main" id="{71809AFF-E5D9-1A74-C0AF-9C5F940A252B}"/>
              </a:ext>
            </a:extLst>
          </p:cNvPr>
          <p:cNvSpPr txBox="1"/>
          <p:nvPr/>
        </p:nvSpPr>
        <p:spPr>
          <a:xfrm>
            <a:off x="3436565" y="1482437"/>
            <a:ext cx="987008" cy="1061829"/>
          </a:xfrm>
          <a:prstGeom prst="rect">
            <a:avLst/>
          </a:prstGeom>
          <a:noFill/>
        </p:spPr>
        <p:txBody>
          <a:bodyPr wrap="square">
            <a:spAutoFit/>
          </a:bodyPr>
          <a:lstStyle/>
          <a:p>
            <a:pPr algn="l" fontAlgn="base"/>
            <a:r>
              <a:rPr lang="ja-JP" altLang="en-US" sz="1050" b="0" i="0" dirty="0">
                <a:effectLst/>
                <a:latin typeface="Meiryo UI" panose="020B0604030504040204" pitchFamily="50" charset="-128"/>
                <a:ea typeface="Meiryo UI" panose="020B0604030504040204" pitchFamily="50" charset="-128"/>
              </a:rPr>
              <a:t>明るい笑顔とトークで参加者の方々に少しでも楽しんでもらいたいです！</a:t>
            </a:r>
          </a:p>
        </p:txBody>
      </p:sp>
      <p:sp>
        <p:nvSpPr>
          <p:cNvPr id="24" name="テキスト ボックス 23">
            <a:extLst>
              <a:ext uri="{FF2B5EF4-FFF2-40B4-BE49-F238E27FC236}">
                <a16:creationId xmlns:a16="http://schemas.microsoft.com/office/drawing/2014/main" id="{BC95C4E9-6EFB-468F-42C8-FBAFD13E9904}"/>
              </a:ext>
            </a:extLst>
          </p:cNvPr>
          <p:cNvSpPr txBox="1"/>
          <p:nvPr/>
        </p:nvSpPr>
        <p:spPr>
          <a:xfrm>
            <a:off x="182047" y="3448033"/>
            <a:ext cx="5400600" cy="369332"/>
          </a:xfrm>
          <a:prstGeom prst="rect">
            <a:avLst/>
          </a:prstGeom>
          <a:noFill/>
        </p:spPr>
        <p:txBody>
          <a:bodyPr wrap="square" rtlCol="0">
            <a:spAutoFit/>
          </a:bodyPr>
          <a:lstStyle/>
          <a:p>
            <a:r>
              <a:rPr lang="ja-JP" altLang="en-US" b="1" dirty="0">
                <a:solidFill>
                  <a:srgbClr val="009999"/>
                </a:solidFill>
                <a:latin typeface="BIZ UDPゴシック" panose="020B0400000000000000" pitchFamily="50" charset="-128"/>
                <a:ea typeface="BIZ UDPゴシック" panose="020B0400000000000000" pitchFamily="50" charset="-128"/>
              </a:rPr>
              <a:t>提携アドバイザー</a:t>
            </a:r>
            <a:endParaRPr kumimoji="1" lang="ja-JP" altLang="en-US" b="1" dirty="0">
              <a:solidFill>
                <a:srgbClr val="009999"/>
              </a:solidFill>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A040E7B1-BBA8-40E1-C236-2A1A01321961}"/>
              </a:ext>
            </a:extLst>
          </p:cNvPr>
          <p:cNvPicPr>
            <a:picLocks/>
          </p:cNvPicPr>
          <p:nvPr/>
        </p:nvPicPr>
        <p:blipFill>
          <a:blip r:embed="rId4"/>
          <a:stretch>
            <a:fillRect/>
          </a:stretch>
        </p:blipFill>
        <p:spPr>
          <a:xfrm>
            <a:off x="193420" y="3857303"/>
            <a:ext cx="1003701" cy="1214981"/>
          </a:xfrm>
          <a:prstGeom prst="rect">
            <a:avLst/>
          </a:prstGeom>
        </p:spPr>
      </p:pic>
      <p:sp>
        <p:nvSpPr>
          <p:cNvPr id="28" name="テキスト ボックス 27">
            <a:extLst>
              <a:ext uri="{FF2B5EF4-FFF2-40B4-BE49-F238E27FC236}">
                <a16:creationId xmlns:a16="http://schemas.microsoft.com/office/drawing/2014/main" id="{FC9DF3CF-612D-E341-F1EA-65E227C23BCC}"/>
              </a:ext>
            </a:extLst>
          </p:cNvPr>
          <p:cNvSpPr txBox="1"/>
          <p:nvPr/>
        </p:nvSpPr>
        <p:spPr>
          <a:xfrm>
            <a:off x="1197121" y="3857303"/>
            <a:ext cx="2366767" cy="1123384"/>
          </a:xfrm>
          <a:prstGeom prst="rect">
            <a:avLst/>
          </a:prstGeom>
          <a:noFill/>
        </p:spPr>
        <p:txBody>
          <a:bodyPr wrap="square">
            <a:spAutoFit/>
          </a:bodyPr>
          <a:lstStyle/>
          <a:p>
            <a:pPr algn="l" fontAlgn="base">
              <a:spcAft>
                <a:spcPts val="600"/>
              </a:spcAft>
            </a:pPr>
            <a:r>
              <a:rPr lang="ja-JP" altLang="en-US" sz="1400" dirty="0">
                <a:latin typeface="Meiryo UI" panose="020B0604030504040204" pitchFamily="50" charset="-128"/>
                <a:ea typeface="Meiryo UI" panose="020B0604030504040204" pitchFamily="50" charset="-128"/>
              </a:rPr>
              <a:t>木下　藤寿</a:t>
            </a:r>
            <a:br>
              <a:rPr lang="ja-JP" altLang="en-US" sz="1050" b="0" i="0" dirty="0">
                <a:effectLst/>
                <a:latin typeface="Meiryo UI" panose="020B0604030504040204" pitchFamily="50" charset="-128"/>
                <a:ea typeface="Meiryo UI" panose="020B0604030504040204" pitchFamily="50" charset="-128"/>
              </a:rPr>
            </a:br>
            <a:r>
              <a:rPr lang="ja-JP" altLang="en-US" sz="800" dirty="0">
                <a:latin typeface="Meiryo UI" panose="020B0604030504040204" pitchFamily="50" charset="-128"/>
                <a:ea typeface="Meiryo UI" panose="020B0604030504040204" pitchFamily="50" charset="-128"/>
              </a:rPr>
              <a:t>きのした　ふじひさ</a:t>
            </a:r>
            <a:endParaRPr lang="en-US" altLang="ja-JP" sz="800" dirty="0">
              <a:latin typeface="Meiryo UI" panose="020B0604030504040204" pitchFamily="50" charset="-128"/>
              <a:ea typeface="Meiryo UI" panose="020B0604030504040204" pitchFamily="50" charset="-128"/>
            </a:endParaRPr>
          </a:p>
          <a:p>
            <a:pPr algn="l" fontAlgn="base">
              <a:spcAft>
                <a:spcPts val="600"/>
              </a:spcAft>
            </a:pPr>
            <a:r>
              <a:rPr lang="ja-JP" altLang="en-US" sz="1000" b="0" i="0" dirty="0">
                <a:effectLst/>
                <a:latin typeface="Meiryo UI" panose="020B0604030504040204" pitchFamily="50" charset="-128"/>
                <a:ea typeface="Meiryo UI" panose="020B0604030504040204" pitchFamily="50" charset="-128"/>
              </a:rPr>
              <a:t>株式会社ウェルネスツーリズム研究所</a:t>
            </a:r>
            <a:endParaRPr lang="en-US" altLang="ja-JP" sz="1000" b="0" i="0" dirty="0">
              <a:effectLst/>
              <a:latin typeface="Meiryo UI" panose="020B0604030504040204" pitchFamily="50" charset="-128"/>
              <a:ea typeface="Meiryo UI" panose="020B0604030504040204" pitchFamily="50" charset="-128"/>
            </a:endParaRPr>
          </a:p>
          <a:p>
            <a:pPr algn="l" fontAlgn="base">
              <a:spcAft>
                <a:spcPts val="600"/>
              </a:spcAft>
            </a:pPr>
            <a:r>
              <a:rPr lang="ja-JP" altLang="en-US" sz="1000" b="0" i="0" dirty="0">
                <a:effectLst/>
                <a:latin typeface="Meiryo UI" panose="020B0604030504040204" pitchFamily="50" charset="-128"/>
                <a:ea typeface="Meiryo UI" panose="020B0604030504040204" pitchFamily="50" charset="-128"/>
              </a:rPr>
              <a:t>代表取締役</a:t>
            </a:r>
            <a:endParaRPr lang="en-US" altLang="ja-JP" sz="1000" b="0" i="0" dirty="0">
              <a:effectLst/>
              <a:latin typeface="Meiryo UI" panose="020B0604030504040204" pitchFamily="50" charset="-128"/>
              <a:ea typeface="Meiryo UI" panose="020B0604030504040204" pitchFamily="50" charset="-128"/>
            </a:endParaRPr>
          </a:p>
          <a:p>
            <a:pPr algn="l" fontAlgn="base">
              <a:spcAft>
                <a:spcPts val="600"/>
              </a:spcAft>
            </a:pPr>
            <a:endParaRPr lang="ja-JP" altLang="en-US" sz="800" b="0" i="0" dirty="0">
              <a:solidFill>
                <a:srgbClr val="0BAD98"/>
              </a:solidFill>
              <a:effectLst/>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BB51B830-0BDC-9E30-AAD9-EE06C860D137}"/>
              </a:ext>
            </a:extLst>
          </p:cNvPr>
          <p:cNvSpPr txBox="1"/>
          <p:nvPr/>
        </p:nvSpPr>
        <p:spPr>
          <a:xfrm>
            <a:off x="141443" y="5113051"/>
            <a:ext cx="3177467" cy="1223412"/>
          </a:xfrm>
          <a:prstGeom prst="rect">
            <a:avLst/>
          </a:prstGeom>
          <a:noFill/>
        </p:spPr>
        <p:txBody>
          <a:bodyPr wrap="square">
            <a:spAutoFit/>
          </a:bodyPr>
          <a:lstStyle/>
          <a:p>
            <a:r>
              <a:rPr kumimoji="1" lang="ja-JP" altLang="en-US" sz="1050" dirty="0">
                <a:latin typeface="Meiryo UI" panose="020B0604030504040204" pitchFamily="50" charset="-128"/>
                <a:ea typeface="Meiryo UI" panose="020B0604030504040204" pitchFamily="50" charset="-128"/>
              </a:rPr>
              <a:t>日本のヘルスツーリズムの第一人者。経済産業省ヘルスツーリズム認証品質評価策定委員。熊野古道をはじめ、全国各地および韓国でのヘルスツーリズムプログラム開発や人材育成、コンサルティングを数多く実施。最近では健康経営</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プログラムの開発と監修を行っている。気候療法の講座開催と指導についてはドイツ・ミュンヘン大学の公認指導者に認定。</a:t>
            </a:r>
            <a:endParaRPr lang="ja-JP" altLang="en-US" sz="1050" dirty="0">
              <a:latin typeface="Meiryo UI" panose="020B0604030504040204" pitchFamily="50" charset="-128"/>
              <a:ea typeface="Meiryo UI" panose="020B0604030504040204" pitchFamily="50" charset="-128"/>
            </a:endParaRPr>
          </a:p>
        </p:txBody>
      </p:sp>
      <p:pic>
        <p:nvPicPr>
          <p:cNvPr id="31" name="図 30">
            <a:extLst>
              <a:ext uri="{FF2B5EF4-FFF2-40B4-BE49-F238E27FC236}">
                <a16:creationId xmlns:a16="http://schemas.microsoft.com/office/drawing/2014/main" id="{55B3BD01-3860-4A60-BE44-BD8F66A948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47" b="13941"/>
          <a:stretch/>
        </p:blipFill>
        <p:spPr>
          <a:xfrm>
            <a:off x="3419872" y="3878124"/>
            <a:ext cx="1003700" cy="1204636"/>
          </a:xfrm>
          <a:prstGeom prst="rect">
            <a:avLst/>
          </a:prstGeom>
        </p:spPr>
      </p:pic>
      <p:sp>
        <p:nvSpPr>
          <p:cNvPr id="32" name="テキスト ボックス 31">
            <a:extLst>
              <a:ext uri="{FF2B5EF4-FFF2-40B4-BE49-F238E27FC236}">
                <a16:creationId xmlns:a16="http://schemas.microsoft.com/office/drawing/2014/main" id="{A2C3E37D-E0EF-4E86-241B-CF323AD60B14}"/>
              </a:ext>
            </a:extLst>
          </p:cNvPr>
          <p:cNvSpPr txBox="1"/>
          <p:nvPr/>
        </p:nvSpPr>
        <p:spPr>
          <a:xfrm>
            <a:off x="4499992" y="3836265"/>
            <a:ext cx="2366767" cy="1246495"/>
          </a:xfrm>
          <a:prstGeom prst="rect">
            <a:avLst/>
          </a:prstGeom>
          <a:noFill/>
        </p:spPr>
        <p:txBody>
          <a:bodyPr wrap="square">
            <a:spAutoFit/>
          </a:bodyPr>
          <a:lstStyle/>
          <a:p>
            <a:pPr algn="l" fontAlgn="base">
              <a:spcAft>
                <a:spcPts val="600"/>
              </a:spcAft>
            </a:pPr>
            <a:r>
              <a:rPr lang="ja-JP" altLang="en-US" sz="1400" dirty="0">
                <a:latin typeface="Meiryo UI" panose="020B0604030504040204" pitchFamily="50" charset="-128"/>
                <a:ea typeface="Meiryo UI" panose="020B0604030504040204" pitchFamily="50" charset="-128"/>
              </a:rPr>
              <a:t>西崎　徹</a:t>
            </a:r>
            <a:endParaRPr lang="en-US" altLang="ja-JP" sz="1400" dirty="0">
              <a:latin typeface="Meiryo UI" panose="020B0604030504040204" pitchFamily="50" charset="-128"/>
              <a:ea typeface="Meiryo UI" panose="020B0604030504040204" pitchFamily="50" charset="-128"/>
            </a:endParaRPr>
          </a:p>
          <a:p>
            <a:pPr algn="l" fontAlgn="base">
              <a:spcAft>
                <a:spcPts val="600"/>
              </a:spcAft>
            </a:pPr>
            <a:r>
              <a:rPr lang="ja-JP" altLang="en-US" sz="800" dirty="0">
                <a:latin typeface="Meiryo UI" panose="020B0604030504040204" pitchFamily="50" charset="-128"/>
                <a:ea typeface="Meiryo UI" panose="020B0604030504040204" pitchFamily="50" charset="-128"/>
              </a:rPr>
              <a:t>にしざき　とおる</a:t>
            </a:r>
            <a:endParaRPr lang="en-US" altLang="ja-JP" sz="800" dirty="0">
              <a:latin typeface="Meiryo UI" panose="020B0604030504040204" pitchFamily="50" charset="-128"/>
              <a:ea typeface="Meiryo UI" panose="020B0604030504040204" pitchFamily="50" charset="-128"/>
            </a:endParaRPr>
          </a:p>
          <a:p>
            <a:pPr algn="l" fontAlgn="base"/>
            <a:r>
              <a:rPr lang="en-US" altLang="ja-JP" sz="1000" b="0" i="0" dirty="0">
                <a:effectLst/>
                <a:latin typeface="Meiryo UI" panose="020B0604030504040204" pitchFamily="50" charset="-128"/>
                <a:ea typeface="Meiryo UI" panose="020B0604030504040204" pitchFamily="50" charset="-128"/>
              </a:rPr>
              <a:t>NPO</a:t>
            </a:r>
            <a:r>
              <a:rPr lang="ja-JP" altLang="en-US" sz="1000" b="0" i="0" dirty="0">
                <a:effectLst/>
                <a:latin typeface="Meiryo UI" panose="020B0604030504040204" pitchFamily="50" charset="-128"/>
                <a:ea typeface="Meiryo UI" panose="020B0604030504040204" pitchFamily="50" charset="-128"/>
              </a:rPr>
              <a:t>法人</a:t>
            </a:r>
            <a:endParaRPr lang="en-US" altLang="ja-JP" sz="1000" b="0" i="0" dirty="0">
              <a:effectLst/>
              <a:latin typeface="Meiryo UI" panose="020B0604030504040204" pitchFamily="50" charset="-128"/>
              <a:ea typeface="Meiryo UI" panose="020B0604030504040204" pitchFamily="50" charset="-128"/>
            </a:endParaRPr>
          </a:p>
          <a:p>
            <a:pPr algn="l" fontAlgn="base"/>
            <a:r>
              <a:rPr lang="ja-JP" altLang="en-US" sz="1000" b="0" i="0" dirty="0">
                <a:effectLst/>
                <a:latin typeface="Meiryo UI" panose="020B0604030504040204" pitchFamily="50" charset="-128"/>
                <a:ea typeface="Meiryo UI" panose="020B0604030504040204" pitchFamily="50" charset="-128"/>
              </a:rPr>
              <a:t>日本ヘルスツーリズム振興機構</a:t>
            </a:r>
            <a:endParaRPr lang="en-US" altLang="ja-JP" sz="1000" b="0" i="0" dirty="0">
              <a:effectLst/>
              <a:latin typeface="Meiryo UI" panose="020B0604030504040204" pitchFamily="50" charset="-128"/>
              <a:ea typeface="Meiryo UI" panose="020B0604030504040204" pitchFamily="50" charset="-128"/>
            </a:endParaRPr>
          </a:p>
          <a:p>
            <a:pPr algn="l" fontAlgn="base">
              <a:spcAft>
                <a:spcPts val="600"/>
              </a:spcAft>
            </a:pPr>
            <a:r>
              <a:rPr lang="ja-JP" altLang="en-US" sz="1000" b="0" i="0" dirty="0">
                <a:effectLst/>
                <a:latin typeface="Meiryo UI" panose="020B0604030504040204" pitchFamily="50" charset="-128"/>
                <a:ea typeface="Meiryo UI" panose="020B0604030504040204" pitchFamily="50" charset="-128"/>
              </a:rPr>
              <a:t>事務局長</a:t>
            </a:r>
            <a:endParaRPr lang="en-US" altLang="ja-JP" sz="1000" b="0" i="0" dirty="0">
              <a:effectLst/>
              <a:latin typeface="Meiryo UI" panose="020B0604030504040204" pitchFamily="50" charset="-128"/>
              <a:ea typeface="Meiryo UI" panose="020B0604030504040204" pitchFamily="50" charset="-128"/>
            </a:endParaRPr>
          </a:p>
          <a:p>
            <a:pPr algn="l" fontAlgn="base">
              <a:spcAft>
                <a:spcPts val="600"/>
              </a:spcAft>
            </a:pPr>
            <a:endParaRPr lang="ja-JP" altLang="en-US" sz="800" b="0" i="0" dirty="0">
              <a:solidFill>
                <a:srgbClr val="0BAD98"/>
              </a:solidFill>
              <a:effectLst/>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D844FB83-25AA-71FE-CF19-EDBFBDEDA809}"/>
              </a:ext>
            </a:extLst>
          </p:cNvPr>
          <p:cNvSpPr txBox="1"/>
          <p:nvPr/>
        </p:nvSpPr>
        <p:spPr>
          <a:xfrm>
            <a:off x="3459063" y="5140349"/>
            <a:ext cx="2769121" cy="1061829"/>
          </a:xfrm>
          <a:prstGeom prst="rect">
            <a:avLst/>
          </a:prstGeom>
          <a:noFill/>
        </p:spPr>
        <p:txBody>
          <a:bodyPr wrap="square">
            <a:spAutoFit/>
          </a:bodyPr>
          <a:lstStyle/>
          <a:p>
            <a:r>
              <a:rPr kumimoji="1" lang="ja-JP" altLang="en-US" sz="1050" dirty="0">
                <a:latin typeface="Meiryo UI" panose="020B0604030504040204" pitchFamily="50" charset="-128"/>
                <a:ea typeface="Meiryo UI" panose="020B0604030504040204" pitchFamily="50" charset="-128"/>
              </a:rPr>
              <a:t>健康と観光を融合させたヘルスツーリズム（健康増進型旅行）を活用した持続可能なまちづくりの検討、事業推進主体（まちづくり会社や</a:t>
            </a:r>
            <a:r>
              <a:rPr kumimoji="1" lang="en-US" altLang="ja-JP" sz="1050" dirty="0">
                <a:latin typeface="Meiryo UI" panose="020B0604030504040204" pitchFamily="50" charset="-128"/>
                <a:ea typeface="Meiryo UI" panose="020B0604030504040204" pitchFamily="50" charset="-128"/>
              </a:rPr>
              <a:t>DMO</a:t>
            </a:r>
            <a:r>
              <a:rPr kumimoji="1" lang="ja-JP" altLang="en-US" sz="1050" dirty="0">
                <a:latin typeface="Meiryo UI" panose="020B0604030504040204" pitchFamily="50" charset="-128"/>
                <a:ea typeface="Meiryo UI" panose="020B0604030504040204" pitchFamily="50" charset="-128"/>
              </a:rPr>
              <a:t>等）における戦略策定とビジネス開発を専門とする。ツーリズムとヘルスケア双方の知見を活かし、</a:t>
            </a:r>
            <a:r>
              <a:rPr kumimoji="1" lang="en-US" altLang="ja-JP" sz="1050" dirty="0">
                <a:latin typeface="Meiryo UI" panose="020B0604030504040204" pitchFamily="50" charset="-128"/>
                <a:ea typeface="Meiryo UI" panose="020B0604030504040204" pitchFamily="50" charset="-128"/>
              </a:rPr>
              <a:t>NPO</a:t>
            </a:r>
            <a:r>
              <a:rPr kumimoji="1" lang="ja-JP" altLang="en-US" sz="1050" dirty="0">
                <a:latin typeface="Meiryo UI" panose="020B0604030504040204" pitchFamily="50" charset="-128"/>
                <a:ea typeface="Meiryo UI" panose="020B0604030504040204" pitchFamily="50" charset="-128"/>
              </a:rPr>
              <a:t>法人の運営を担っている。</a:t>
            </a:r>
            <a:endParaRPr lang="ja-JP" altLang="en-US" sz="1050" dirty="0">
              <a:latin typeface="Meiryo UI" panose="020B0604030504040204" pitchFamily="50" charset="-128"/>
              <a:ea typeface="Meiryo UI" panose="020B0604030504040204" pitchFamily="50" charset="-128"/>
            </a:endParaRPr>
          </a:p>
        </p:txBody>
      </p:sp>
      <p:pic>
        <p:nvPicPr>
          <p:cNvPr id="35" name="Picture 2">
            <a:extLst>
              <a:ext uri="{FF2B5EF4-FFF2-40B4-BE49-F238E27FC236}">
                <a16:creationId xmlns:a16="http://schemas.microsoft.com/office/drawing/2014/main" id="{76806A39-CF3B-EC90-595A-A5C2F55D787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301" b="23387"/>
          <a:stretch/>
        </p:blipFill>
        <p:spPr bwMode="auto">
          <a:xfrm>
            <a:off x="6516216" y="3882358"/>
            <a:ext cx="973286" cy="1189926"/>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2A89AE4A-1CF5-275C-C2B6-F3A10CB7377B}"/>
              </a:ext>
            </a:extLst>
          </p:cNvPr>
          <p:cNvSpPr txBox="1"/>
          <p:nvPr/>
        </p:nvSpPr>
        <p:spPr>
          <a:xfrm>
            <a:off x="6411392" y="5140349"/>
            <a:ext cx="2732608" cy="1384995"/>
          </a:xfrm>
          <a:prstGeom prst="rect">
            <a:avLst/>
          </a:prstGeom>
          <a:noFill/>
        </p:spPr>
        <p:txBody>
          <a:bodyPr wrap="square">
            <a:spAutoFit/>
          </a:bodyPr>
          <a:lstStyle/>
          <a:p>
            <a:r>
              <a:rPr kumimoji="1" lang="ja-JP" altLang="en-US" sz="1050" dirty="0">
                <a:latin typeface="Meiryo UI" panose="020B0604030504040204" pitchFamily="50" charset="-128"/>
                <a:ea typeface="Meiryo UI" panose="020B0604030504040204" pitchFamily="50" charset="-128"/>
              </a:rPr>
              <a:t>大手食品会社を辞めて</a:t>
            </a:r>
            <a:r>
              <a:rPr kumimoji="1" lang="en-US" altLang="ja-JP" sz="1050" dirty="0">
                <a:latin typeface="Meiryo UI" panose="020B0604030504040204" pitchFamily="50" charset="-128"/>
                <a:ea typeface="Meiryo UI" panose="020B0604030504040204" pitchFamily="50" charset="-128"/>
              </a:rPr>
              <a:t>2</a:t>
            </a:r>
            <a:r>
              <a:rPr kumimoji="1" lang="ja-JP" altLang="en-US" sz="1050" dirty="0">
                <a:latin typeface="Meiryo UI" panose="020B0604030504040204" pitchFamily="50" charset="-128"/>
                <a:ea typeface="Meiryo UI" panose="020B0604030504040204" pitchFamily="50" charset="-128"/>
              </a:rPr>
              <a:t>７年前に農業へ。 食べることの大切さから有機農業にとりくんで</a:t>
            </a:r>
            <a:r>
              <a:rPr kumimoji="1" lang="en-US" altLang="ja-JP" sz="1050" dirty="0">
                <a:latin typeface="Meiryo UI" panose="020B0604030504040204" pitchFamily="50" charset="-128"/>
                <a:ea typeface="Meiryo UI" panose="020B0604030504040204" pitchFamily="50" charset="-128"/>
              </a:rPr>
              <a:t>2</a:t>
            </a:r>
            <a:r>
              <a:rPr kumimoji="1" lang="ja-JP" altLang="en-US" sz="1050" dirty="0">
                <a:latin typeface="Meiryo UI" panose="020B0604030504040204" pitchFamily="50" charset="-128"/>
                <a:ea typeface="Meiryo UI" panose="020B0604030504040204" pitchFamily="50" charset="-128"/>
              </a:rPr>
              <a:t>１年。有機</a:t>
            </a:r>
            <a:r>
              <a:rPr kumimoji="1" lang="en-US" altLang="ja-JP" sz="1050" dirty="0">
                <a:latin typeface="Meiryo UI" panose="020B0604030504040204" pitchFamily="50" charset="-128"/>
                <a:ea typeface="Meiryo UI" panose="020B0604030504040204" pitchFamily="50" charset="-128"/>
              </a:rPr>
              <a:t>JA</a:t>
            </a:r>
            <a:r>
              <a:rPr kumimoji="1" lang="ja-JP" altLang="en-US" sz="1050" dirty="0">
                <a:latin typeface="Meiryo UI" panose="020B0604030504040204" pitchFamily="50" charset="-128"/>
                <a:ea typeface="Meiryo UI" panose="020B0604030504040204" pitchFamily="50" charset="-128"/>
              </a:rPr>
              <a:t>Ｓ認証取得・有機野菜栽培のほかに無添加加工品の製造やカフェ営業・他にはない収穫体験や農業体験を行っている。また、有機農業技術を広める活動と併せて、学校給食の地産地消</a:t>
            </a:r>
            <a:r>
              <a:rPr kumimoji="1" lang="en-US" altLang="ja-JP" sz="1050" dirty="0">
                <a:latin typeface="Meiryo UI" panose="020B0604030504040204" pitchFamily="50" charset="-128"/>
                <a:ea typeface="Meiryo UI" panose="020B0604030504040204" pitchFamily="50" charset="-128"/>
              </a:rPr>
              <a:t>100</a:t>
            </a:r>
            <a:r>
              <a:rPr kumimoji="1" lang="ja-JP" altLang="en-US" sz="1050" dirty="0">
                <a:latin typeface="Meiryo UI" panose="020B0604030504040204" pitchFamily="50" charset="-128"/>
                <a:ea typeface="Meiryo UI" panose="020B0604030504040204" pitchFamily="50" charset="-128"/>
              </a:rPr>
              <a:t>％推進や児童生徒への食育活動に力を注いでいる。</a:t>
            </a:r>
            <a:endParaRPr kumimoji="1" lang="en-US" altLang="ja-JP" sz="1050"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4F117EA0-F72E-378B-C3B2-0BF8527FE521}"/>
              </a:ext>
            </a:extLst>
          </p:cNvPr>
          <p:cNvSpPr txBox="1"/>
          <p:nvPr/>
        </p:nvSpPr>
        <p:spPr>
          <a:xfrm>
            <a:off x="7533825" y="3837842"/>
            <a:ext cx="1502671" cy="1092607"/>
          </a:xfrm>
          <a:prstGeom prst="rect">
            <a:avLst/>
          </a:prstGeom>
          <a:noFill/>
        </p:spPr>
        <p:txBody>
          <a:bodyPr wrap="square">
            <a:spAutoFit/>
          </a:bodyPr>
          <a:lstStyle/>
          <a:p>
            <a:pPr algn="l" fontAlgn="base">
              <a:spcAft>
                <a:spcPts val="600"/>
              </a:spcAft>
            </a:pPr>
            <a:r>
              <a:rPr lang="ja-JP" altLang="en-US" sz="1400" dirty="0">
                <a:latin typeface="Meiryo UI" panose="020B0604030504040204" pitchFamily="50" charset="-128"/>
                <a:ea typeface="Meiryo UI" panose="020B0604030504040204" pitchFamily="50" charset="-128"/>
              </a:rPr>
              <a:t>梅本　修</a:t>
            </a:r>
            <a:endParaRPr lang="en-US" altLang="ja-JP" sz="1400" dirty="0">
              <a:latin typeface="Meiryo UI" panose="020B0604030504040204" pitchFamily="50" charset="-128"/>
              <a:ea typeface="Meiryo UI" panose="020B0604030504040204" pitchFamily="50" charset="-128"/>
            </a:endParaRPr>
          </a:p>
          <a:p>
            <a:pPr algn="l" fontAlgn="base">
              <a:spcAft>
                <a:spcPts val="600"/>
              </a:spcAft>
            </a:pPr>
            <a:r>
              <a:rPr lang="ja-JP" altLang="en-US" sz="800" dirty="0">
                <a:latin typeface="Meiryo UI" panose="020B0604030504040204" pitchFamily="50" charset="-128"/>
                <a:ea typeface="Meiryo UI" panose="020B0604030504040204" pitchFamily="50" charset="-128"/>
              </a:rPr>
              <a:t>うめもと　おさむ</a:t>
            </a:r>
            <a:endParaRPr lang="en-US" altLang="ja-JP" sz="800" dirty="0">
              <a:latin typeface="Meiryo UI" panose="020B0604030504040204" pitchFamily="50" charset="-128"/>
              <a:ea typeface="Meiryo UI" panose="020B0604030504040204" pitchFamily="50" charset="-128"/>
            </a:endParaRPr>
          </a:p>
          <a:p>
            <a:pPr algn="l" fontAlgn="base"/>
            <a:r>
              <a:rPr lang="ja-JP" altLang="en-US" sz="1000" b="0" i="0" dirty="0">
                <a:effectLst/>
                <a:latin typeface="Meiryo UI" panose="020B0604030504040204" pitchFamily="50" charset="-128"/>
                <a:ea typeface="Meiryo UI" panose="020B0604030504040204" pitchFamily="50" charset="-128"/>
              </a:rPr>
              <a:t>ビオ・ラビッツ株式会社</a:t>
            </a:r>
            <a:endParaRPr lang="en-US" altLang="ja-JP" sz="1000" b="0" i="0" dirty="0">
              <a:effectLst/>
              <a:latin typeface="Meiryo UI" panose="020B0604030504040204" pitchFamily="50" charset="-128"/>
              <a:ea typeface="Meiryo UI" panose="020B0604030504040204" pitchFamily="50" charset="-128"/>
            </a:endParaRPr>
          </a:p>
          <a:p>
            <a:pPr algn="l" fontAlgn="base">
              <a:spcAft>
                <a:spcPts val="600"/>
              </a:spcAft>
            </a:pPr>
            <a:r>
              <a:rPr lang="ja-JP" altLang="en-US" sz="1000" dirty="0">
                <a:latin typeface="Meiryo UI" panose="020B0604030504040204" pitchFamily="50" charset="-128"/>
                <a:ea typeface="Meiryo UI" panose="020B0604030504040204" pitchFamily="50" charset="-128"/>
              </a:rPr>
              <a:t>代表取締役</a:t>
            </a:r>
            <a:endParaRPr lang="en-US" altLang="ja-JP" sz="1000" b="0" i="0" dirty="0">
              <a:effectLst/>
              <a:latin typeface="Meiryo UI" panose="020B0604030504040204" pitchFamily="50" charset="-128"/>
              <a:ea typeface="Meiryo UI" panose="020B0604030504040204" pitchFamily="50" charset="-128"/>
            </a:endParaRPr>
          </a:p>
          <a:p>
            <a:pPr algn="l" fontAlgn="base">
              <a:spcAft>
                <a:spcPts val="600"/>
              </a:spcAft>
            </a:pPr>
            <a:endParaRPr lang="ja-JP" altLang="en-US" sz="800" b="0" i="0" dirty="0">
              <a:solidFill>
                <a:srgbClr val="0BAD98"/>
              </a:solidFill>
              <a:effectLst/>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8A91FF1-6EF7-949B-51DC-1618D1B2BAEE}"/>
              </a:ext>
            </a:extLst>
          </p:cNvPr>
          <p:cNvSpPr>
            <a:spLocks noGrp="1"/>
          </p:cNvSpPr>
          <p:nvPr>
            <p:ph type="sldNum" sz="quarter" idx="12"/>
          </p:nvPr>
        </p:nvSpPr>
        <p:spPr>
          <a:xfrm>
            <a:off x="7089556" y="6600656"/>
            <a:ext cx="2057400" cy="365125"/>
          </a:xfrm>
        </p:spPr>
        <p:txBody>
          <a:bodyPr/>
          <a:lstStyle/>
          <a:p>
            <a:fld id="{F86A5EC8-DED8-4501-B4E3-7C7D0EBF1D96}" type="slidenum">
              <a:rPr kumimoji="1" lang="ja-JP" altLang="en-US" sz="1200" smtClean="0"/>
              <a:t>36</a:t>
            </a:fld>
            <a:endParaRPr kumimoji="1" lang="ja-JP" altLang="en-US" sz="1200" dirty="0"/>
          </a:p>
        </p:txBody>
      </p:sp>
      <p:pic>
        <p:nvPicPr>
          <p:cNvPr id="7" name="図 6">
            <a:extLst>
              <a:ext uri="{FF2B5EF4-FFF2-40B4-BE49-F238E27FC236}">
                <a16:creationId xmlns:a16="http://schemas.microsoft.com/office/drawing/2014/main" id="{04073EAC-CF03-6FD1-5FF0-60FD70D8207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87118" y="1531686"/>
            <a:ext cx="999720" cy="1214270"/>
          </a:xfrm>
          <a:prstGeom prst="rect">
            <a:avLst/>
          </a:prstGeom>
        </p:spPr>
      </p:pic>
      <p:sp>
        <p:nvSpPr>
          <p:cNvPr id="8" name="テキスト ボックス 7">
            <a:extLst>
              <a:ext uri="{FF2B5EF4-FFF2-40B4-BE49-F238E27FC236}">
                <a16:creationId xmlns:a16="http://schemas.microsoft.com/office/drawing/2014/main" id="{FBCCCDC4-98CF-BADD-DDD6-51ECFEB5A49E}"/>
              </a:ext>
            </a:extLst>
          </p:cNvPr>
          <p:cNvSpPr txBox="1"/>
          <p:nvPr/>
        </p:nvSpPr>
        <p:spPr>
          <a:xfrm>
            <a:off x="5513081" y="1522383"/>
            <a:ext cx="1164002" cy="1061829"/>
          </a:xfrm>
          <a:prstGeom prst="rect">
            <a:avLst/>
          </a:prstGeom>
          <a:noFill/>
        </p:spPr>
        <p:txBody>
          <a:bodyPr wrap="square">
            <a:spAutoFit/>
          </a:bodyPr>
          <a:lstStyle/>
          <a:p>
            <a:pPr algn="l" fontAlgn="base">
              <a:spcAft>
                <a:spcPts val="600"/>
              </a:spcAft>
            </a:pPr>
            <a:r>
              <a:rPr lang="ja-JP" altLang="ja-JP" sz="1050" dirty="0">
                <a:effectLst/>
                <a:ea typeface="Meiryo UI" panose="020B0604030504040204" pitchFamily="50" charset="-128"/>
                <a:cs typeface="Times New Roman" panose="02020603050405020304" pitchFamily="18" charset="0"/>
              </a:rPr>
              <a:t>海に歴史に温泉も、そんな中を健康ウォーキング。どうせ歩くなら、楽しみましょう。お手伝い出来たら嬉しいです</a:t>
            </a:r>
            <a:endParaRPr lang="ja-JP" altLang="en-US" sz="1050" b="0" i="0" dirty="0">
              <a:solidFill>
                <a:srgbClr val="0BAD98"/>
              </a:solidFill>
              <a:effectLst/>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BC2DCF56-9A75-E4B2-CDE6-6039C67847E2}"/>
              </a:ext>
            </a:extLst>
          </p:cNvPr>
          <p:cNvPicPr>
            <a:picLocks noChangeAspect="1"/>
          </p:cNvPicPr>
          <p:nvPr/>
        </p:nvPicPr>
        <p:blipFill>
          <a:blip r:embed="rId8"/>
          <a:stretch>
            <a:fillRect/>
          </a:stretch>
        </p:blipFill>
        <p:spPr>
          <a:xfrm>
            <a:off x="2463685" y="1516852"/>
            <a:ext cx="909335" cy="1198669"/>
          </a:xfrm>
          <a:prstGeom prst="rect">
            <a:avLst/>
          </a:prstGeom>
        </p:spPr>
      </p:pic>
      <p:sp>
        <p:nvSpPr>
          <p:cNvPr id="5" name="テキスト ボックス 4">
            <a:extLst>
              <a:ext uri="{FF2B5EF4-FFF2-40B4-BE49-F238E27FC236}">
                <a16:creationId xmlns:a16="http://schemas.microsoft.com/office/drawing/2014/main" id="{DAB87E81-E422-207C-EC24-90DB47CB764A}"/>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9" name="テキスト ボックス 8">
            <a:extLst>
              <a:ext uri="{FF2B5EF4-FFF2-40B4-BE49-F238E27FC236}">
                <a16:creationId xmlns:a16="http://schemas.microsoft.com/office/drawing/2014/main" id="{7F3F57F5-BA42-658D-C680-9FCC7CC136F9}"/>
              </a:ext>
            </a:extLst>
          </p:cNvPr>
          <p:cNvSpPr txBox="1"/>
          <p:nvPr/>
        </p:nvSpPr>
        <p:spPr>
          <a:xfrm>
            <a:off x="223529" y="2752360"/>
            <a:ext cx="1389356" cy="415498"/>
          </a:xfrm>
          <a:prstGeom prst="rect">
            <a:avLst/>
          </a:prstGeom>
          <a:noFill/>
        </p:spPr>
        <p:txBody>
          <a:bodyPr wrap="square">
            <a:spAutoFit/>
          </a:bodyPr>
          <a:lstStyle/>
          <a:p>
            <a:pPr algn="l" fontAlgn="base">
              <a:spcAft>
                <a:spcPts val="600"/>
              </a:spcAft>
            </a:pPr>
            <a:r>
              <a:rPr lang="ja-JP" altLang="en-US" sz="1200" b="0" i="0" dirty="0">
                <a:effectLst/>
                <a:latin typeface="Meiryo UI" panose="020B0604030504040204" pitchFamily="50" charset="-128"/>
                <a:ea typeface="Meiryo UI" panose="020B0604030504040204" pitchFamily="50" charset="-128"/>
              </a:rPr>
              <a:t>蒲田 和加子</a:t>
            </a:r>
            <a:br>
              <a:rPr lang="ja-JP" altLang="en-US" sz="1200" b="0" i="0" dirty="0">
                <a:effectLst/>
                <a:latin typeface="Meiryo UI" panose="020B0604030504040204" pitchFamily="50" charset="-128"/>
                <a:ea typeface="Meiryo UI" panose="020B0604030504040204" pitchFamily="50" charset="-128"/>
              </a:rPr>
            </a:br>
            <a:r>
              <a:rPr lang="ja-JP" altLang="en-US" sz="900" b="0" i="0" dirty="0">
                <a:effectLst/>
                <a:latin typeface="Meiryo UI" panose="020B0604030504040204" pitchFamily="50" charset="-128"/>
                <a:ea typeface="Meiryo UI" panose="020B0604030504040204" pitchFamily="50" charset="-128"/>
              </a:rPr>
              <a:t>かばた 　わかこ</a:t>
            </a:r>
          </a:p>
        </p:txBody>
      </p:sp>
      <p:sp>
        <p:nvSpPr>
          <p:cNvPr id="12" name="テキスト ボックス 11">
            <a:extLst>
              <a:ext uri="{FF2B5EF4-FFF2-40B4-BE49-F238E27FC236}">
                <a16:creationId xmlns:a16="http://schemas.microsoft.com/office/drawing/2014/main" id="{4C070DE7-1BE9-C3F7-9FEE-C1549A1585AF}"/>
              </a:ext>
            </a:extLst>
          </p:cNvPr>
          <p:cNvSpPr txBox="1"/>
          <p:nvPr/>
        </p:nvSpPr>
        <p:spPr>
          <a:xfrm>
            <a:off x="2432638" y="2736342"/>
            <a:ext cx="886272" cy="415498"/>
          </a:xfrm>
          <a:prstGeom prst="rect">
            <a:avLst/>
          </a:prstGeom>
          <a:noFill/>
        </p:spPr>
        <p:txBody>
          <a:bodyPr wrap="square">
            <a:spAutoFit/>
          </a:bodyPr>
          <a:lstStyle/>
          <a:p>
            <a:pPr algn="l" fontAlgn="base">
              <a:spcAft>
                <a:spcPts val="600"/>
              </a:spcAft>
            </a:pPr>
            <a:r>
              <a:rPr lang="ja-JP" altLang="en-US" sz="1200" b="0" i="0" dirty="0">
                <a:effectLst/>
                <a:latin typeface="Meiryo UI" panose="020B0604030504040204" pitchFamily="50" charset="-128"/>
                <a:ea typeface="Meiryo UI" panose="020B0604030504040204" pitchFamily="50" charset="-128"/>
              </a:rPr>
              <a:t>朴 勇太</a:t>
            </a:r>
            <a:br>
              <a:rPr lang="ja-JP" altLang="en-US" sz="1200" b="0" i="0" dirty="0">
                <a:effectLst/>
                <a:latin typeface="Meiryo UI" panose="020B0604030504040204" pitchFamily="50" charset="-128"/>
                <a:ea typeface="Meiryo UI" panose="020B0604030504040204" pitchFamily="50" charset="-128"/>
              </a:rPr>
            </a:br>
            <a:r>
              <a:rPr lang="ja-JP" altLang="en-US" sz="900" b="0" i="0" dirty="0">
                <a:effectLst/>
                <a:latin typeface="Meiryo UI" panose="020B0604030504040204" pitchFamily="50" charset="-128"/>
                <a:ea typeface="Meiryo UI" panose="020B0604030504040204" pitchFamily="50" charset="-128"/>
              </a:rPr>
              <a:t>ぱく  よんて</a:t>
            </a:r>
          </a:p>
        </p:txBody>
      </p:sp>
      <p:sp>
        <p:nvSpPr>
          <p:cNvPr id="14" name="テキスト ボックス 13">
            <a:extLst>
              <a:ext uri="{FF2B5EF4-FFF2-40B4-BE49-F238E27FC236}">
                <a16:creationId xmlns:a16="http://schemas.microsoft.com/office/drawing/2014/main" id="{B9195FF5-399F-D4DF-B06F-2FFA2F43F53D}"/>
              </a:ext>
            </a:extLst>
          </p:cNvPr>
          <p:cNvSpPr txBox="1"/>
          <p:nvPr/>
        </p:nvSpPr>
        <p:spPr>
          <a:xfrm>
            <a:off x="4435880" y="2725470"/>
            <a:ext cx="1190925" cy="415498"/>
          </a:xfrm>
          <a:prstGeom prst="rect">
            <a:avLst/>
          </a:prstGeom>
          <a:noFill/>
        </p:spPr>
        <p:txBody>
          <a:bodyPr wrap="square">
            <a:spAutoFit/>
          </a:bodyPr>
          <a:lstStyle/>
          <a:p>
            <a:pPr algn="l" fontAlgn="base">
              <a:spcAft>
                <a:spcPts val="600"/>
              </a:spcAft>
            </a:pPr>
            <a:r>
              <a:rPr lang="ja-JP" altLang="ja-JP" sz="1200" dirty="0">
                <a:effectLst/>
                <a:latin typeface="Meiryo UI" panose="020B0604030504040204" pitchFamily="50" charset="-128"/>
                <a:ea typeface="Meiryo UI" panose="020B0604030504040204" pitchFamily="50" charset="-128"/>
                <a:cs typeface="Times New Roman" panose="02020603050405020304" pitchFamily="18" charset="0"/>
              </a:rPr>
              <a:t>小長谷</a:t>
            </a:r>
            <a:r>
              <a:rPr lang="en-US" altLang="ja-JP" sz="12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dirty="0">
                <a:effectLst/>
                <a:latin typeface="Meiryo UI" panose="020B0604030504040204" pitchFamily="50" charset="-128"/>
                <a:ea typeface="Meiryo UI" panose="020B0604030504040204" pitchFamily="50" charset="-128"/>
                <a:cs typeface="Times New Roman" panose="02020603050405020304" pitchFamily="18" charset="0"/>
              </a:rPr>
              <a:t>知佐子</a:t>
            </a:r>
            <a:br>
              <a:rPr lang="ja-JP" altLang="en-US" sz="900" b="0" i="0" dirty="0">
                <a:effectLst/>
                <a:latin typeface="Meiryo UI" panose="020B0604030504040204" pitchFamily="50" charset="-128"/>
                <a:ea typeface="Meiryo UI" panose="020B0604030504040204" pitchFamily="50" charset="-128"/>
              </a:rPr>
            </a:br>
            <a:r>
              <a:rPr lang="ja-JP" altLang="en-US" sz="900" dirty="0">
                <a:latin typeface="Meiryo UI" panose="020B0604030504040204" pitchFamily="50" charset="-128"/>
                <a:ea typeface="Meiryo UI" panose="020B0604030504040204" pitchFamily="50" charset="-128"/>
              </a:rPr>
              <a:t>おばせ　    ちさこ</a:t>
            </a:r>
            <a:endParaRPr lang="en-US" altLang="ja-JP" sz="900" dirty="0">
              <a:latin typeface="Meiryo UI" panose="020B0604030504040204" pitchFamily="50" charset="-128"/>
              <a:ea typeface="Meiryo UI" panose="020B0604030504040204" pitchFamily="50" charset="-128"/>
            </a:endParaRPr>
          </a:p>
        </p:txBody>
      </p:sp>
      <p:pic>
        <p:nvPicPr>
          <p:cNvPr id="2050" name="Picture 2">
            <a:extLst>
              <a:ext uri="{FF2B5EF4-FFF2-40B4-BE49-F238E27FC236}">
                <a16:creationId xmlns:a16="http://schemas.microsoft.com/office/drawing/2014/main" id="{5C87BE75-858F-E1C1-973A-F062B6F70A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62082" y="1532891"/>
            <a:ext cx="1050278" cy="1211859"/>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3E116B4D-41F7-C1EC-5856-7B307FC0B747}"/>
              </a:ext>
            </a:extLst>
          </p:cNvPr>
          <p:cNvSpPr txBox="1"/>
          <p:nvPr/>
        </p:nvSpPr>
        <p:spPr>
          <a:xfrm>
            <a:off x="7812360" y="1520642"/>
            <a:ext cx="1372522" cy="900246"/>
          </a:xfrm>
          <a:prstGeom prst="rect">
            <a:avLst/>
          </a:prstGeom>
          <a:noFill/>
        </p:spPr>
        <p:txBody>
          <a:bodyPr wrap="square">
            <a:spAutoFit/>
          </a:bodyPr>
          <a:lstStyle/>
          <a:p>
            <a:r>
              <a:rPr lang="ja-JP" altLang="en-US" sz="1050" b="0" i="0" dirty="0">
                <a:effectLst/>
                <a:latin typeface="Meiryo UI" panose="020B0604030504040204" pitchFamily="50" charset="-128"/>
                <a:ea typeface="Meiryo UI" panose="020B0604030504040204" pitchFamily="50" charset="-128"/>
              </a:rPr>
              <a:t>自然豊かな京丹後でゆったりと気持ちよく体を動かす・・・。そんなお手伝いが出来たらいいなと思います。</a:t>
            </a:r>
            <a:endParaRPr lang="ja-JP" altLang="en-US" sz="105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D6F3B3DC-38D7-82C8-3252-727E7583EF6F}"/>
              </a:ext>
            </a:extLst>
          </p:cNvPr>
          <p:cNvSpPr txBox="1"/>
          <p:nvPr/>
        </p:nvSpPr>
        <p:spPr>
          <a:xfrm>
            <a:off x="6732240" y="2736436"/>
            <a:ext cx="1050279" cy="415498"/>
          </a:xfrm>
          <a:prstGeom prst="rect">
            <a:avLst/>
          </a:prstGeom>
          <a:noFill/>
        </p:spPr>
        <p:txBody>
          <a:bodyPr wrap="square">
            <a:spAutoFit/>
          </a:bodyPr>
          <a:lstStyle/>
          <a:p>
            <a:pPr algn="ctr" fontAlgn="base"/>
            <a:r>
              <a:rPr lang="ja-JP" altLang="en-US" sz="1200" b="0" i="0" dirty="0">
                <a:effectLst/>
                <a:latin typeface="Meiryo UI" panose="020B0604030504040204" pitchFamily="50" charset="-128"/>
                <a:ea typeface="Meiryo UI" panose="020B0604030504040204" pitchFamily="50" charset="-128"/>
              </a:rPr>
              <a:t>小森　有希</a:t>
            </a:r>
            <a:br>
              <a:rPr lang="ja-JP" altLang="en-US" sz="1200" b="0" i="0" dirty="0">
                <a:effectLst/>
                <a:latin typeface="Meiryo UI" panose="020B0604030504040204" pitchFamily="50" charset="-128"/>
                <a:ea typeface="Meiryo UI" panose="020B0604030504040204" pitchFamily="50" charset="-128"/>
              </a:rPr>
            </a:br>
            <a:r>
              <a:rPr lang="ja-JP" altLang="en-US" sz="900" b="0" i="0" dirty="0">
                <a:effectLst/>
                <a:latin typeface="Meiryo UI" panose="020B0604030504040204" pitchFamily="50" charset="-128"/>
                <a:ea typeface="Meiryo UI" panose="020B0604030504040204" pitchFamily="50" charset="-128"/>
              </a:rPr>
              <a:t>こもり ゆき</a:t>
            </a:r>
          </a:p>
        </p:txBody>
      </p:sp>
    </p:spTree>
    <p:extLst>
      <p:ext uri="{BB962C8B-B14F-4D97-AF65-F5344CB8AC3E}">
        <p14:creationId xmlns:p14="http://schemas.microsoft.com/office/powerpoint/2010/main" val="4152327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41DA796-FAE5-5A28-2804-22CC6FCAAD42}"/>
              </a:ext>
            </a:extLst>
          </p:cNvPr>
          <p:cNvSpPr txBox="1"/>
          <p:nvPr/>
        </p:nvSpPr>
        <p:spPr>
          <a:xfrm>
            <a:off x="0" y="129917"/>
            <a:ext cx="9144000" cy="430887"/>
          </a:xfrm>
          <a:prstGeom prst="rect">
            <a:avLst/>
          </a:prstGeom>
          <a:noFill/>
        </p:spPr>
        <p:txBody>
          <a:bodyPr wrap="square" rtlCol="0">
            <a:spAutoFit/>
          </a:bodyPr>
          <a:lstStyle/>
          <a:p>
            <a:r>
              <a:rPr kumimoji="1" lang="ja-JP" altLang="en-US" sz="2200" b="1" dirty="0">
                <a:latin typeface="Meiryo UI" panose="020B0604030504040204" pitchFamily="50" charset="-128"/>
                <a:ea typeface="Meiryo UI" panose="020B0604030504040204" pitchFamily="50" charset="-128"/>
              </a:rPr>
              <a:t>参考資料：ヘルスツーリズムの健康効果</a:t>
            </a:r>
            <a:endParaRPr kumimoji="1" lang="en-US" altLang="ja-JP" sz="2200" b="1"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1C37B5B8-D562-8AD8-75D1-B38DAFC532A0}"/>
              </a:ext>
            </a:extLst>
          </p:cNvPr>
          <p:cNvPicPr>
            <a:picLocks noChangeAspect="1"/>
          </p:cNvPicPr>
          <p:nvPr/>
        </p:nvPicPr>
        <p:blipFill>
          <a:blip r:embed="rId2"/>
          <a:stretch>
            <a:fillRect/>
          </a:stretch>
        </p:blipFill>
        <p:spPr>
          <a:xfrm>
            <a:off x="337204" y="908720"/>
            <a:ext cx="5134881" cy="2336462"/>
          </a:xfrm>
          <a:prstGeom prst="rect">
            <a:avLst/>
          </a:prstGeom>
        </p:spPr>
      </p:pic>
      <p:pic>
        <p:nvPicPr>
          <p:cNvPr id="7" name="図 6">
            <a:extLst>
              <a:ext uri="{FF2B5EF4-FFF2-40B4-BE49-F238E27FC236}">
                <a16:creationId xmlns:a16="http://schemas.microsoft.com/office/drawing/2014/main" id="{E12023D8-1B78-4C17-0570-4A77313CC506}"/>
              </a:ext>
            </a:extLst>
          </p:cNvPr>
          <p:cNvPicPr>
            <a:picLocks noChangeAspect="1"/>
          </p:cNvPicPr>
          <p:nvPr/>
        </p:nvPicPr>
        <p:blipFill>
          <a:blip r:embed="rId3"/>
          <a:stretch>
            <a:fillRect/>
          </a:stretch>
        </p:blipFill>
        <p:spPr>
          <a:xfrm>
            <a:off x="5737804" y="893724"/>
            <a:ext cx="2414745" cy="2487867"/>
          </a:xfrm>
          <a:prstGeom prst="rect">
            <a:avLst/>
          </a:prstGeom>
        </p:spPr>
      </p:pic>
      <p:pic>
        <p:nvPicPr>
          <p:cNvPr id="8" name="図 7">
            <a:extLst>
              <a:ext uri="{FF2B5EF4-FFF2-40B4-BE49-F238E27FC236}">
                <a16:creationId xmlns:a16="http://schemas.microsoft.com/office/drawing/2014/main" id="{0F749F95-786F-7039-FE41-3418C3EE9067}"/>
              </a:ext>
            </a:extLst>
          </p:cNvPr>
          <p:cNvPicPr>
            <a:picLocks noChangeAspect="1"/>
          </p:cNvPicPr>
          <p:nvPr/>
        </p:nvPicPr>
        <p:blipFill>
          <a:blip r:embed="rId4"/>
          <a:stretch>
            <a:fillRect/>
          </a:stretch>
        </p:blipFill>
        <p:spPr>
          <a:xfrm>
            <a:off x="625236" y="3501008"/>
            <a:ext cx="2509641" cy="2993665"/>
          </a:xfrm>
          <a:prstGeom prst="rect">
            <a:avLst/>
          </a:prstGeom>
        </p:spPr>
      </p:pic>
      <p:pic>
        <p:nvPicPr>
          <p:cNvPr id="9" name="図 8">
            <a:extLst>
              <a:ext uri="{FF2B5EF4-FFF2-40B4-BE49-F238E27FC236}">
                <a16:creationId xmlns:a16="http://schemas.microsoft.com/office/drawing/2014/main" id="{3F789B24-AB75-5C91-324C-F9ED0B0E8872}"/>
              </a:ext>
            </a:extLst>
          </p:cNvPr>
          <p:cNvPicPr>
            <a:picLocks noChangeAspect="1"/>
          </p:cNvPicPr>
          <p:nvPr/>
        </p:nvPicPr>
        <p:blipFill>
          <a:blip r:embed="rId5"/>
          <a:stretch>
            <a:fillRect/>
          </a:stretch>
        </p:blipFill>
        <p:spPr>
          <a:xfrm>
            <a:off x="3217524" y="3545676"/>
            <a:ext cx="5602948" cy="3123684"/>
          </a:xfrm>
          <a:prstGeom prst="rect">
            <a:avLst/>
          </a:prstGeom>
        </p:spPr>
      </p:pic>
      <p:sp>
        <p:nvSpPr>
          <p:cNvPr id="3" name="スライド番号プレースホルダー 2">
            <a:extLst>
              <a:ext uri="{FF2B5EF4-FFF2-40B4-BE49-F238E27FC236}">
                <a16:creationId xmlns:a16="http://schemas.microsoft.com/office/drawing/2014/main" id="{DD9EBB20-8C0C-7D30-74FB-93E3B4B67AA5}"/>
              </a:ext>
            </a:extLst>
          </p:cNvPr>
          <p:cNvSpPr>
            <a:spLocks noGrp="1"/>
          </p:cNvSpPr>
          <p:nvPr>
            <p:ph type="sldNum" sz="quarter" idx="12"/>
          </p:nvPr>
        </p:nvSpPr>
        <p:spPr>
          <a:xfrm>
            <a:off x="7084660" y="6604149"/>
            <a:ext cx="2057400" cy="365125"/>
          </a:xfrm>
        </p:spPr>
        <p:txBody>
          <a:bodyPr/>
          <a:lstStyle/>
          <a:p>
            <a:fld id="{F86A5EC8-DED8-4501-B4E3-7C7D0EBF1D96}" type="slidenum">
              <a:rPr kumimoji="1" lang="ja-JP" altLang="en-US" sz="1200" smtClean="0"/>
              <a:t>37</a:t>
            </a:fld>
            <a:endParaRPr kumimoji="1" lang="ja-JP" altLang="en-US" sz="1200" dirty="0"/>
          </a:p>
        </p:txBody>
      </p:sp>
      <p:sp>
        <p:nvSpPr>
          <p:cNvPr id="6" name="テキスト ボックス 5">
            <a:extLst>
              <a:ext uri="{FF2B5EF4-FFF2-40B4-BE49-F238E27FC236}">
                <a16:creationId xmlns:a16="http://schemas.microsoft.com/office/drawing/2014/main" id="{D1B31498-8670-3295-D6DE-3DAAF0E3A72D}"/>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969884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矢印コネクタ 4">
            <a:extLst>
              <a:ext uri="{FF2B5EF4-FFF2-40B4-BE49-F238E27FC236}">
                <a16:creationId xmlns:a16="http://schemas.microsoft.com/office/drawing/2014/main" id="{5757735A-8224-6899-B0C8-98B7C1444B00}"/>
              </a:ext>
            </a:extLst>
          </p:cNvPr>
          <p:cNvCxnSpPr/>
          <p:nvPr/>
        </p:nvCxnSpPr>
        <p:spPr>
          <a:xfrm>
            <a:off x="4884679" y="4850296"/>
            <a:ext cx="351929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7A1888F3-6650-3234-2EE5-7CC734E8FEB7}"/>
              </a:ext>
            </a:extLst>
          </p:cNvPr>
          <p:cNvSpPr txBox="1"/>
          <p:nvPr/>
        </p:nvSpPr>
        <p:spPr>
          <a:xfrm>
            <a:off x="611560" y="1013498"/>
            <a:ext cx="3328155" cy="5262979"/>
          </a:xfrm>
          <a:prstGeom prst="rect">
            <a:avLst/>
          </a:prstGeom>
          <a:noFill/>
          <a:ln>
            <a:solidFill>
              <a:schemeClr val="accent4">
                <a:lumMod val="50000"/>
              </a:schemeClr>
            </a:solidFill>
          </a:ln>
        </p:spPr>
        <p:txBody>
          <a:bodyPr wrap="none" rtlCol="0">
            <a:spAutoFit/>
          </a:bodyPr>
          <a:lstStyle/>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生活習慣</a:t>
            </a:r>
            <a:endParaRPr kumimoji="1" lang="en-US" altLang="ja-JP" sz="2800" dirty="0">
              <a:latin typeface="BIZ UDPゴシック" panose="020B0400000000000000" pitchFamily="50" charset="-128"/>
              <a:ea typeface="BIZ UDPゴシック" panose="020B0400000000000000" pitchFamily="50" charset="-128"/>
            </a:endParaRPr>
          </a:p>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食習慣</a:t>
            </a:r>
            <a:endParaRPr kumimoji="1" lang="en-US" altLang="ja-JP" sz="2800" dirty="0">
              <a:latin typeface="BIZ UDPゴシック" panose="020B0400000000000000" pitchFamily="50" charset="-128"/>
              <a:ea typeface="BIZ UDPゴシック" panose="020B0400000000000000" pitchFamily="50" charset="-128"/>
            </a:endParaRPr>
          </a:p>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身体活動</a:t>
            </a:r>
            <a:endParaRPr kumimoji="1" lang="en-US" altLang="ja-JP" sz="2800" dirty="0">
              <a:latin typeface="BIZ UDPゴシック" panose="020B0400000000000000" pitchFamily="50" charset="-128"/>
              <a:ea typeface="BIZ UDPゴシック" panose="020B0400000000000000" pitchFamily="50" charset="-128"/>
            </a:endParaRPr>
          </a:p>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健診結果</a:t>
            </a:r>
            <a:endParaRPr kumimoji="1" lang="en-US" altLang="ja-JP" sz="2800" dirty="0">
              <a:latin typeface="BIZ UDPゴシック" panose="020B0400000000000000" pitchFamily="50" charset="-128"/>
              <a:ea typeface="BIZ UDPゴシック" panose="020B0400000000000000" pitchFamily="50" charset="-128"/>
            </a:endParaRPr>
          </a:p>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腹囲（メタボ関連）</a:t>
            </a:r>
            <a:endParaRPr kumimoji="1" lang="en-US" altLang="ja-JP" sz="2800" dirty="0">
              <a:latin typeface="BIZ UDPゴシック" panose="020B0400000000000000" pitchFamily="50" charset="-128"/>
              <a:ea typeface="BIZ UDPゴシック" panose="020B0400000000000000" pitchFamily="50" charset="-128"/>
            </a:endParaRPr>
          </a:p>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血圧</a:t>
            </a:r>
            <a:endParaRPr kumimoji="1" lang="en-US" altLang="ja-JP" sz="2800" dirty="0">
              <a:latin typeface="BIZ UDPゴシック" panose="020B0400000000000000" pitchFamily="50" charset="-128"/>
              <a:ea typeface="BIZ UDPゴシック" panose="020B0400000000000000" pitchFamily="50" charset="-128"/>
            </a:endParaRPr>
          </a:p>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脂質</a:t>
            </a:r>
            <a:endParaRPr kumimoji="1" lang="en-US" altLang="ja-JP" sz="2800" dirty="0">
              <a:latin typeface="BIZ UDPゴシック" panose="020B0400000000000000" pitchFamily="50" charset="-128"/>
              <a:ea typeface="BIZ UDPゴシック" panose="020B0400000000000000" pitchFamily="50" charset="-128"/>
            </a:endParaRPr>
          </a:p>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血糖</a:t>
            </a:r>
            <a:endParaRPr kumimoji="1" lang="en-US" altLang="ja-JP" sz="2800" dirty="0">
              <a:latin typeface="BIZ UDPゴシック" panose="020B0400000000000000" pitchFamily="50" charset="-128"/>
              <a:ea typeface="BIZ UDPゴシック" panose="020B0400000000000000" pitchFamily="50" charset="-128"/>
            </a:endParaRPr>
          </a:p>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ストレス度</a:t>
            </a:r>
            <a:endParaRPr kumimoji="1" lang="en-US" altLang="ja-JP" sz="2800" dirty="0">
              <a:latin typeface="BIZ UDPゴシック" panose="020B0400000000000000" pitchFamily="50" charset="-128"/>
              <a:ea typeface="BIZ UDPゴシック" panose="020B0400000000000000" pitchFamily="50" charset="-128"/>
            </a:endParaRPr>
          </a:p>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行動変容ステージ</a:t>
            </a:r>
            <a:endParaRPr kumimoji="1" lang="en-US" altLang="ja-JP" sz="2800" dirty="0">
              <a:latin typeface="BIZ UDPゴシック" panose="020B0400000000000000" pitchFamily="50" charset="-128"/>
              <a:ea typeface="BIZ UDPゴシック" panose="020B0400000000000000" pitchFamily="50" charset="-128"/>
            </a:endParaRPr>
          </a:p>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医療費</a:t>
            </a:r>
            <a:endParaRPr kumimoji="1" lang="en-US" altLang="ja-JP" sz="2800" dirty="0">
              <a:latin typeface="BIZ UDPゴシック" panose="020B0400000000000000" pitchFamily="50" charset="-128"/>
              <a:ea typeface="BIZ UDPゴシック" panose="020B0400000000000000" pitchFamily="50" charset="-128"/>
            </a:endParaRPr>
          </a:p>
          <a:p>
            <a:pPr marL="342900" indent="-342900">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その他</a:t>
            </a:r>
          </a:p>
        </p:txBody>
      </p:sp>
      <p:sp>
        <p:nvSpPr>
          <p:cNvPr id="7" name="矢印: 右 6">
            <a:extLst>
              <a:ext uri="{FF2B5EF4-FFF2-40B4-BE49-F238E27FC236}">
                <a16:creationId xmlns:a16="http://schemas.microsoft.com/office/drawing/2014/main" id="{08A5CA1A-A985-7F48-8F6E-A592830C2F92}"/>
              </a:ext>
            </a:extLst>
          </p:cNvPr>
          <p:cNvSpPr/>
          <p:nvPr/>
        </p:nvSpPr>
        <p:spPr>
          <a:xfrm>
            <a:off x="4114785" y="1163145"/>
            <a:ext cx="429208" cy="471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D469CD6-10BE-9680-EC44-79AFD25E5512}"/>
              </a:ext>
            </a:extLst>
          </p:cNvPr>
          <p:cNvSpPr txBox="1"/>
          <p:nvPr/>
        </p:nvSpPr>
        <p:spPr>
          <a:xfrm>
            <a:off x="4665682" y="1137133"/>
            <a:ext cx="902811" cy="523220"/>
          </a:xfrm>
          <a:prstGeom prst="rect">
            <a:avLst/>
          </a:prstGeom>
          <a:noFill/>
          <a:ln>
            <a:solidFill>
              <a:schemeClr val="accent4">
                <a:lumMod val="50000"/>
              </a:schemeClr>
            </a:solidFill>
          </a:ln>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現在</a:t>
            </a:r>
          </a:p>
        </p:txBody>
      </p:sp>
      <p:sp>
        <p:nvSpPr>
          <p:cNvPr id="9" name="矢印: 右 8">
            <a:extLst>
              <a:ext uri="{FF2B5EF4-FFF2-40B4-BE49-F238E27FC236}">
                <a16:creationId xmlns:a16="http://schemas.microsoft.com/office/drawing/2014/main" id="{BD2FB5C6-BCD0-5355-BBC5-34915192CC5E}"/>
              </a:ext>
            </a:extLst>
          </p:cNvPr>
          <p:cNvSpPr/>
          <p:nvPr/>
        </p:nvSpPr>
        <p:spPr>
          <a:xfrm>
            <a:off x="5717406" y="1163145"/>
            <a:ext cx="429208" cy="471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C1AB718-C949-855B-7DD1-C1B330B6F29F}"/>
              </a:ext>
            </a:extLst>
          </p:cNvPr>
          <p:cNvSpPr txBox="1"/>
          <p:nvPr/>
        </p:nvSpPr>
        <p:spPr>
          <a:xfrm>
            <a:off x="6254618" y="2196214"/>
            <a:ext cx="2598788" cy="830997"/>
          </a:xfrm>
          <a:prstGeom prst="rect">
            <a:avLst/>
          </a:prstGeom>
          <a:noFill/>
          <a:ln>
            <a:solidFill>
              <a:schemeClr val="accent4">
                <a:lumMod val="50000"/>
              </a:schemeClr>
            </a:solidFill>
          </a:ln>
        </p:spPr>
        <p:txBody>
          <a:bodyPr wrap="square" rtlCol="0">
            <a:spAutoFit/>
          </a:bodyPr>
          <a:lstStyle/>
          <a:p>
            <a:pPr algn="ctr"/>
            <a:r>
              <a:rPr kumimoji="1" lang="ja-JP" altLang="en-US" sz="2800" dirty="0">
                <a:latin typeface="BIZ UDPゴシック" panose="020B0400000000000000" pitchFamily="50" charset="-128"/>
                <a:ea typeface="BIZ UDPゴシック" panose="020B0400000000000000" pitchFamily="50" charset="-128"/>
              </a:rPr>
              <a:t>一定期間後</a:t>
            </a:r>
            <a:endParaRPr kumimoji="1" lang="en-US" altLang="ja-JP" sz="2800" dirty="0">
              <a:latin typeface="BIZ UDPゴシック" panose="020B0400000000000000" pitchFamily="50" charset="-128"/>
              <a:ea typeface="BIZ UDPゴシック" panose="020B0400000000000000" pitchFamily="50" charset="-128"/>
            </a:endParaRPr>
          </a:p>
          <a:p>
            <a:pPr algn="ctr"/>
            <a:r>
              <a:rPr kumimoji="1" lang="ja-JP" altLang="en-US" sz="2000" dirty="0">
                <a:latin typeface="BIZ UDPゴシック" panose="020B0400000000000000" pitchFamily="50" charset="-128"/>
                <a:ea typeface="BIZ UDPゴシック" panose="020B0400000000000000" pitchFamily="50" charset="-128"/>
              </a:rPr>
              <a:t>（</a:t>
            </a:r>
            <a:r>
              <a:rPr kumimoji="1" lang="en-US" altLang="ja-JP" sz="2000" dirty="0">
                <a:latin typeface="BIZ UDPゴシック" panose="020B0400000000000000" pitchFamily="50" charset="-128"/>
                <a:ea typeface="BIZ UDPゴシック" panose="020B0400000000000000" pitchFamily="50" charset="-128"/>
              </a:rPr>
              <a:t>3</a:t>
            </a:r>
            <a:r>
              <a:rPr kumimoji="1" lang="ja-JP" altLang="en-US" sz="2000" dirty="0">
                <a:latin typeface="BIZ UDPゴシック" panose="020B0400000000000000" pitchFamily="50" charset="-128"/>
                <a:ea typeface="BIZ UDPゴシック" panose="020B0400000000000000" pitchFamily="50" charset="-128"/>
              </a:rPr>
              <a:t>ヶ月・</a:t>
            </a:r>
            <a:r>
              <a:rPr kumimoji="1" lang="en-US" altLang="ja-JP" sz="2000" dirty="0">
                <a:latin typeface="BIZ UDPゴシック" panose="020B0400000000000000" pitchFamily="50" charset="-128"/>
                <a:ea typeface="BIZ UDPゴシック" panose="020B0400000000000000" pitchFamily="50" charset="-128"/>
              </a:rPr>
              <a:t>6</a:t>
            </a:r>
            <a:r>
              <a:rPr kumimoji="1" lang="ja-JP" altLang="en-US" sz="2000" dirty="0">
                <a:latin typeface="BIZ UDPゴシック" panose="020B0400000000000000" pitchFamily="50" charset="-128"/>
                <a:ea typeface="BIZ UDPゴシック" panose="020B0400000000000000" pitchFamily="50" charset="-128"/>
              </a:rPr>
              <a:t>ヶ月・</a:t>
            </a:r>
            <a:r>
              <a:rPr kumimoji="1" lang="en-US" altLang="ja-JP" sz="2000" dirty="0">
                <a:latin typeface="BIZ UDPゴシック" panose="020B0400000000000000" pitchFamily="50" charset="-128"/>
                <a:ea typeface="BIZ UDPゴシック" panose="020B0400000000000000" pitchFamily="50" charset="-128"/>
              </a:rPr>
              <a:t>1</a:t>
            </a:r>
            <a:r>
              <a:rPr kumimoji="1" lang="ja-JP" altLang="en-US" sz="2000" dirty="0">
                <a:latin typeface="BIZ UDPゴシック" panose="020B0400000000000000" pitchFamily="50" charset="-128"/>
                <a:ea typeface="BIZ UDPゴシック" panose="020B0400000000000000" pitchFamily="50" charset="-128"/>
              </a:rPr>
              <a:t>年）</a:t>
            </a:r>
          </a:p>
        </p:txBody>
      </p:sp>
      <p:sp>
        <p:nvSpPr>
          <p:cNvPr id="11" name="テキスト ボックス 10">
            <a:extLst>
              <a:ext uri="{FF2B5EF4-FFF2-40B4-BE49-F238E27FC236}">
                <a16:creationId xmlns:a16="http://schemas.microsoft.com/office/drawing/2014/main" id="{1EC2D562-9FFC-75C4-9208-031901C18211}"/>
              </a:ext>
            </a:extLst>
          </p:cNvPr>
          <p:cNvSpPr txBox="1"/>
          <p:nvPr/>
        </p:nvSpPr>
        <p:spPr>
          <a:xfrm>
            <a:off x="6254618" y="1111121"/>
            <a:ext cx="2598788" cy="523220"/>
          </a:xfrm>
          <a:prstGeom prst="rect">
            <a:avLst/>
          </a:prstGeom>
          <a:solidFill>
            <a:schemeClr val="accent2">
              <a:lumMod val="60000"/>
              <a:lumOff val="40000"/>
            </a:schemeClr>
          </a:solidFill>
          <a:ln>
            <a:solidFill>
              <a:schemeClr val="accent4">
                <a:lumMod val="50000"/>
              </a:schemeClr>
            </a:solidFill>
          </a:ln>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プログラム実施</a:t>
            </a:r>
          </a:p>
        </p:txBody>
      </p:sp>
      <p:sp>
        <p:nvSpPr>
          <p:cNvPr id="12" name="矢印: 下 11">
            <a:extLst>
              <a:ext uri="{FF2B5EF4-FFF2-40B4-BE49-F238E27FC236}">
                <a16:creationId xmlns:a16="http://schemas.microsoft.com/office/drawing/2014/main" id="{D001E2E9-944D-3997-2F03-8F1928C03D85}"/>
              </a:ext>
            </a:extLst>
          </p:cNvPr>
          <p:cNvSpPr/>
          <p:nvPr/>
        </p:nvSpPr>
        <p:spPr>
          <a:xfrm>
            <a:off x="7381396" y="1735413"/>
            <a:ext cx="345233" cy="409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2F01B4F-301D-A0C8-DBDE-0B1AA43F0ACA}"/>
              </a:ext>
            </a:extLst>
          </p:cNvPr>
          <p:cNvSpPr txBox="1"/>
          <p:nvPr/>
        </p:nvSpPr>
        <p:spPr>
          <a:xfrm>
            <a:off x="7102607" y="3531469"/>
            <a:ext cx="902811" cy="523220"/>
          </a:xfrm>
          <a:prstGeom prst="rect">
            <a:avLst/>
          </a:prstGeom>
          <a:solidFill>
            <a:schemeClr val="accent2">
              <a:lumMod val="60000"/>
              <a:lumOff val="40000"/>
            </a:schemeClr>
          </a:solidFill>
          <a:ln>
            <a:solidFill>
              <a:schemeClr val="accent4">
                <a:lumMod val="50000"/>
              </a:schemeClr>
            </a:solidFill>
          </a:ln>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評価</a:t>
            </a:r>
          </a:p>
        </p:txBody>
      </p:sp>
      <p:sp>
        <p:nvSpPr>
          <p:cNvPr id="14" name="矢印: 下 13">
            <a:extLst>
              <a:ext uri="{FF2B5EF4-FFF2-40B4-BE49-F238E27FC236}">
                <a16:creationId xmlns:a16="http://schemas.microsoft.com/office/drawing/2014/main" id="{71283AAA-EDF9-C11C-565D-835BD58424C0}"/>
              </a:ext>
            </a:extLst>
          </p:cNvPr>
          <p:cNvSpPr/>
          <p:nvPr/>
        </p:nvSpPr>
        <p:spPr>
          <a:xfrm>
            <a:off x="7381396" y="3049929"/>
            <a:ext cx="345233" cy="409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298FDCE2-0AEB-49EF-50D2-10B800C4FA4E}"/>
              </a:ext>
            </a:extLst>
          </p:cNvPr>
          <p:cNvSpPr txBox="1"/>
          <p:nvPr/>
        </p:nvSpPr>
        <p:spPr>
          <a:xfrm>
            <a:off x="4423014" y="4303278"/>
            <a:ext cx="461665" cy="2229135"/>
          </a:xfrm>
          <a:prstGeom prst="rect">
            <a:avLst/>
          </a:prstGeom>
          <a:solidFill>
            <a:schemeClr val="accent5">
              <a:lumMod val="20000"/>
              <a:lumOff val="80000"/>
            </a:schemeClr>
          </a:solidFill>
        </p:spPr>
        <p:txBody>
          <a:bodyPr vert="eaVert" wrap="square" rtlCol="0">
            <a:spAutoFit/>
          </a:bodyPr>
          <a:lstStyle/>
          <a:p>
            <a:r>
              <a:rPr kumimoji="1" lang="ja-JP" altLang="en-US" dirty="0">
                <a:latin typeface="BIZ UDPゴシック" panose="020B0400000000000000" pitchFamily="50" charset="-128"/>
                <a:ea typeface="BIZ UDPゴシック" panose="020B0400000000000000" pitchFamily="50" charset="-128"/>
              </a:rPr>
              <a:t>参加者（企業）</a:t>
            </a:r>
          </a:p>
        </p:txBody>
      </p:sp>
      <p:sp>
        <p:nvSpPr>
          <p:cNvPr id="16" name="テキスト ボックス 15">
            <a:extLst>
              <a:ext uri="{FF2B5EF4-FFF2-40B4-BE49-F238E27FC236}">
                <a16:creationId xmlns:a16="http://schemas.microsoft.com/office/drawing/2014/main" id="{6E8F425F-EAA8-4CFB-4ADD-A41D8645A580}"/>
              </a:ext>
            </a:extLst>
          </p:cNvPr>
          <p:cNvSpPr txBox="1"/>
          <p:nvPr/>
        </p:nvSpPr>
        <p:spPr>
          <a:xfrm>
            <a:off x="5277976" y="4303278"/>
            <a:ext cx="461665" cy="2218933"/>
          </a:xfrm>
          <a:prstGeom prst="rect">
            <a:avLst/>
          </a:prstGeom>
          <a:solidFill>
            <a:schemeClr val="accent5">
              <a:lumMod val="20000"/>
              <a:lumOff val="80000"/>
            </a:schemeClr>
          </a:solidFill>
        </p:spPr>
        <p:txBody>
          <a:bodyPr vert="eaVert" wrap="square" rtlCol="0">
            <a:spAutoFit/>
          </a:bodyPr>
          <a:lstStyle/>
          <a:p>
            <a:r>
              <a:rPr kumimoji="1" lang="ja-JP" altLang="en-US" dirty="0">
                <a:latin typeface="BIZ UDPゴシック" panose="020B0400000000000000" pitchFamily="50" charset="-128"/>
                <a:ea typeface="BIZ UDPゴシック" panose="020B0400000000000000" pitchFamily="50" charset="-128"/>
              </a:rPr>
              <a:t>ベースラインデータ</a:t>
            </a:r>
          </a:p>
        </p:txBody>
      </p:sp>
      <p:sp>
        <p:nvSpPr>
          <p:cNvPr id="17" name="テキスト ボックス 16">
            <a:extLst>
              <a:ext uri="{FF2B5EF4-FFF2-40B4-BE49-F238E27FC236}">
                <a16:creationId xmlns:a16="http://schemas.microsoft.com/office/drawing/2014/main" id="{78F015C1-9DA6-0C3F-28F2-3110E6D53557}"/>
              </a:ext>
            </a:extLst>
          </p:cNvPr>
          <p:cNvSpPr txBox="1"/>
          <p:nvPr/>
        </p:nvSpPr>
        <p:spPr>
          <a:xfrm>
            <a:off x="6146614" y="4293076"/>
            <a:ext cx="461665" cy="2229136"/>
          </a:xfrm>
          <a:prstGeom prst="rect">
            <a:avLst/>
          </a:prstGeom>
          <a:solidFill>
            <a:schemeClr val="accent5">
              <a:lumMod val="20000"/>
              <a:lumOff val="80000"/>
            </a:schemeClr>
          </a:solidFill>
        </p:spPr>
        <p:txBody>
          <a:bodyPr vert="eaVert" wrap="none" rtlCol="0">
            <a:spAutoFit/>
          </a:bodyPr>
          <a:lstStyle/>
          <a:p>
            <a:r>
              <a:rPr kumimoji="1" lang="ja-JP" altLang="en-US" dirty="0">
                <a:latin typeface="BIZ UDPゴシック" panose="020B0400000000000000" pitchFamily="50" charset="-128"/>
                <a:ea typeface="BIZ UDPゴシック" panose="020B0400000000000000" pitchFamily="50" charset="-128"/>
              </a:rPr>
              <a:t>個人・集団プログラム</a:t>
            </a:r>
          </a:p>
        </p:txBody>
      </p:sp>
      <p:sp>
        <p:nvSpPr>
          <p:cNvPr id="18" name="テキスト ボックス 17">
            <a:extLst>
              <a:ext uri="{FF2B5EF4-FFF2-40B4-BE49-F238E27FC236}">
                <a16:creationId xmlns:a16="http://schemas.microsoft.com/office/drawing/2014/main" id="{FBA23D86-B277-2484-AA32-534359B9D9E4}"/>
              </a:ext>
            </a:extLst>
          </p:cNvPr>
          <p:cNvSpPr txBox="1"/>
          <p:nvPr/>
        </p:nvSpPr>
        <p:spPr>
          <a:xfrm>
            <a:off x="6861716" y="4312954"/>
            <a:ext cx="461665" cy="2229136"/>
          </a:xfrm>
          <a:prstGeom prst="rect">
            <a:avLst/>
          </a:prstGeom>
          <a:solidFill>
            <a:schemeClr val="accent5">
              <a:lumMod val="20000"/>
              <a:lumOff val="80000"/>
            </a:schemeClr>
          </a:solidFill>
        </p:spPr>
        <p:txBody>
          <a:bodyPr vert="eaVert" wrap="square" rtlCol="0">
            <a:spAutoFit/>
          </a:bodyPr>
          <a:lstStyle/>
          <a:p>
            <a:r>
              <a:rPr kumimoji="1" lang="ja-JP" altLang="en-US" dirty="0">
                <a:latin typeface="BIZ UDPゴシック" panose="020B0400000000000000" pitchFamily="50" charset="-128"/>
                <a:ea typeface="BIZ UDPゴシック" panose="020B0400000000000000" pitchFamily="50" charset="-128"/>
              </a:rPr>
              <a:t>個別指導・集団指導</a:t>
            </a:r>
          </a:p>
        </p:txBody>
      </p:sp>
      <p:sp>
        <p:nvSpPr>
          <p:cNvPr id="19" name="テキスト ボックス 18">
            <a:extLst>
              <a:ext uri="{FF2B5EF4-FFF2-40B4-BE49-F238E27FC236}">
                <a16:creationId xmlns:a16="http://schemas.microsoft.com/office/drawing/2014/main" id="{F65C647F-F527-593D-AB79-4A423D8B882F}"/>
              </a:ext>
            </a:extLst>
          </p:cNvPr>
          <p:cNvSpPr txBox="1"/>
          <p:nvPr/>
        </p:nvSpPr>
        <p:spPr>
          <a:xfrm>
            <a:off x="7632846" y="4312954"/>
            <a:ext cx="461665" cy="2209257"/>
          </a:xfrm>
          <a:prstGeom prst="rect">
            <a:avLst/>
          </a:prstGeom>
          <a:solidFill>
            <a:schemeClr val="accent5">
              <a:lumMod val="20000"/>
              <a:lumOff val="80000"/>
            </a:schemeClr>
          </a:solidFill>
        </p:spPr>
        <p:txBody>
          <a:bodyPr vert="eaVert" wrap="square" rtlCol="0">
            <a:spAutoFit/>
          </a:bodyPr>
          <a:lstStyle/>
          <a:p>
            <a:r>
              <a:rPr kumimoji="1" lang="ja-JP" altLang="en-US" dirty="0">
                <a:latin typeface="BIZ UDPゴシック" panose="020B0400000000000000" pitchFamily="50" charset="-128"/>
                <a:ea typeface="BIZ UDPゴシック" panose="020B0400000000000000" pitchFamily="50" charset="-128"/>
              </a:rPr>
              <a:t>継続支援</a:t>
            </a:r>
          </a:p>
        </p:txBody>
      </p:sp>
      <p:sp>
        <p:nvSpPr>
          <p:cNvPr id="20" name="テキスト ボックス 19">
            <a:extLst>
              <a:ext uri="{FF2B5EF4-FFF2-40B4-BE49-F238E27FC236}">
                <a16:creationId xmlns:a16="http://schemas.microsoft.com/office/drawing/2014/main" id="{7C57B424-CCC1-2EE7-47E6-D1B16C377AAA}"/>
              </a:ext>
            </a:extLst>
          </p:cNvPr>
          <p:cNvSpPr txBox="1"/>
          <p:nvPr/>
        </p:nvSpPr>
        <p:spPr>
          <a:xfrm>
            <a:off x="8403976" y="4312954"/>
            <a:ext cx="461665" cy="2229136"/>
          </a:xfrm>
          <a:prstGeom prst="rect">
            <a:avLst/>
          </a:prstGeom>
          <a:solidFill>
            <a:schemeClr val="accent5">
              <a:lumMod val="20000"/>
              <a:lumOff val="80000"/>
            </a:schemeClr>
          </a:solidFill>
        </p:spPr>
        <p:txBody>
          <a:bodyPr vert="eaVert" wrap="square" rtlCol="0">
            <a:spAutoFit/>
          </a:bodyPr>
          <a:lstStyle/>
          <a:p>
            <a:r>
              <a:rPr kumimoji="1" lang="ja-JP" altLang="en-US" dirty="0">
                <a:latin typeface="BIZ UDPゴシック" panose="020B0400000000000000" pitchFamily="50" charset="-128"/>
                <a:ea typeface="BIZ UDPゴシック" panose="020B0400000000000000" pitchFamily="50" charset="-128"/>
              </a:rPr>
              <a:t>評価</a:t>
            </a:r>
          </a:p>
        </p:txBody>
      </p:sp>
      <p:sp>
        <p:nvSpPr>
          <p:cNvPr id="21" name="テキスト ボックス 20">
            <a:extLst>
              <a:ext uri="{FF2B5EF4-FFF2-40B4-BE49-F238E27FC236}">
                <a16:creationId xmlns:a16="http://schemas.microsoft.com/office/drawing/2014/main" id="{C6813A6E-05CE-9504-BABE-6E5944C2D1B8}"/>
              </a:ext>
            </a:extLst>
          </p:cNvPr>
          <p:cNvSpPr txBox="1"/>
          <p:nvPr/>
        </p:nvSpPr>
        <p:spPr>
          <a:xfrm>
            <a:off x="0" y="127616"/>
            <a:ext cx="9144000" cy="430887"/>
          </a:xfrm>
          <a:prstGeom prst="rect">
            <a:avLst/>
          </a:prstGeom>
          <a:noFill/>
        </p:spPr>
        <p:txBody>
          <a:bodyPr wrap="square" rtlCol="0">
            <a:spAutoFit/>
          </a:bodyPr>
          <a:lstStyle/>
          <a:p>
            <a:r>
              <a:rPr kumimoji="1" lang="ja-JP" altLang="en-US" sz="2200" b="1" dirty="0">
                <a:latin typeface="Meiryo UI" panose="020B0604030504040204" pitchFamily="50" charset="-128"/>
                <a:ea typeface="Meiryo UI" panose="020B0604030504040204" pitchFamily="50" charset="-128"/>
              </a:rPr>
              <a:t>参考資料：健康経営</a:t>
            </a:r>
            <a:r>
              <a:rPr kumimoji="1" lang="en-US" altLang="ja-JP" sz="2200" b="1" dirty="0">
                <a:latin typeface="Meiryo UI" panose="020B0604030504040204" pitchFamily="50" charset="-128"/>
                <a:ea typeface="Meiryo UI" panose="020B0604030504040204" pitchFamily="50" charset="-128"/>
              </a:rPr>
              <a:t>®</a:t>
            </a:r>
            <a:r>
              <a:rPr kumimoji="1" lang="ja-JP" altLang="en-US" sz="2200" b="1" dirty="0">
                <a:latin typeface="Meiryo UI" panose="020B0604030504040204" pitchFamily="50" charset="-128"/>
                <a:ea typeface="Meiryo UI" panose="020B0604030504040204" pitchFamily="50" charset="-128"/>
              </a:rPr>
              <a:t>の評価のためのデータ</a:t>
            </a:r>
          </a:p>
        </p:txBody>
      </p:sp>
      <p:sp>
        <p:nvSpPr>
          <p:cNvPr id="3" name="スライド番号プレースホルダー 2">
            <a:extLst>
              <a:ext uri="{FF2B5EF4-FFF2-40B4-BE49-F238E27FC236}">
                <a16:creationId xmlns:a16="http://schemas.microsoft.com/office/drawing/2014/main" id="{F3B13717-7609-F247-4E36-133FF7BDD343}"/>
              </a:ext>
            </a:extLst>
          </p:cNvPr>
          <p:cNvSpPr>
            <a:spLocks noGrp="1"/>
          </p:cNvSpPr>
          <p:nvPr>
            <p:ph type="sldNum" sz="quarter" idx="12"/>
          </p:nvPr>
        </p:nvSpPr>
        <p:spPr>
          <a:xfrm>
            <a:off x="7089556" y="6604149"/>
            <a:ext cx="2057400" cy="365125"/>
          </a:xfrm>
        </p:spPr>
        <p:txBody>
          <a:bodyPr/>
          <a:lstStyle/>
          <a:p>
            <a:fld id="{F86A5EC8-DED8-4501-B4E3-7C7D0EBF1D96}" type="slidenum">
              <a:rPr kumimoji="1" lang="ja-JP" altLang="en-US" sz="1200" smtClean="0"/>
              <a:t>38</a:t>
            </a:fld>
            <a:endParaRPr kumimoji="1" lang="ja-JP" altLang="en-US" sz="1200" dirty="0"/>
          </a:p>
        </p:txBody>
      </p:sp>
      <p:sp>
        <p:nvSpPr>
          <p:cNvPr id="4" name="テキスト ボックス 3">
            <a:extLst>
              <a:ext uri="{FF2B5EF4-FFF2-40B4-BE49-F238E27FC236}">
                <a16:creationId xmlns:a16="http://schemas.microsoft.com/office/drawing/2014/main" id="{94B45378-09F8-0034-0B24-A7F55A21AE78}"/>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2891620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F4C7C4F-AC58-D7C0-3219-1C74E3B87B24}"/>
              </a:ext>
            </a:extLst>
          </p:cNvPr>
          <p:cNvSpPr txBox="1"/>
          <p:nvPr/>
        </p:nvSpPr>
        <p:spPr>
          <a:xfrm>
            <a:off x="1565306" y="760360"/>
            <a:ext cx="6048672" cy="461665"/>
          </a:xfrm>
          <a:prstGeom prst="rect">
            <a:avLst/>
          </a:prstGeom>
          <a:noFill/>
          <a:ln>
            <a:solidFill>
              <a:srgbClr val="00B050"/>
            </a:solidFill>
          </a:ln>
        </p:spPr>
        <p:txBody>
          <a:bodyPr wrap="square" rtlCol="0">
            <a:spAutoFit/>
          </a:bodyPr>
          <a:lstStyle/>
          <a:p>
            <a:pPr algn="ctr"/>
            <a:r>
              <a:rPr kumimoji="1" lang="ja-JP" altLang="en-US" sz="2400" dirty="0">
                <a:latin typeface="Meiryo UI" panose="020B0604030504040204" pitchFamily="50" charset="-128"/>
                <a:ea typeface="Meiryo UI" panose="020B0604030504040204" pitchFamily="50" charset="-128"/>
              </a:rPr>
              <a:t>ヘルスツーリズム事業者と実施希望者との打合せ</a:t>
            </a:r>
          </a:p>
        </p:txBody>
      </p:sp>
      <p:sp>
        <p:nvSpPr>
          <p:cNvPr id="5" name="テキスト ボックス 4">
            <a:extLst>
              <a:ext uri="{FF2B5EF4-FFF2-40B4-BE49-F238E27FC236}">
                <a16:creationId xmlns:a16="http://schemas.microsoft.com/office/drawing/2014/main" id="{5D0C0F56-475A-C27E-1360-6A5CFA9DB850}"/>
              </a:ext>
            </a:extLst>
          </p:cNvPr>
          <p:cNvSpPr txBox="1"/>
          <p:nvPr/>
        </p:nvSpPr>
        <p:spPr>
          <a:xfrm>
            <a:off x="1565306" y="1587880"/>
            <a:ext cx="6031029" cy="461665"/>
          </a:xfrm>
          <a:prstGeom prst="rect">
            <a:avLst/>
          </a:prstGeom>
          <a:noFill/>
          <a:ln>
            <a:solidFill>
              <a:srgbClr val="00B050"/>
            </a:solidFill>
          </a:ln>
        </p:spPr>
        <p:txBody>
          <a:bodyPr wrap="square" rtlCol="0">
            <a:spAutoFit/>
          </a:bodyPr>
          <a:lstStyle/>
          <a:p>
            <a:pPr algn="ctr"/>
            <a:r>
              <a:rPr kumimoji="1" lang="ja-JP" altLang="en-US" sz="2400" dirty="0">
                <a:latin typeface="Meiryo UI" panose="020B0604030504040204" pitchFamily="50" charset="-128"/>
                <a:ea typeface="Meiryo UI" panose="020B0604030504040204" pitchFamily="50" charset="-128"/>
              </a:rPr>
              <a:t>ヘルスツーリズムの体験（試行・担当者）</a:t>
            </a:r>
          </a:p>
        </p:txBody>
      </p:sp>
      <p:sp>
        <p:nvSpPr>
          <p:cNvPr id="6" name="テキスト ボックス 5">
            <a:extLst>
              <a:ext uri="{FF2B5EF4-FFF2-40B4-BE49-F238E27FC236}">
                <a16:creationId xmlns:a16="http://schemas.microsoft.com/office/drawing/2014/main" id="{BD1B25FF-4A4B-86A0-598D-0D8B608731BD}"/>
              </a:ext>
            </a:extLst>
          </p:cNvPr>
          <p:cNvSpPr txBox="1"/>
          <p:nvPr/>
        </p:nvSpPr>
        <p:spPr>
          <a:xfrm>
            <a:off x="1565307" y="2407011"/>
            <a:ext cx="6031028" cy="461665"/>
          </a:xfrm>
          <a:prstGeom prst="rect">
            <a:avLst/>
          </a:prstGeom>
          <a:noFill/>
          <a:ln>
            <a:solidFill>
              <a:srgbClr val="00B050"/>
            </a:solidFill>
          </a:ln>
        </p:spPr>
        <p:txBody>
          <a:bodyPr wrap="square" rtlCol="0">
            <a:spAutoFit/>
          </a:bodyPr>
          <a:lstStyle/>
          <a:p>
            <a:pPr algn="ctr"/>
            <a:r>
              <a:rPr kumimoji="1" lang="ja-JP" altLang="en-US" sz="2400" dirty="0">
                <a:latin typeface="Meiryo UI" panose="020B0604030504040204" pitchFamily="50" charset="-128"/>
                <a:ea typeface="Meiryo UI" panose="020B0604030504040204" pitchFamily="50" charset="-128"/>
              </a:rPr>
              <a:t>ヘルスツーリズム参加者の募集</a:t>
            </a:r>
          </a:p>
        </p:txBody>
      </p:sp>
      <p:sp>
        <p:nvSpPr>
          <p:cNvPr id="7" name="テキスト ボックス 6">
            <a:extLst>
              <a:ext uri="{FF2B5EF4-FFF2-40B4-BE49-F238E27FC236}">
                <a16:creationId xmlns:a16="http://schemas.microsoft.com/office/drawing/2014/main" id="{F7E335A0-3267-CC44-2288-B43A68946D73}"/>
              </a:ext>
            </a:extLst>
          </p:cNvPr>
          <p:cNvSpPr txBox="1"/>
          <p:nvPr/>
        </p:nvSpPr>
        <p:spPr>
          <a:xfrm>
            <a:off x="1565306" y="3226142"/>
            <a:ext cx="6031028" cy="461665"/>
          </a:xfrm>
          <a:prstGeom prst="rect">
            <a:avLst/>
          </a:prstGeom>
          <a:noFill/>
          <a:ln>
            <a:solidFill>
              <a:srgbClr val="00B050"/>
            </a:solidFill>
          </a:ln>
        </p:spPr>
        <p:txBody>
          <a:bodyPr wrap="square" rtlCol="0">
            <a:spAutoFit/>
          </a:bodyPr>
          <a:lstStyle/>
          <a:p>
            <a:pPr algn="ctr"/>
            <a:r>
              <a:rPr kumimoji="1" lang="ja-JP" altLang="en-US" sz="2400" dirty="0">
                <a:latin typeface="Meiryo UI" panose="020B0604030504040204" pitchFamily="50" charset="-128"/>
                <a:ea typeface="Meiryo UI" panose="020B0604030504040204" pitchFamily="50" charset="-128"/>
              </a:rPr>
              <a:t>ヘルスツーリズムの実践</a:t>
            </a:r>
          </a:p>
        </p:txBody>
      </p:sp>
      <p:sp>
        <p:nvSpPr>
          <p:cNvPr id="8" name="テキスト ボックス 7">
            <a:extLst>
              <a:ext uri="{FF2B5EF4-FFF2-40B4-BE49-F238E27FC236}">
                <a16:creationId xmlns:a16="http://schemas.microsoft.com/office/drawing/2014/main" id="{E74C0304-37F1-216D-F724-8E32D9069B4D}"/>
              </a:ext>
            </a:extLst>
          </p:cNvPr>
          <p:cNvSpPr txBox="1"/>
          <p:nvPr/>
        </p:nvSpPr>
        <p:spPr>
          <a:xfrm>
            <a:off x="1565306" y="4062052"/>
            <a:ext cx="6031028" cy="461665"/>
          </a:xfrm>
          <a:prstGeom prst="rect">
            <a:avLst/>
          </a:prstGeom>
          <a:noFill/>
          <a:ln>
            <a:solidFill>
              <a:srgbClr val="00B050"/>
            </a:solidFill>
          </a:ln>
        </p:spPr>
        <p:txBody>
          <a:bodyPr wrap="square" rtlCol="0">
            <a:spAutoFit/>
          </a:bodyPr>
          <a:lstStyle/>
          <a:p>
            <a:pPr algn="ctr"/>
            <a:r>
              <a:rPr kumimoji="1" lang="ja-JP" altLang="en-US" sz="2400" dirty="0">
                <a:latin typeface="Meiryo UI" panose="020B0604030504040204" pitchFamily="50" charset="-128"/>
                <a:ea typeface="Meiryo UI" panose="020B0604030504040204" pitchFamily="50" charset="-128"/>
              </a:rPr>
              <a:t>ヘルスツーリズム参加後のフォロー</a:t>
            </a:r>
          </a:p>
        </p:txBody>
      </p:sp>
      <p:sp>
        <p:nvSpPr>
          <p:cNvPr id="9" name="テキスト ボックス 8">
            <a:extLst>
              <a:ext uri="{FF2B5EF4-FFF2-40B4-BE49-F238E27FC236}">
                <a16:creationId xmlns:a16="http://schemas.microsoft.com/office/drawing/2014/main" id="{374618D3-83ED-5E95-BE9F-6421E544DFC8}"/>
              </a:ext>
            </a:extLst>
          </p:cNvPr>
          <p:cNvSpPr txBox="1"/>
          <p:nvPr/>
        </p:nvSpPr>
        <p:spPr>
          <a:xfrm>
            <a:off x="1520481" y="4601250"/>
            <a:ext cx="6120680" cy="1323439"/>
          </a:xfrm>
          <a:prstGeom prst="rect">
            <a:avLst/>
          </a:prstGeom>
          <a:solidFill>
            <a:schemeClr val="accent6">
              <a:lumMod val="75000"/>
            </a:schemeClr>
          </a:solidFill>
          <a:ln>
            <a:noFill/>
          </a:ln>
        </p:spPr>
        <p:txBody>
          <a:bodyPr wrap="square" rtlCol="0">
            <a:spAutoFit/>
          </a:bodyPr>
          <a:lstStyle/>
          <a:p>
            <a:pPr marL="342900" indent="-342900">
              <a:buFont typeface="Wingdings" panose="05000000000000000000" pitchFamily="2" charset="2"/>
              <a:buChar char="Ø"/>
            </a:pPr>
            <a:r>
              <a:rPr kumimoji="1" lang="ja-JP" altLang="en-US" sz="2000" dirty="0">
                <a:solidFill>
                  <a:schemeClr val="bg1"/>
                </a:solidFill>
                <a:latin typeface="Meiryo UI" panose="020B0604030504040204" pitchFamily="50" charset="-128"/>
                <a:ea typeface="Meiryo UI" panose="020B0604030504040204" pitchFamily="50" charset="-128"/>
              </a:rPr>
              <a:t>個別の健康づくり支援（</a:t>
            </a:r>
            <a:r>
              <a:rPr kumimoji="1" lang="en-US" altLang="ja-JP" sz="2000" dirty="0">
                <a:solidFill>
                  <a:schemeClr val="bg1"/>
                </a:solidFill>
                <a:latin typeface="Meiryo UI" panose="020B0604030504040204" pitchFamily="50" charset="-128"/>
                <a:ea typeface="Meiryo UI" panose="020B0604030504040204" pitchFamily="50" charset="-128"/>
              </a:rPr>
              <a:t>1</a:t>
            </a:r>
            <a:r>
              <a:rPr kumimoji="1" lang="ja-JP" altLang="en-US" sz="2000" dirty="0">
                <a:solidFill>
                  <a:schemeClr val="bg1"/>
                </a:solidFill>
                <a:latin typeface="Meiryo UI" panose="020B0604030504040204" pitchFamily="50" charset="-128"/>
                <a:ea typeface="Meiryo UI" panose="020B0604030504040204" pitchFamily="50" charset="-128"/>
              </a:rPr>
              <a:t>ヶ月、</a:t>
            </a:r>
            <a:r>
              <a:rPr kumimoji="1" lang="en-US" altLang="ja-JP" sz="2000" dirty="0">
                <a:solidFill>
                  <a:schemeClr val="bg1"/>
                </a:solidFill>
                <a:latin typeface="Meiryo UI" panose="020B0604030504040204" pitchFamily="50" charset="-128"/>
                <a:ea typeface="Meiryo UI" panose="020B0604030504040204" pitchFamily="50" charset="-128"/>
              </a:rPr>
              <a:t>6</a:t>
            </a:r>
            <a:r>
              <a:rPr kumimoji="1" lang="ja-JP" altLang="en-US" sz="2000" dirty="0">
                <a:solidFill>
                  <a:schemeClr val="bg1"/>
                </a:solidFill>
                <a:latin typeface="Meiryo UI" panose="020B0604030504040204" pitchFamily="50" charset="-128"/>
                <a:ea typeface="Meiryo UI" panose="020B0604030504040204" pitchFamily="50" charset="-128"/>
              </a:rPr>
              <a:t>ヶ月、</a:t>
            </a:r>
            <a:r>
              <a:rPr kumimoji="1" lang="en-US" altLang="ja-JP" sz="2000" dirty="0">
                <a:solidFill>
                  <a:schemeClr val="bg1"/>
                </a:solidFill>
                <a:latin typeface="Meiryo UI" panose="020B0604030504040204" pitchFamily="50" charset="-128"/>
                <a:ea typeface="Meiryo UI" panose="020B0604030504040204" pitchFamily="50" charset="-128"/>
              </a:rPr>
              <a:t>1</a:t>
            </a:r>
            <a:r>
              <a:rPr kumimoji="1" lang="ja-JP" altLang="en-US" sz="2000" dirty="0">
                <a:solidFill>
                  <a:schemeClr val="bg1"/>
                </a:solidFill>
                <a:latin typeface="Meiryo UI" panose="020B0604030504040204" pitchFamily="50" charset="-128"/>
                <a:ea typeface="Meiryo UI" panose="020B0604030504040204" pitchFamily="50" charset="-128"/>
              </a:rPr>
              <a:t>年など）</a:t>
            </a:r>
            <a:endParaRPr kumimoji="1" lang="en-US" altLang="ja-JP" sz="2000" dirty="0">
              <a:solidFill>
                <a:schemeClr val="bg1"/>
              </a:solidFill>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Ø"/>
            </a:pPr>
            <a:r>
              <a:rPr kumimoji="1" lang="ja-JP" altLang="en-US" sz="2000" dirty="0">
                <a:solidFill>
                  <a:schemeClr val="bg1"/>
                </a:solidFill>
                <a:latin typeface="Meiryo UI" panose="020B0604030504040204" pitchFamily="50" charset="-128"/>
                <a:ea typeface="Meiryo UI" panose="020B0604030504040204" pitchFamily="50" charset="-128"/>
              </a:rPr>
              <a:t>集団の健康づくり支援（定期的）</a:t>
            </a:r>
            <a:endParaRPr kumimoji="1" lang="en-US" altLang="ja-JP" sz="2000" dirty="0">
              <a:solidFill>
                <a:schemeClr val="bg1"/>
              </a:solidFill>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Ø"/>
            </a:pPr>
            <a:r>
              <a:rPr kumimoji="1" lang="ja-JP" altLang="en-US" sz="2000" dirty="0">
                <a:solidFill>
                  <a:schemeClr val="bg1"/>
                </a:solidFill>
                <a:latin typeface="Meiryo UI" panose="020B0604030504040204" pitchFamily="50" charset="-128"/>
                <a:ea typeface="Meiryo UI" panose="020B0604030504040204" pitchFamily="50" charset="-128"/>
              </a:rPr>
              <a:t>各種評価（生活習慣、健康度、休業日数、医療費）　</a:t>
            </a:r>
            <a:endParaRPr kumimoji="1" lang="en-US" altLang="ja-JP" sz="2000" dirty="0">
              <a:solidFill>
                <a:schemeClr val="bg1"/>
              </a:solidFill>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Ø"/>
            </a:pPr>
            <a:r>
              <a:rPr kumimoji="1" lang="ja-JP" altLang="en-US" sz="2000" dirty="0">
                <a:solidFill>
                  <a:schemeClr val="bg1"/>
                </a:solidFill>
                <a:latin typeface="Meiryo UI" panose="020B0604030504040204" pitchFamily="50" charset="-128"/>
                <a:ea typeface="Meiryo UI" panose="020B0604030504040204" pitchFamily="50" charset="-128"/>
              </a:rPr>
              <a:t>その他</a:t>
            </a:r>
            <a:endParaRPr kumimoji="1" lang="en-US" altLang="ja-JP" sz="2000"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D7F27D9B-80DA-5D13-C1A9-BF31FC9BD207}"/>
              </a:ext>
            </a:extLst>
          </p:cNvPr>
          <p:cNvSpPr txBox="1"/>
          <p:nvPr/>
        </p:nvSpPr>
        <p:spPr>
          <a:xfrm>
            <a:off x="1870588" y="6012577"/>
            <a:ext cx="5402822" cy="584775"/>
          </a:xfrm>
          <a:prstGeom prst="rect">
            <a:avLst/>
          </a:prstGeom>
          <a:solidFill>
            <a:schemeClr val="accent4">
              <a:lumMod val="20000"/>
              <a:lumOff val="80000"/>
            </a:schemeClr>
          </a:solidFill>
          <a:ln>
            <a:noFill/>
          </a:ln>
        </p:spPr>
        <p:txBody>
          <a:bodyPr wrap="square" rtlCol="0">
            <a:spAutoFit/>
          </a:bodyPr>
          <a:lstStyle/>
          <a:p>
            <a:pPr algn="ctr"/>
            <a:r>
              <a:rPr kumimoji="1" lang="ja-JP" altLang="en-US" sz="3200" dirty="0">
                <a:solidFill>
                  <a:schemeClr val="accent2">
                    <a:lumMod val="50000"/>
                  </a:schemeClr>
                </a:solidFill>
                <a:latin typeface="Meiryo UI" panose="020B0604030504040204" pitchFamily="50" charset="-128"/>
                <a:ea typeface="Meiryo UI" panose="020B0604030504040204" pitchFamily="50" charset="-128"/>
              </a:rPr>
              <a:t>御社の健康経営</a:t>
            </a:r>
            <a:r>
              <a:rPr kumimoji="1" lang="en-US" altLang="ja-JP" sz="3200" dirty="0">
                <a:solidFill>
                  <a:schemeClr val="accent2">
                    <a:lumMod val="50000"/>
                  </a:schemeClr>
                </a:solidFill>
                <a:latin typeface="Meiryo UI" panose="020B0604030504040204" pitchFamily="50" charset="-128"/>
                <a:ea typeface="Meiryo UI" panose="020B0604030504040204" pitchFamily="50" charset="-128"/>
              </a:rPr>
              <a:t>®</a:t>
            </a:r>
            <a:r>
              <a:rPr kumimoji="1" lang="ja-JP" altLang="en-US" sz="3200" dirty="0">
                <a:solidFill>
                  <a:schemeClr val="accent2">
                    <a:lumMod val="50000"/>
                  </a:schemeClr>
                </a:solidFill>
                <a:latin typeface="Meiryo UI" panose="020B0604030504040204" pitchFamily="50" charset="-128"/>
                <a:ea typeface="Meiryo UI" panose="020B0604030504040204" pitchFamily="50" charset="-128"/>
              </a:rPr>
              <a:t>に寄与</a:t>
            </a:r>
          </a:p>
        </p:txBody>
      </p:sp>
      <p:sp>
        <p:nvSpPr>
          <p:cNvPr id="11" name="矢印: 下 10">
            <a:extLst>
              <a:ext uri="{FF2B5EF4-FFF2-40B4-BE49-F238E27FC236}">
                <a16:creationId xmlns:a16="http://schemas.microsoft.com/office/drawing/2014/main" id="{4B074CFC-3808-48A8-7A86-3E7D289A97EB}"/>
              </a:ext>
            </a:extLst>
          </p:cNvPr>
          <p:cNvSpPr/>
          <p:nvPr/>
        </p:nvSpPr>
        <p:spPr>
          <a:xfrm>
            <a:off x="4459271" y="1268063"/>
            <a:ext cx="243840" cy="2903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3" name="矢印: 下 12">
            <a:extLst>
              <a:ext uri="{FF2B5EF4-FFF2-40B4-BE49-F238E27FC236}">
                <a16:creationId xmlns:a16="http://schemas.microsoft.com/office/drawing/2014/main" id="{7A28FB19-F42A-B179-AD8F-DBCD39C13887}"/>
              </a:ext>
            </a:extLst>
          </p:cNvPr>
          <p:cNvSpPr/>
          <p:nvPr/>
        </p:nvSpPr>
        <p:spPr>
          <a:xfrm>
            <a:off x="4450882" y="2901609"/>
            <a:ext cx="243840" cy="2903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4" name="矢印: 下 13">
            <a:extLst>
              <a:ext uri="{FF2B5EF4-FFF2-40B4-BE49-F238E27FC236}">
                <a16:creationId xmlns:a16="http://schemas.microsoft.com/office/drawing/2014/main" id="{F01D80B6-DB5C-5F4A-EC11-195EF4E85FF2}"/>
              </a:ext>
            </a:extLst>
          </p:cNvPr>
          <p:cNvSpPr/>
          <p:nvPr/>
        </p:nvSpPr>
        <p:spPr>
          <a:xfrm>
            <a:off x="4450882" y="3724376"/>
            <a:ext cx="243840" cy="2903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92C9D69B-FBE5-3DE0-7C2E-62FAD88602CF}"/>
              </a:ext>
            </a:extLst>
          </p:cNvPr>
          <p:cNvSpPr txBox="1"/>
          <p:nvPr/>
        </p:nvSpPr>
        <p:spPr>
          <a:xfrm>
            <a:off x="0" y="128392"/>
            <a:ext cx="9144000" cy="430887"/>
          </a:xfrm>
          <a:prstGeom prst="rect">
            <a:avLst/>
          </a:prstGeom>
          <a:noFill/>
        </p:spPr>
        <p:txBody>
          <a:bodyPr wrap="square" rtlCol="0">
            <a:spAutoFit/>
          </a:bodyPr>
          <a:lstStyle/>
          <a:p>
            <a:r>
              <a:rPr kumimoji="1" lang="ja-JP" altLang="en-US" sz="2200" b="1" dirty="0">
                <a:latin typeface="Meiryo UI" panose="020B0604030504040204" pitchFamily="50" charset="-128"/>
                <a:ea typeface="Meiryo UI" panose="020B0604030504040204" pitchFamily="50" charset="-128"/>
              </a:rPr>
              <a:t>参考資料：健康経営</a:t>
            </a:r>
            <a:r>
              <a:rPr kumimoji="1" lang="en-US" altLang="ja-JP" sz="2200" b="1" dirty="0">
                <a:latin typeface="Meiryo UI" panose="020B0604030504040204" pitchFamily="50" charset="-128"/>
                <a:ea typeface="Meiryo UI" panose="020B0604030504040204" pitchFamily="50" charset="-128"/>
              </a:rPr>
              <a:t>®</a:t>
            </a:r>
            <a:r>
              <a:rPr kumimoji="1" lang="ja-JP" altLang="en-US" sz="2200" b="1" dirty="0">
                <a:latin typeface="Meiryo UI" panose="020B0604030504040204" pitchFamily="50" charset="-128"/>
                <a:ea typeface="Meiryo UI" panose="020B0604030504040204" pitchFamily="50" charset="-128"/>
              </a:rPr>
              <a:t>のためのヘルスツーリズムプログラムの流れ</a:t>
            </a:r>
          </a:p>
        </p:txBody>
      </p:sp>
      <p:sp>
        <p:nvSpPr>
          <p:cNvPr id="3" name="スライド番号プレースホルダー 2">
            <a:extLst>
              <a:ext uri="{FF2B5EF4-FFF2-40B4-BE49-F238E27FC236}">
                <a16:creationId xmlns:a16="http://schemas.microsoft.com/office/drawing/2014/main" id="{3A226F77-11C3-BAB4-2E2B-2E1D0FB55B59}"/>
              </a:ext>
            </a:extLst>
          </p:cNvPr>
          <p:cNvSpPr>
            <a:spLocks noGrp="1"/>
          </p:cNvSpPr>
          <p:nvPr>
            <p:ph type="sldNum" sz="quarter" idx="12"/>
          </p:nvPr>
        </p:nvSpPr>
        <p:spPr>
          <a:xfrm>
            <a:off x="7084660" y="6600656"/>
            <a:ext cx="2057400" cy="365125"/>
          </a:xfrm>
        </p:spPr>
        <p:txBody>
          <a:bodyPr/>
          <a:lstStyle/>
          <a:p>
            <a:fld id="{F86A5EC8-DED8-4501-B4E3-7C7D0EBF1D96}" type="slidenum">
              <a:rPr kumimoji="1" lang="ja-JP" altLang="en-US" sz="1200" smtClean="0"/>
              <a:t>39</a:t>
            </a:fld>
            <a:endParaRPr kumimoji="1" lang="ja-JP" altLang="en-US" sz="1200" dirty="0"/>
          </a:p>
        </p:txBody>
      </p:sp>
      <p:sp>
        <p:nvSpPr>
          <p:cNvPr id="2" name="矢印: 下 1">
            <a:extLst>
              <a:ext uri="{FF2B5EF4-FFF2-40B4-BE49-F238E27FC236}">
                <a16:creationId xmlns:a16="http://schemas.microsoft.com/office/drawing/2014/main" id="{98EC9369-A365-7D6C-AB5E-C4DDEA4829F4}"/>
              </a:ext>
            </a:extLst>
          </p:cNvPr>
          <p:cNvSpPr/>
          <p:nvPr/>
        </p:nvSpPr>
        <p:spPr>
          <a:xfrm>
            <a:off x="4444762" y="2081119"/>
            <a:ext cx="243840" cy="2903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3802066D-7A82-54E5-98CD-2E8790E2094B}"/>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905073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1">
            <a:extLst>
              <a:ext uri="{FF2B5EF4-FFF2-40B4-BE49-F238E27FC236}">
                <a16:creationId xmlns:a16="http://schemas.microsoft.com/office/drawing/2014/main" id="{9EB3E1E7-9D36-3000-FF7E-C2BAA549C185}"/>
              </a:ext>
            </a:extLst>
          </p:cNvPr>
          <p:cNvSpPr>
            <a:spLocks noChangeArrowheads="1"/>
          </p:cNvSpPr>
          <p:nvPr/>
        </p:nvSpPr>
        <p:spPr bwMode="auto">
          <a:xfrm>
            <a:off x="0" y="128960"/>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200" b="1" dirty="0">
                <a:latin typeface="Meiryo UI" panose="020B0604030504040204" pitchFamily="50" charset="-128"/>
                <a:ea typeface="Meiryo UI" panose="020B0604030504040204" pitchFamily="50" charset="-128"/>
              </a:rPr>
              <a:t>　</a:t>
            </a:r>
            <a:r>
              <a:rPr kumimoji="1" lang="ja-JP" altLang="en-US" sz="2200" b="1" dirty="0">
                <a:solidFill>
                  <a:srgbClr val="002060"/>
                </a:solidFill>
                <a:latin typeface="Meiryo UI" panose="020B0604030504040204" pitchFamily="50" charset="-128"/>
                <a:ea typeface="Meiryo UI" panose="020B0604030504040204" pitchFamily="50" charset="-128"/>
              </a:rPr>
              <a:t>ヘルスツーリズムとは</a:t>
            </a:r>
            <a:endParaRPr kumimoji="1" lang="en-US" altLang="ja-JP" sz="2200" b="1" dirty="0">
              <a:solidFill>
                <a:srgbClr val="002060"/>
              </a:solidFill>
              <a:latin typeface="Meiryo UI" panose="020B0604030504040204" pitchFamily="50" charset="-128"/>
              <a:ea typeface="Meiryo UI" panose="020B0604030504040204" pitchFamily="50" charset="-128"/>
            </a:endParaRPr>
          </a:p>
        </p:txBody>
      </p:sp>
      <p:sp>
        <p:nvSpPr>
          <p:cNvPr id="5" name="正方形/長方形 2">
            <a:extLst>
              <a:ext uri="{FF2B5EF4-FFF2-40B4-BE49-F238E27FC236}">
                <a16:creationId xmlns:a16="http://schemas.microsoft.com/office/drawing/2014/main" id="{FF53CD56-F84E-9F80-F44A-812A49E90BAD}"/>
              </a:ext>
            </a:extLst>
          </p:cNvPr>
          <p:cNvSpPr>
            <a:spLocks noChangeArrowheads="1"/>
          </p:cNvSpPr>
          <p:nvPr/>
        </p:nvSpPr>
        <p:spPr bwMode="auto">
          <a:xfrm>
            <a:off x="320790" y="1707133"/>
            <a:ext cx="856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ja-JP" sz="1600" b="1" dirty="0">
                <a:latin typeface="Meiryo UI" panose="020B0604030504040204" pitchFamily="50" charset="-128"/>
                <a:ea typeface="Meiryo UI" panose="020B0604030504040204" pitchFamily="50" charset="-128"/>
              </a:rPr>
              <a:t>ヘルスツーリズム (Health Tourism) </a:t>
            </a:r>
            <a:r>
              <a:rPr lang="ja-JP" altLang="ja-JP" sz="1600" dirty="0">
                <a:latin typeface="Meiryo UI" panose="020B0604030504040204" pitchFamily="50" charset="-128"/>
                <a:ea typeface="Meiryo UI" panose="020B0604030504040204" pitchFamily="50" charset="-128"/>
              </a:rPr>
              <a:t>とは、医</a:t>
            </a:r>
            <a:r>
              <a:rPr lang="ja-JP" altLang="en-US" sz="1600" dirty="0">
                <a:latin typeface="Meiryo UI" panose="020B0604030504040204" pitchFamily="50" charset="-128"/>
                <a:ea typeface="Meiryo UI" panose="020B0604030504040204" pitchFamily="50" charset="-128"/>
              </a:rPr>
              <a:t>科</a:t>
            </a:r>
            <a:r>
              <a:rPr lang="ja-JP" altLang="ja-JP" sz="1600" dirty="0">
                <a:latin typeface="Meiryo UI" panose="020B0604030504040204" pitchFamily="50" charset="-128"/>
                <a:ea typeface="Meiryo UI" panose="020B0604030504040204" pitchFamily="50" charset="-128"/>
              </a:rPr>
              <a:t>学的な根拠に基づく健康回復や維持、増進につながる観光のことで</a:t>
            </a:r>
            <a:r>
              <a:rPr lang="ja-JP" altLang="en-US" sz="1600" dirty="0">
                <a:latin typeface="Meiryo UI" panose="020B0604030504040204" pitchFamily="50" charset="-128"/>
                <a:ea typeface="Meiryo UI" panose="020B0604030504040204" pitchFamily="50" charset="-128"/>
              </a:rPr>
              <a:t>す。</a:t>
            </a:r>
            <a:r>
              <a:rPr lang="ja-JP" altLang="ja-JP" sz="1600" dirty="0">
                <a:latin typeface="Meiryo UI" panose="020B0604030504040204" pitchFamily="50" charset="-128"/>
                <a:ea typeface="Meiryo UI" panose="020B0604030504040204" pitchFamily="50" charset="-128"/>
              </a:rPr>
              <a:t>ヘルスツーリズム </a:t>
            </a:r>
            <a:r>
              <a:rPr lang="ja-JP" altLang="en-US" sz="1600" dirty="0">
                <a:latin typeface="Meiryo UI" panose="020B0604030504040204" pitchFamily="50" charset="-128"/>
                <a:ea typeface="Meiryo UI" panose="020B0604030504040204" pitchFamily="50" charset="-128"/>
              </a:rPr>
              <a:t>は、旅を通して健康プログラム体験などにより、健康づくりへのきっかけやより効果的な健康法を知ることにつながります。</a:t>
            </a:r>
            <a:endParaRPr lang="en-US" altLang="ja-JP" sz="1600" dirty="0">
              <a:latin typeface="Meiryo UI" panose="020B0604030504040204" pitchFamily="50" charset="-128"/>
              <a:ea typeface="Meiryo UI" panose="020B0604030504040204" pitchFamily="50" charset="-128"/>
            </a:endParaRPr>
          </a:p>
          <a:p>
            <a:pPr eaLnBrk="1" hangingPunct="1"/>
            <a:endParaRPr lang="en-US" altLang="ja-JP" sz="1600"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BD425F15-4D61-FB9C-E7EE-08EF36A81B81}"/>
              </a:ext>
            </a:extLst>
          </p:cNvPr>
          <p:cNvSpPr txBox="1"/>
          <p:nvPr/>
        </p:nvSpPr>
        <p:spPr>
          <a:xfrm>
            <a:off x="1842064" y="891498"/>
            <a:ext cx="5228097" cy="715089"/>
          </a:xfrm>
          <a:prstGeom prst="roundRect">
            <a:avLst/>
          </a:prstGeom>
          <a:solidFill>
            <a:schemeClr val="tx2">
              <a:lumMod val="20000"/>
              <a:lumOff val="80000"/>
            </a:schemeClr>
          </a:solidFill>
          <a:effectLst/>
        </p:spPr>
        <p:txBody>
          <a:bodyPr wrap="none">
            <a:spAutoFit/>
          </a:bodyPr>
          <a:lstStyle/>
          <a:p>
            <a:pPr algn="ctr" eaLnBrk="1" fontAlgn="auto" hangingPunct="1">
              <a:spcBef>
                <a:spcPts val="0"/>
              </a:spcBef>
              <a:spcAft>
                <a:spcPts val="0"/>
              </a:spcAft>
              <a:defRPr/>
            </a:pPr>
            <a:r>
              <a:rPr kumimoji="1" lang="ja-JP" altLang="en-US" sz="3600" b="1" dirty="0">
                <a:solidFill>
                  <a:schemeClr val="accent4">
                    <a:lumMod val="75000"/>
                  </a:schemeClr>
                </a:solidFill>
                <a:latin typeface="Meiryo UI" panose="020B0604030504040204" pitchFamily="50" charset="-128"/>
                <a:ea typeface="Meiryo UI" panose="020B0604030504040204" pitchFamily="50" charset="-128"/>
              </a:rPr>
              <a:t>健康プログラム</a:t>
            </a:r>
            <a:r>
              <a:rPr kumimoji="1" lang="en-US" altLang="ja-JP" sz="3600" b="1" dirty="0">
                <a:solidFill>
                  <a:schemeClr val="accent2">
                    <a:lumMod val="50000"/>
                  </a:schemeClr>
                </a:solidFill>
                <a:latin typeface="Meiryo UI" panose="020B0604030504040204" pitchFamily="50" charset="-128"/>
                <a:ea typeface="Meiryo UI" panose="020B0604030504040204" pitchFamily="50" charset="-128"/>
              </a:rPr>
              <a:t>×</a:t>
            </a:r>
            <a:r>
              <a:rPr kumimoji="1" lang="ja-JP" altLang="en-US" sz="3600" b="1" dirty="0">
                <a:solidFill>
                  <a:srgbClr val="00B0F0"/>
                </a:solidFill>
                <a:latin typeface="Meiryo UI" panose="020B0604030504040204" pitchFamily="50" charset="-128"/>
                <a:ea typeface="Meiryo UI" panose="020B0604030504040204" pitchFamily="50" charset="-128"/>
              </a:rPr>
              <a:t>旅</a:t>
            </a:r>
            <a:r>
              <a:rPr kumimoji="1" lang="en-US" altLang="ja-JP" sz="3600" b="1" dirty="0">
                <a:solidFill>
                  <a:schemeClr val="accent2">
                    <a:lumMod val="50000"/>
                  </a:schemeClr>
                </a:solidFill>
                <a:latin typeface="Meiryo UI" panose="020B0604030504040204" pitchFamily="50" charset="-128"/>
                <a:ea typeface="Meiryo UI" panose="020B0604030504040204" pitchFamily="50" charset="-128"/>
              </a:rPr>
              <a:t>×</a:t>
            </a:r>
            <a:r>
              <a:rPr kumimoji="1" lang="ja-JP" altLang="en-US" sz="3600" b="1" dirty="0">
                <a:solidFill>
                  <a:srgbClr val="FF0000"/>
                </a:solidFill>
                <a:latin typeface="Meiryo UI" panose="020B0604030504040204" pitchFamily="50" charset="-128"/>
                <a:ea typeface="Meiryo UI" panose="020B0604030504040204" pitchFamily="50" charset="-128"/>
              </a:rPr>
              <a:t>滞在</a:t>
            </a:r>
          </a:p>
        </p:txBody>
      </p:sp>
      <p:sp>
        <p:nvSpPr>
          <p:cNvPr id="7" name="テキスト ボックス 6">
            <a:extLst>
              <a:ext uri="{FF2B5EF4-FFF2-40B4-BE49-F238E27FC236}">
                <a16:creationId xmlns:a16="http://schemas.microsoft.com/office/drawing/2014/main" id="{CB9C0808-C0D6-6D52-CDFA-943A7DC34AEC}"/>
              </a:ext>
            </a:extLst>
          </p:cNvPr>
          <p:cNvSpPr txBox="1"/>
          <p:nvPr/>
        </p:nvSpPr>
        <p:spPr>
          <a:xfrm>
            <a:off x="323081" y="3327613"/>
            <a:ext cx="4752975" cy="3100388"/>
          </a:xfrm>
          <a:prstGeom prst="roundRect">
            <a:avLst>
              <a:gd name="adj" fmla="val 6759"/>
            </a:avLst>
          </a:prstGeom>
          <a:noFill/>
          <a:ln>
            <a:solidFill>
              <a:schemeClr val="accent2">
                <a:lumMod val="50000"/>
              </a:schemeClr>
            </a:solidFill>
          </a:ln>
        </p:spPr>
        <p:txBody>
          <a:bodyPr>
            <a:spAutoFit/>
          </a:bodyPr>
          <a:lstStyle/>
          <a:p>
            <a:pPr eaLnBrk="1" fontAlgn="auto" hangingPunct="1">
              <a:lnSpc>
                <a:spcPct val="150000"/>
              </a:lnSpc>
              <a:spcBef>
                <a:spcPts val="0"/>
              </a:spcBef>
              <a:spcAft>
                <a:spcPts val="0"/>
              </a:spcAft>
              <a:defRPr/>
            </a:pPr>
            <a:r>
              <a:rPr kumimoji="1" lang="ja-JP" altLang="en-US" sz="1600" b="1" dirty="0">
                <a:latin typeface="Meiryo UI" panose="020B0604030504040204" pitchFamily="50" charset="-128"/>
                <a:ea typeface="Meiryo UI" panose="020B0604030504040204" pitchFamily="50" charset="-128"/>
              </a:rPr>
              <a:t>転地効果</a:t>
            </a:r>
            <a:r>
              <a:rPr kumimoji="1" lang="ja-JP" altLang="en-US" sz="1600" dirty="0">
                <a:latin typeface="Meiryo UI" panose="020B0604030504040204" pitchFamily="50" charset="-128"/>
                <a:ea typeface="Meiryo UI" panose="020B0604030504040204" pitchFamily="50" charset="-128"/>
              </a:rPr>
              <a:t>・・・・・異なる気候環境・風土での滞在</a:t>
            </a:r>
            <a:endParaRPr kumimoji="1" lang="en-US" altLang="ja-JP" sz="1600" dirty="0">
              <a:latin typeface="Meiryo UI" panose="020B0604030504040204" pitchFamily="50" charset="-128"/>
              <a:ea typeface="Meiryo UI" panose="020B0604030504040204" pitchFamily="50" charset="-128"/>
            </a:endParaRPr>
          </a:p>
          <a:p>
            <a:pPr eaLnBrk="1" fontAlgn="auto" hangingPunct="1">
              <a:lnSpc>
                <a:spcPct val="150000"/>
              </a:lnSpc>
              <a:spcBef>
                <a:spcPts val="0"/>
              </a:spcBef>
              <a:spcAft>
                <a:spcPts val="0"/>
              </a:spcAft>
              <a:defRPr/>
            </a:pPr>
            <a:r>
              <a:rPr kumimoji="1" lang="ja-JP" altLang="en-US" sz="1600" b="1" dirty="0">
                <a:latin typeface="Meiryo UI" panose="020B0604030504040204" pitchFamily="50" charset="-128"/>
                <a:ea typeface="Meiryo UI" panose="020B0604030504040204" pitchFamily="50" charset="-128"/>
              </a:rPr>
              <a:t>行動療法</a:t>
            </a:r>
            <a:r>
              <a:rPr kumimoji="1" lang="ja-JP" altLang="en-US" sz="1600" dirty="0">
                <a:latin typeface="Meiryo UI" panose="020B0604030504040204" pitchFamily="50" charset="-128"/>
                <a:ea typeface="Meiryo UI" panose="020B0604030504040204" pitchFamily="50" charset="-128"/>
              </a:rPr>
              <a:t>・・・・・自己効力感アップ、生活習慣改善</a:t>
            </a:r>
            <a:endParaRPr kumimoji="1" lang="en-US" altLang="ja-JP" sz="1600" dirty="0">
              <a:latin typeface="Meiryo UI" panose="020B0604030504040204" pitchFamily="50" charset="-128"/>
              <a:ea typeface="Meiryo UI" panose="020B0604030504040204" pitchFamily="50" charset="-128"/>
            </a:endParaRPr>
          </a:p>
          <a:p>
            <a:pPr eaLnBrk="1" fontAlgn="auto" hangingPunct="1">
              <a:lnSpc>
                <a:spcPct val="150000"/>
              </a:lnSpc>
              <a:spcBef>
                <a:spcPts val="0"/>
              </a:spcBef>
              <a:spcAft>
                <a:spcPts val="0"/>
              </a:spcAft>
              <a:defRPr/>
            </a:pPr>
            <a:r>
              <a:rPr kumimoji="1" lang="ja-JP" altLang="en-US" sz="1600" b="1" dirty="0">
                <a:latin typeface="Meiryo UI" panose="020B0604030504040204" pitchFamily="50" charset="-128"/>
                <a:ea typeface="Meiryo UI" panose="020B0604030504040204" pitchFamily="50" charset="-128"/>
              </a:rPr>
              <a:t>気候療法</a:t>
            </a:r>
            <a:r>
              <a:rPr kumimoji="1" lang="ja-JP" altLang="en-US" sz="1600" dirty="0">
                <a:latin typeface="Meiryo UI" panose="020B0604030504040204" pitchFamily="50" charset="-128"/>
                <a:ea typeface="Meiryo UI" panose="020B0604030504040204" pitchFamily="50" charset="-128"/>
              </a:rPr>
              <a:t>・・・・・気候環境を活用するプログラム</a:t>
            </a:r>
            <a:endParaRPr kumimoji="1" lang="en-US" altLang="ja-JP" sz="1600" dirty="0">
              <a:latin typeface="Meiryo UI" panose="020B0604030504040204" pitchFamily="50" charset="-128"/>
              <a:ea typeface="Meiryo UI" panose="020B0604030504040204" pitchFamily="50" charset="-128"/>
            </a:endParaRPr>
          </a:p>
          <a:p>
            <a:pPr eaLnBrk="1" fontAlgn="auto" hangingPunct="1">
              <a:lnSpc>
                <a:spcPct val="150000"/>
              </a:lnSpc>
              <a:spcBef>
                <a:spcPts val="0"/>
              </a:spcBef>
              <a:spcAft>
                <a:spcPts val="0"/>
              </a:spcAft>
              <a:defRPr/>
            </a:pPr>
            <a:r>
              <a:rPr kumimoji="1" lang="ja-JP" altLang="en-US" sz="1600" b="1" dirty="0">
                <a:latin typeface="Meiryo UI" panose="020B0604030504040204" pitchFamily="50" charset="-128"/>
                <a:ea typeface="Meiryo UI" panose="020B0604030504040204" pitchFamily="50" charset="-128"/>
              </a:rPr>
              <a:t>食事療法</a:t>
            </a:r>
            <a:r>
              <a:rPr kumimoji="1" lang="ja-JP" altLang="en-US" sz="1600" dirty="0">
                <a:latin typeface="Meiryo UI" panose="020B0604030504040204" pitchFamily="50" charset="-128"/>
                <a:ea typeface="Meiryo UI" panose="020B0604030504040204" pitchFamily="50" charset="-128"/>
              </a:rPr>
              <a:t>・・・・・地元食材の健康食、食生活改善</a:t>
            </a:r>
            <a:endParaRPr kumimoji="1" lang="en-US" altLang="ja-JP" sz="1600" dirty="0">
              <a:latin typeface="Meiryo UI" panose="020B0604030504040204" pitchFamily="50" charset="-128"/>
              <a:ea typeface="Meiryo UI" panose="020B0604030504040204" pitchFamily="50" charset="-128"/>
            </a:endParaRPr>
          </a:p>
          <a:p>
            <a:pPr eaLnBrk="1" fontAlgn="auto" hangingPunct="1">
              <a:lnSpc>
                <a:spcPct val="150000"/>
              </a:lnSpc>
              <a:spcBef>
                <a:spcPts val="0"/>
              </a:spcBef>
              <a:spcAft>
                <a:spcPts val="0"/>
              </a:spcAft>
              <a:defRPr/>
            </a:pPr>
            <a:r>
              <a:rPr kumimoji="1" lang="ja-JP" altLang="en-US" sz="1600" b="1" dirty="0">
                <a:latin typeface="Meiryo UI" panose="020B0604030504040204" pitchFamily="50" charset="-128"/>
                <a:ea typeface="Meiryo UI" panose="020B0604030504040204" pitchFamily="50" charset="-128"/>
              </a:rPr>
              <a:t>運動療法</a:t>
            </a:r>
            <a:r>
              <a:rPr kumimoji="1" lang="ja-JP" altLang="en-US" sz="1600" dirty="0">
                <a:latin typeface="Meiryo UI" panose="020B0604030504040204" pitchFamily="50" charset="-128"/>
                <a:ea typeface="Meiryo UI" panose="020B0604030504040204" pitchFamily="50" charset="-128"/>
              </a:rPr>
              <a:t>・・・・・運動量アップ、運動効果</a:t>
            </a:r>
            <a:endParaRPr kumimoji="1" lang="en-US" altLang="ja-JP" sz="1600" dirty="0">
              <a:latin typeface="Meiryo UI" panose="020B0604030504040204" pitchFamily="50" charset="-128"/>
              <a:ea typeface="Meiryo UI" panose="020B0604030504040204" pitchFamily="50" charset="-128"/>
            </a:endParaRPr>
          </a:p>
          <a:p>
            <a:pPr eaLnBrk="1" fontAlgn="auto" hangingPunct="1">
              <a:lnSpc>
                <a:spcPct val="150000"/>
              </a:lnSpc>
              <a:spcBef>
                <a:spcPts val="0"/>
              </a:spcBef>
              <a:spcAft>
                <a:spcPts val="0"/>
              </a:spcAft>
              <a:defRPr/>
            </a:pPr>
            <a:r>
              <a:rPr kumimoji="1" lang="ja-JP" altLang="en-US" sz="1600" b="1" dirty="0">
                <a:latin typeface="Meiryo UI" panose="020B0604030504040204" pitchFamily="50" charset="-128"/>
                <a:ea typeface="Meiryo UI" panose="020B0604030504040204" pitchFamily="50" charset="-128"/>
              </a:rPr>
              <a:t>精神療法</a:t>
            </a:r>
            <a:r>
              <a:rPr kumimoji="1" lang="ja-JP" altLang="en-US" sz="1600" dirty="0">
                <a:latin typeface="Meiryo UI" panose="020B0604030504040204" pitchFamily="50" charset="-128"/>
                <a:ea typeface="Meiryo UI" panose="020B0604030504040204" pitchFamily="50" charset="-128"/>
              </a:rPr>
              <a:t>・・・・・心身へ好影響</a:t>
            </a:r>
            <a:endParaRPr kumimoji="1" lang="en-US" altLang="ja-JP" sz="1600" dirty="0">
              <a:latin typeface="Meiryo UI" panose="020B0604030504040204" pitchFamily="50" charset="-128"/>
              <a:ea typeface="Meiryo UI" panose="020B0604030504040204" pitchFamily="50" charset="-128"/>
            </a:endParaRPr>
          </a:p>
          <a:p>
            <a:pPr eaLnBrk="1" fontAlgn="auto" hangingPunct="1">
              <a:lnSpc>
                <a:spcPct val="150000"/>
              </a:lnSpc>
              <a:spcBef>
                <a:spcPts val="0"/>
              </a:spcBef>
              <a:spcAft>
                <a:spcPts val="0"/>
              </a:spcAft>
              <a:defRPr/>
            </a:pPr>
            <a:r>
              <a:rPr kumimoji="1" lang="ja-JP" altLang="en-US" sz="1600" b="1" dirty="0">
                <a:latin typeface="Meiryo UI" panose="020B0604030504040204" pitchFamily="50" charset="-128"/>
                <a:ea typeface="Meiryo UI" panose="020B0604030504040204" pitchFamily="50" charset="-128"/>
              </a:rPr>
              <a:t>クナイプ療法</a:t>
            </a:r>
            <a:r>
              <a:rPr kumimoji="1" lang="ja-JP" altLang="en-US" sz="1600" dirty="0">
                <a:latin typeface="Meiryo UI" panose="020B0604030504040204" pitchFamily="50" charset="-128"/>
                <a:ea typeface="Meiryo UI" panose="020B0604030504040204" pitchFamily="50" charset="-128"/>
              </a:rPr>
              <a:t>・・・冷刺激を含む総合プログラム</a:t>
            </a:r>
            <a:endParaRPr kumimoji="1" lang="en-US" altLang="ja-JP" sz="1600" dirty="0">
              <a:latin typeface="Meiryo UI" panose="020B0604030504040204" pitchFamily="50" charset="-128"/>
              <a:ea typeface="Meiryo UI" panose="020B0604030504040204" pitchFamily="50" charset="-128"/>
            </a:endParaRPr>
          </a:p>
          <a:p>
            <a:pPr eaLnBrk="1" fontAlgn="auto" hangingPunct="1">
              <a:lnSpc>
                <a:spcPct val="150000"/>
              </a:lnSpc>
              <a:spcBef>
                <a:spcPts val="0"/>
              </a:spcBef>
              <a:spcAft>
                <a:spcPts val="0"/>
              </a:spcAft>
              <a:defRPr/>
            </a:pPr>
            <a:r>
              <a:rPr kumimoji="1" lang="ja-JP" altLang="en-US" sz="1600" b="1" dirty="0">
                <a:latin typeface="Meiryo UI" panose="020B0604030504040204" pitchFamily="50" charset="-128"/>
                <a:ea typeface="Meiryo UI" panose="020B0604030504040204" pitchFamily="50" charset="-128"/>
              </a:rPr>
              <a:t>森林療法</a:t>
            </a:r>
            <a:r>
              <a:rPr kumimoji="1" lang="ja-JP" altLang="en-US" sz="1600" dirty="0">
                <a:latin typeface="Meiryo UI" panose="020B0604030504040204" pitchFamily="50" charset="-128"/>
                <a:ea typeface="Meiryo UI" panose="020B0604030504040204" pitchFamily="50" charset="-128"/>
              </a:rPr>
              <a:t>・・・・・森林資源を活用</a:t>
            </a:r>
            <a:endParaRPr kumimoji="1" lang="en-US" altLang="ja-JP" sz="16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E67A8B92-FD4C-0B1F-79DF-E836EF956326}"/>
              </a:ext>
            </a:extLst>
          </p:cNvPr>
          <p:cNvSpPr txBox="1"/>
          <p:nvPr/>
        </p:nvSpPr>
        <p:spPr>
          <a:xfrm>
            <a:off x="1184484" y="2636912"/>
            <a:ext cx="3030167" cy="510778"/>
          </a:xfrm>
          <a:prstGeom prst="roundRect">
            <a:avLst/>
          </a:prstGeom>
          <a:solidFill>
            <a:schemeClr val="tx2">
              <a:lumMod val="20000"/>
              <a:lumOff val="80000"/>
            </a:schemeClr>
          </a:solidFill>
          <a:ln>
            <a:noFill/>
          </a:ln>
          <a:effectLst/>
        </p:spPr>
        <p:txBody>
          <a:bodyPr wrap="none">
            <a:spAutoFit/>
          </a:bodyPr>
          <a:lstStyle/>
          <a:p>
            <a:pPr eaLnBrk="1" fontAlgn="auto" hangingPunct="1">
              <a:spcBef>
                <a:spcPts val="0"/>
              </a:spcBef>
              <a:spcAft>
                <a:spcPts val="0"/>
              </a:spcAft>
              <a:defRPr/>
            </a:pPr>
            <a:r>
              <a:rPr kumimoji="1" lang="ja-JP" altLang="en-US" sz="2400" b="1" dirty="0">
                <a:solidFill>
                  <a:schemeClr val="accent4">
                    <a:lumMod val="75000"/>
                  </a:schemeClr>
                </a:solidFill>
                <a:latin typeface="Meiryo UI" panose="020B0604030504040204" pitchFamily="50" charset="-128"/>
                <a:ea typeface="Meiryo UI" panose="020B0604030504040204" pitchFamily="50" charset="-128"/>
              </a:rPr>
              <a:t>健康保養地プログラム</a:t>
            </a:r>
          </a:p>
        </p:txBody>
      </p:sp>
      <p:sp>
        <p:nvSpPr>
          <p:cNvPr id="3" name="スライド番号プレースホルダー 2">
            <a:extLst>
              <a:ext uri="{FF2B5EF4-FFF2-40B4-BE49-F238E27FC236}">
                <a16:creationId xmlns:a16="http://schemas.microsoft.com/office/drawing/2014/main" id="{E10E2878-9B20-833C-DE6E-723304AABF89}"/>
              </a:ext>
            </a:extLst>
          </p:cNvPr>
          <p:cNvSpPr>
            <a:spLocks noGrp="1"/>
          </p:cNvSpPr>
          <p:nvPr>
            <p:ph type="sldNum" sz="quarter" idx="12"/>
          </p:nvPr>
        </p:nvSpPr>
        <p:spPr>
          <a:xfrm>
            <a:off x="7067882" y="6601085"/>
            <a:ext cx="2057400" cy="365125"/>
          </a:xfrm>
        </p:spPr>
        <p:txBody>
          <a:bodyPr/>
          <a:lstStyle/>
          <a:p>
            <a:fld id="{F86A5EC8-DED8-4501-B4E3-7C7D0EBF1D96}" type="slidenum">
              <a:rPr kumimoji="1" lang="ja-JP" altLang="en-US" sz="1200" smtClean="0"/>
              <a:t>4</a:t>
            </a:fld>
            <a:endParaRPr kumimoji="1" lang="ja-JP" altLang="en-US" sz="1200" dirty="0"/>
          </a:p>
        </p:txBody>
      </p:sp>
      <p:pic>
        <p:nvPicPr>
          <p:cNvPr id="10" name="図 9">
            <a:extLst>
              <a:ext uri="{FF2B5EF4-FFF2-40B4-BE49-F238E27FC236}">
                <a16:creationId xmlns:a16="http://schemas.microsoft.com/office/drawing/2014/main" id="{55BB18D7-068C-5AF1-C5F3-AB000B60F7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32748" y="2347959"/>
            <a:ext cx="2913560" cy="2185170"/>
          </a:xfrm>
          <a:prstGeom prst="rect">
            <a:avLst/>
          </a:prstGeom>
          <a:ln>
            <a:noFill/>
          </a:ln>
          <a:effectLst>
            <a:softEdge rad="112500"/>
          </a:effectLst>
        </p:spPr>
      </p:pic>
      <p:pic>
        <p:nvPicPr>
          <p:cNvPr id="1026" name="Picture 2">
            <a:extLst>
              <a:ext uri="{FF2B5EF4-FFF2-40B4-BE49-F238E27FC236}">
                <a16:creationId xmlns:a16="http://schemas.microsoft.com/office/drawing/2014/main" id="{FBE6AAA1-370D-93BD-8331-2FC451A28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581" y="4539184"/>
            <a:ext cx="2929728" cy="19471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3E64C3BB-D690-739E-C72A-B3D4A68F6847}"/>
              </a:ext>
            </a:extLst>
          </p:cNvPr>
          <p:cNvSpPr txBox="1"/>
          <p:nvPr/>
        </p:nvSpPr>
        <p:spPr>
          <a:xfrm>
            <a:off x="7181066" y="6167948"/>
            <a:ext cx="1329700"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内山ブナ林</a:t>
            </a:r>
          </a:p>
        </p:txBody>
      </p:sp>
      <p:sp>
        <p:nvSpPr>
          <p:cNvPr id="9" name="テキスト ボックス 8">
            <a:extLst>
              <a:ext uri="{FF2B5EF4-FFF2-40B4-BE49-F238E27FC236}">
                <a16:creationId xmlns:a16="http://schemas.microsoft.com/office/drawing/2014/main" id="{E3BACE1D-E5EE-4211-7729-FBB85092B352}"/>
              </a:ext>
            </a:extLst>
          </p:cNvPr>
          <p:cNvSpPr txBox="1"/>
          <p:nvPr/>
        </p:nvSpPr>
        <p:spPr>
          <a:xfrm>
            <a:off x="7164288" y="4191025"/>
            <a:ext cx="1329700"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久美浜湾</a:t>
            </a:r>
          </a:p>
        </p:txBody>
      </p:sp>
      <p:sp>
        <p:nvSpPr>
          <p:cNvPr id="11" name="テキスト ボックス 10">
            <a:extLst>
              <a:ext uri="{FF2B5EF4-FFF2-40B4-BE49-F238E27FC236}">
                <a16:creationId xmlns:a16="http://schemas.microsoft.com/office/drawing/2014/main" id="{7352D5EF-5A2C-130A-7B9C-7AB23A38A2A8}"/>
              </a:ext>
            </a:extLst>
          </p:cNvPr>
          <p:cNvSpPr txBox="1"/>
          <p:nvPr/>
        </p:nvSpPr>
        <p:spPr>
          <a:xfrm>
            <a:off x="4364042" y="667592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813774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471D9F0-6058-501F-7401-DE1B3E3B47A7}"/>
              </a:ext>
            </a:extLst>
          </p:cNvPr>
          <p:cNvSpPr>
            <a:spLocks noGrp="1"/>
          </p:cNvSpPr>
          <p:nvPr>
            <p:ph type="sldNum" sz="quarter" idx="12"/>
          </p:nvPr>
        </p:nvSpPr>
        <p:spPr>
          <a:xfrm>
            <a:off x="7089556" y="6600656"/>
            <a:ext cx="2057400" cy="365125"/>
          </a:xfrm>
        </p:spPr>
        <p:txBody>
          <a:bodyPr/>
          <a:lstStyle/>
          <a:p>
            <a:fld id="{F86A5EC8-DED8-4501-B4E3-7C7D0EBF1D96}" type="slidenum">
              <a:rPr kumimoji="1" lang="ja-JP" altLang="en-US" sz="1200" smtClean="0"/>
              <a:t>40</a:t>
            </a:fld>
            <a:endParaRPr kumimoji="1" lang="ja-JP" altLang="en-US" sz="1200" dirty="0"/>
          </a:p>
        </p:txBody>
      </p:sp>
      <p:sp>
        <p:nvSpPr>
          <p:cNvPr id="7" name="テキスト ボックス 6">
            <a:extLst>
              <a:ext uri="{FF2B5EF4-FFF2-40B4-BE49-F238E27FC236}">
                <a16:creationId xmlns:a16="http://schemas.microsoft.com/office/drawing/2014/main" id="{CFE16804-3E80-A797-A415-B12DEA2715FE}"/>
              </a:ext>
            </a:extLst>
          </p:cNvPr>
          <p:cNvSpPr txBox="1"/>
          <p:nvPr/>
        </p:nvSpPr>
        <p:spPr>
          <a:xfrm>
            <a:off x="0" y="128392"/>
            <a:ext cx="9144000" cy="430887"/>
          </a:xfrm>
          <a:prstGeom prst="rect">
            <a:avLst/>
          </a:prstGeom>
          <a:noFill/>
        </p:spPr>
        <p:txBody>
          <a:bodyPr wrap="square" rtlCol="0">
            <a:spAutoFit/>
          </a:bodyPr>
          <a:lstStyle/>
          <a:p>
            <a:r>
              <a:rPr lang="ja-JP" altLang="en-US" sz="2200" b="1">
                <a:latin typeface="Meiryo UI" panose="020B0604030504040204" pitchFamily="50" charset="-128"/>
                <a:ea typeface="Meiryo UI" panose="020B0604030504040204" pitchFamily="50" charset="-128"/>
              </a:rPr>
              <a:t>宿泊施設</a:t>
            </a:r>
            <a:endParaRPr kumimoji="1" lang="ja-JP" altLang="en-US" sz="2200" b="1" dirty="0">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3E007D07-22C7-3976-E885-7C3D23B093B2}"/>
              </a:ext>
            </a:extLst>
          </p:cNvPr>
          <p:cNvSpPr/>
          <p:nvPr/>
        </p:nvSpPr>
        <p:spPr>
          <a:xfrm>
            <a:off x="251520" y="899428"/>
            <a:ext cx="576000" cy="288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峰山</a:t>
            </a:r>
          </a:p>
        </p:txBody>
      </p:sp>
      <p:sp>
        <p:nvSpPr>
          <p:cNvPr id="11" name="正方形/長方形 10">
            <a:extLst>
              <a:ext uri="{FF2B5EF4-FFF2-40B4-BE49-F238E27FC236}">
                <a16:creationId xmlns:a16="http://schemas.microsoft.com/office/drawing/2014/main" id="{F998B80C-D332-267E-5D1C-8A75CDF67F6E}"/>
              </a:ext>
            </a:extLst>
          </p:cNvPr>
          <p:cNvSpPr/>
          <p:nvPr/>
        </p:nvSpPr>
        <p:spPr>
          <a:xfrm>
            <a:off x="165110" y="764704"/>
            <a:ext cx="4320000" cy="2851517"/>
          </a:xfrm>
          <a:prstGeom prst="rect">
            <a:avLst/>
          </a:prstGeom>
          <a:no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CE070378-E7D7-1B2E-2702-ECD9B616B3EC}"/>
              </a:ext>
            </a:extLst>
          </p:cNvPr>
          <p:cNvSpPr txBox="1"/>
          <p:nvPr/>
        </p:nvSpPr>
        <p:spPr>
          <a:xfrm>
            <a:off x="827584" y="859668"/>
            <a:ext cx="2952328" cy="338554"/>
          </a:xfrm>
          <a:prstGeom prst="rect">
            <a:avLst/>
          </a:prstGeom>
          <a:noFill/>
        </p:spPr>
        <p:txBody>
          <a:bodyPr wrap="square">
            <a:spAutoFit/>
          </a:bodyPr>
          <a:lstStyle/>
          <a:p>
            <a:r>
              <a:rPr lang="en-US" altLang="ja-JP" sz="1600" b="1" i="0" dirty="0">
                <a:solidFill>
                  <a:srgbClr val="002060"/>
                </a:solidFill>
                <a:effectLst/>
                <a:latin typeface="Meiryo UI" panose="020B0604030504040204" pitchFamily="50" charset="-128"/>
                <a:ea typeface="Meiryo UI" panose="020B0604030504040204" pitchFamily="50" charset="-128"/>
              </a:rPr>
              <a:t>KISSUIEN Stay &amp; Food</a:t>
            </a:r>
            <a:endParaRPr lang="ja-JP" altLang="en-US" sz="1600" dirty="0">
              <a:solidFill>
                <a:srgbClr val="00206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F12DF416-AE54-3728-77EC-75F328BCBEB0}"/>
              </a:ext>
            </a:extLst>
          </p:cNvPr>
          <p:cNvSpPr/>
          <p:nvPr/>
        </p:nvSpPr>
        <p:spPr>
          <a:xfrm>
            <a:off x="4716015" y="793507"/>
            <a:ext cx="4320000" cy="2851517"/>
          </a:xfrm>
          <a:prstGeom prst="rect">
            <a:avLst/>
          </a:prstGeom>
          <a:no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8FBCEB46-F058-FA53-C8D6-AA4B3292D7FC}"/>
              </a:ext>
            </a:extLst>
          </p:cNvPr>
          <p:cNvSpPr/>
          <p:nvPr/>
        </p:nvSpPr>
        <p:spPr>
          <a:xfrm>
            <a:off x="179512" y="3745835"/>
            <a:ext cx="4320000" cy="2851517"/>
          </a:xfrm>
          <a:prstGeom prst="rect">
            <a:avLst/>
          </a:prstGeom>
          <a:no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ED1D1180-4775-B24A-0FD4-E6035F22911D}"/>
              </a:ext>
            </a:extLst>
          </p:cNvPr>
          <p:cNvSpPr/>
          <p:nvPr/>
        </p:nvSpPr>
        <p:spPr>
          <a:xfrm>
            <a:off x="4716016" y="3747507"/>
            <a:ext cx="4320000" cy="2851517"/>
          </a:xfrm>
          <a:prstGeom prst="rect">
            <a:avLst/>
          </a:prstGeom>
          <a:no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21D3C8EA-B079-E9C0-53AA-26A20E899A99}"/>
              </a:ext>
            </a:extLst>
          </p:cNvPr>
          <p:cNvSpPr txBox="1"/>
          <p:nvPr/>
        </p:nvSpPr>
        <p:spPr>
          <a:xfrm>
            <a:off x="179512" y="1196752"/>
            <a:ext cx="4392008" cy="276999"/>
          </a:xfrm>
          <a:prstGeom prst="rect">
            <a:avLst/>
          </a:prstGeom>
          <a:noFill/>
        </p:spPr>
        <p:txBody>
          <a:bodyPr wrap="square">
            <a:spAutoFit/>
          </a:bodyPr>
          <a:lstStyle/>
          <a:p>
            <a:r>
              <a:rPr lang="en-US" altLang="ja-JP" sz="1200" b="1" i="0" dirty="0">
                <a:solidFill>
                  <a:srgbClr val="EE3355"/>
                </a:solidFill>
                <a:effectLst/>
                <a:latin typeface="Meiryo UI" panose="020B0604030504040204" pitchFamily="50" charset="-128"/>
                <a:ea typeface="Meiryo UI" panose="020B0604030504040204" pitchFamily="50" charset="-128"/>
              </a:rPr>
              <a:t>2022</a:t>
            </a:r>
            <a:r>
              <a:rPr lang="ja-JP" altLang="en-US" sz="1200" b="1" i="0" dirty="0">
                <a:solidFill>
                  <a:srgbClr val="EE3355"/>
                </a:solidFill>
                <a:effectLst/>
                <a:latin typeface="Meiryo UI" panose="020B0604030504040204" pitchFamily="50" charset="-128"/>
                <a:ea typeface="Meiryo UI" panose="020B0604030504040204" pitchFamily="50" charset="-128"/>
              </a:rPr>
              <a:t>年</a:t>
            </a:r>
            <a:r>
              <a:rPr lang="en-US" altLang="ja-JP" sz="1200" b="1" i="0" dirty="0">
                <a:solidFill>
                  <a:srgbClr val="EE3355"/>
                </a:solidFill>
                <a:effectLst/>
                <a:latin typeface="Meiryo UI" panose="020B0604030504040204" pitchFamily="50" charset="-128"/>
                <a:ea typeface="Meiryo UI" panose="020B0604030504040204" pitchFamily="50" charset="-128"/>
              </a:rPr>
              <a:t>3</a:t>
            </a:r>
            <a:r>
              <a:rPr lang="ja-JP" altLang="en-US" sz="1200" b="1" i="0" dirty="0">
                <a:solidFill>
                  <a:srgbClr val="EE3355"/>
                </a:solidFill>
                <a:effectLst/>
                <a:latin typeface="Meiryo UI" panose="020B0604030504040204" pitchFamily="50" charset="-128"/>
                <a:ea typeface="Meiryo UI" panose="020B0604030504040204" pitchFamily="50" charset="-128"/>
              </a:rPr>
              <a:t>月</a:t>
            </a:r>
            <a:r>
              <a:rPr lang="en-US" altLang="ja-JP" sz="1200" b="1" i="0" dirty="0">
                <a:solidFill>
                  <a:srgbClr val="EE3355"/>
                </a:solidFill>
                <a:effectLst/>
                <a:latin typeface="Meiryo UI" panose="020B0604030504040204" pitchFamily="50" charset="-128"/>
                <a:ea typeface="Meiryo UI" panose="020B0604030504040204" pitchFamily="50" charset="-128"/>
              </a:rPr>
              <a:t>26</a:t>
            </a:r>
            <a:r>
              <a:rPr lang="ja-JP" altLang="en-US" sz="1200" b="1" i="0" dirty="0">
                <a:solidFill>
                  <a:srgbClr val="EE3355"/>
                </a:solidFill>
                <a:effectLst/>
                <a:latin typeface="Meiryo UI" panose="020B0604030504040204" pitchFamily="50" charset="-128"/>
                <a:ea typeface="Meiryo UI" panose="020B0604030504040204" pitchFamily="50" charset="-128"/>
              </a:rPr>
              <a:t>日 </a:t>
            </a:r>
            <a:r>
              <a:rPr lang="en-US" altLang="ja-JP" sz="1200" b="1" i="0" dirty="0" err="1">
                <a:solidFill>
                  <a:srgbClr val="EE3355"/>
                </a:solidFill>
                <a:effectLst/>
                <a:latin typeface="Meiryo UI" panose="020B0604030504040204" pitchFamily="50" charset="-128"/>
                <a:ea typeface="Meiryo UI" panose="020B0604030504040204" pitchFamily="50" charset="-128"/>
              </a:rPr>
              <a:t>ReOPEN</a:t>
            </a:r>
            <a:r>
              <a:rPr lang="ja-JP" altLang="en-US" sz="1200" b="1" i="0" dirty="0">
                <a:solidFill>
                  <a:srgbClr val="EE3355"/>
                </a:solidFill>
                <a:effectLst/>
                <a:latin typeface="Meiryo UI" panose="020B0604030504040204" pitchFamily="50" charset="-128"/>
                <a:ea typeface="Meiryo UI" panose="020B0604030504040204" pitchFamily="50" charset="-128"/>
              </a:rPr>
              <a:t>した京丹後の中心に立地するホテル</a:t>
            </a:r>
            <a:endParaRPr lang="ja-JP" altLang="en-US" sz="1200"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50CCE61F-56E9-3658-7C9B-31194FDEC24E}"/>
              </a:ext>
            </a:extLst>
          </p:cNvPr>
          <p:cNvSpPr txBox="1"/>
          <p:nvPr/>
        </p:nvSpPr>
        <p:spPr>
          <a:xfrm>
            <a:off x="251520" y="1412776"/>
            <a:ext cx="4176464" cy="600164"/>
          </a:xfrm>
          <a:prstGeom prst="rect">
            <a:avLst/>
          </a:prstGeom>
          <a:noFill/>
        </p:spPr>
        <p:txBody>
          <a:bodyPr wrap="square">
            <a:spAutoFit/>
          </a:bodyPr>
          <a:lstStyle/>
          <a:p>
            <a:r>
              <a:rPr lang="ja-JP" altLang="en-US" sz="1100" b="0" i="0" dirty="0">
                <a:solidFill>
                  <a:srgbClr val="222222"/>
                </a:solidFill>
                <a:effectLst/>
                <a:latin typeface="Meiryo UI" panose="020B0604030504040204" pitchFamily="50" charset="-128"/>
                <a:ea typeface="Meiryo UI" panose="020B0604030504040204" pitchFamily="50" charset="-128"/>
              </a:rPr>
              <a:t>滞在拠点としてスタンダードなシングルから、地元丹後を感じるコンセプトルームまで、自然な心地良さを大切にした客室と、「美味しくて体に良い」を大切にしたお料理が自慢です。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B1AAD5DB-11D4-CC3F-B669-0782F73ED1EA}"/>
              </a:ext>
            </a:extLst>
          </p:cNvPr>
          <p:cNvSpPr txBox="1"/>
          <p:nvPr/>
        </p:nvSpPr>
        <p:spPr>
          <a:xfrm>
            <a:off x="251520" y="1930117"/>
            <a:ext cx="4176464" cy="738664"/>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■客室数　</a:t>
            </a:r>
            <a:r>
              <a:rPr lang="en-US" altLang="ja-JP" sz="1050" dirty="0">
                <a:latin typeface="Meiryo UI" panose="020B0604030504040204" pitchFamily="50" charset="-128"/>
                <a:ea typeface="Meiryo UI" panose="020B0604030504040204" pitchFamily="50" charset="-128"/>
              </a:rPr>
              <a:t>67</a:t>
            </a:r>
            <a:r>
              <a:rPr lang="ja-JP" altLang="en-US" sz="1050" dirty="0">
                <a:latin typeface="Meiryo UI" panose="020B0604030504040204" pitchFamily="50" charset="-128"/>
                <a:ea typeface="Meiryo UI" panose="020B0604030504040204" pitchFamily="50" charset="-128"/>
              </a:rPr>
              <a:t>室　（</a:t>
            </a:r>
            <a:r>
              <a:rPr lang="ja-JP" altLang="en-US" sz="1050" b="0" i="0" dirty="0">
                <a:effectLst/>
                <a:latin typeface="Meiryo UI" panose="020B0604030504040204" pitchFamily="50" charset="-128"/>
                <a:ea typeface="Meiryo UI" panose="020B0604030504040204" pitchFamily="50" charset="-128"/>
              </a:rPr>
              <a:t>洋室</a:t>
            </a:r>
            <a:r>
              <a:rPr lang="en-US" altLang="ja-JP" sz="1050" b="0" i="0" dirty="0">
                <a:effectLst/>
                <a:latin typeface="Meiryo UI" panose="020B0604030504040204" pitchFamily="50" charset="-128"/>
                <a:ea typeface="Meiryo UI" panose="020B0604030504040204" pitchFamily="50" charset="-128"/>
              </a:rPr>
              <a:t>63</a:t>
            </a:r>
            <a:r>
              <a:rPr lang="ja-JP" altLang="en-US" sz="1050" b="0" i="0" dirty="0">
                <a:effectLst/>
                <a:latin typeface="Meiryo UI" panose="020B0604030504040204" pitchFamily="50" charset="-128"/>
                <a:ea typeface="Meiryo UI" panose="020B0604030504040204" pitchFamily="50" charset="-128"/>
              </a:rPr>
              <a:t>室　 和室</a:t>
            </a:r>
            <a:r>
              <a:rPr lang="en-US" altLang="ja-JP" sz="1050" b="0" i="0" dirty="0">
                <a:effectLst/>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室</a:t>
            </a:r>
            <a:r>
              <a:rPr lang="ja-JP" altLang="en-US" sz="1050" b="0" i="0" dirty="0">
                <a:effectLst/>
                <a:latin typeface="Meiryo UI" panose="020B0604030504040204" pitchFamily="50" charset="-128"/>
                <a:ea typeface="Meiryo UI" panose="020B0604030504040204" pitchFamily="50" charset="-128"/>
              </a:rPr>
              <a:t>　 コンセプト和洋室</a:t>
            </a:r>
            <a:r>
              <a:rPr lang="en-US" altLang="ja-JP" sz="1050" b="0" i="0" dirty="0">
                <a:effectLst/>
                <a:latin typeface="Meiryo UI" panose="020B0604030504040204" pitchFamily="50" charset="-128"/>
                <a:ea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rPr>
              <a:t>室</a:t>
            </a:r>
            <a:r>
              <a:rPr lang="ja-JP" altLang="en-US" sz="1050" b="0" i="0" dirty="0">
                <a:effectLst/>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■会議室　</a:t>
            </a:r>
            <a:r>
              <a:rPr lang="ja-JP" altLang="en-US" sz="1050" b="0" i="0" dirty="0">
                <a:solidFill>
                  <a:srgbClr val="222222"/>
                </a:solidFill>
                <a:effectLst/>
                <a:latin typeface="Meiryo UI" panose="020B0604030504040204" pitchFamily="50" charset="-128"/>
                <a:ea typeface="Meiryo UI" panose="020B0604030504040204" pitchFamily="50" charset="-128"/>
              </a:rPr>
              <a:t>最大</a:t>
            </a:r>
            <a:r>
              <a:rPr lang="en-US" altLang="ja-JP" sz="1050" b="0" i="0" dirty="0">
                <a:solidFill>
                  <a:srgbClr val="222222"/>
                </a:solidFill>
                <a:effectLst/>
                <a:latin typeface="Meiryo UI" panose="020B0604030504040204" pitchFamily="50" charset="-128"/>
                <a:ea typeface="Meiryo UI" panose="020B0604030504040204" pitchFamily="50" charset="-128"/>
              </a:rPr>
              <a:t>180</a:t>
            </a:r>
            <a:r>
              <a:rPr lang="ja-JP" altLang="en-US" sz="1050" b="0" i="0" dirty="0">
                <a:solidFill>
                  <a:srgbClr val="222222"/>
                </a:solidFill>
                <a:effectLst/>
                <a:latin typeface="Meiryo UI" panose="020B0604030504040204" pitchFamily="50" charset="-128"/>
                <a:ea typeface="Meiryo UI" panose="020B0604030504040204" pitchFamily="50" charset="-128"/>
              </a:rPr>
              <a:t>名／</a:t>
            </a:r>
            <a:r>
              <a:rPr lang="en-US" altLang="ja-JP" sz="1050" dirty="0">
                <a:solidFill>
                  <a:srgbClr val="222222"/>
                </a:solidFill>
                <a:latin typeface="Meiryo UI" panose="020B0604030504040204" pitchFamily="50" charset="-128"/>
                <a:ea typeface="Meiryo UI" panose="020B0604030504040204" pitchFamily="50" charset="-128"/>
              </a:rPr>
              <a:t>307</a:t>
            </a:r>
            <a:r>
              <a:rPr lang="en-US" altLang="ja-JP" sz="1050" b="0" i="0" dirty="0">
                <a:solidFill>
                  <a:srgbClr val="222222"/>
                </a:solidFill>
                <a:effectLst/>
                <a:latin typeface="Meiryo UI" panose="020B0604030504040204" pitchFamily="50" charset="-128"/>
                <a:ea typeface="Meiryo UI" panose="020B0604030504040204" pitchFamily="50" charset="-128"/>
              </a:rPr>
              <a:t>㎡</a:t>
            </a:r>
            <a:r>
              <a:rPr lang="ja-JP" altLang="en-US" sz="1050" b="0" i="0" dirty="0">
                <a:solidFill>
                  <a:srgbClr val="222222"/>
                </a:solidFill>
                <a:effectLst/>
                <a:latin typeface="Meiryo UI" panose="020B0604030504040204" pitchFamily="50" charset="-128"/>
                <a:ea typeface="Meiryo UI" panose="020B0604030504040204" pitchFamily="50" charset="-128"/>
              </a:rPr>
              <a:t>　最大</a:t>
            </a:r>
            <a:r>
              <a:rPr lang="en-US" altLang="ja-JP" sz="1050" b="0" i="0" dirty="0">
                <a:solidFill>
                  <a:srgbClr val="222222"/>
                </a:solidFill>
                <a:effectLst/>
                <a:latin typeface="Meiryo UI" panose="020B0604030504040204" pitchFamily="50" charset="-128"/>
                <a:ea typeface="Meiryo UI" panose="020B0604030504040204" pitchFamily="50" charset="-128"/>
              </a:rPr>
              <a:t>30</a:t>
            </a:r>
            <a:r>
              <a:rPr lang="ja-JP" altLang="en-US" sz="1050" b="0" i="0" dirty="0">
                <a:solidFill>
                  <a:srgbClr val="222222"/>
                </a:solidFill>
                <a:effectLst/>
                <a:latin typeface="Meiryo UI" panose="020B0604030504040204" pitchFamily="50" charset="-128"/>
                <a:ea typeface="Meiryo UI" panose="020B0604030504040204" pitchFamily="50" charset="-128"/>
              </a:rPr>
              <a:t>名／</a:t>
            </a:r>
            <a:r>
              <a:rPr lang="en-US" altLang="ja-JP" sz="1050" b="0" i="0" dirty="0">
                <a:solidFill>
                  <a:srgbClr val="222222"/>
                </a:solidFill>
                <a:effectLst/>
                <a:latin typeface="Meiryo UI" panose="020B0604030504040204" pitchFamily="50" charset="-128"/>
                <a:ea typeface="Meiryo UI" panose="020B0604030504040204" pitchFamily="50" charset="-128"/>
              </a:rPr>
              <a:t>62</a:t>
            </a:r>
            <a:r>
              <a:rPr lang="ja-JP" altLang="en-US" sz="1050" b="0" i="0" dirty="0">
                <a:solidFill>
                  <a:srgbClr val="222222"/>
                </a:solidFill>
                <a:effectLst/>
                <a:latin typeface="Meiryo UI" panose="020B0604030504040204" pitchFamily="50" charset="-128"/>
                <a:ea typeface="Meiryo UI" panose="020B0604030504040204" pitchFamily="50" charset="-128"/>
              </a:rPr>
              <a:t>㎡　最大</a:t>
            </a:r>
            <a:r>
              <a:rPr lang="en-US" altLang="ja-JP" sz="1050" b="0" i="0" dirty="0">
                <a:solidFill>
                  <a:srgbClr val="222222"/>
                </a:solidFill>
                <a:effectLst/>
                <a:latin typeface="Meiryo UI" panose="020B0604030504040204" pitchFamily="50" charset="-128"/>
                <a:ea typeface="Meiryo UI" panose="020B0604030504040204" pitchFamily="50" charset="-128"/>
              </a:rPr>
              <a:t>25</a:t>
            </a:r>
            <a:r>
              <a:rPr lang="ja-JP" altLang="en-US" sz="1050" b="0" i="0" dirty="0">
                <a:solidFill>
                  <a:srgbClr val="222222"/>
                </a:solidFill>
                <a:effectLst/>
                <a:latin typeface="Meiryo UI" panose="020B0604030504040204" pitchFamily="50" charset="-128"/>
                <a:ea typeface="Meiryo UI" panose="020B0604030504040204" pitchFamily="50" charset="-128"/>
              </a:rPr>
              <a:t>名／</a:t>
            </a:r>
            <a:r>
              <a:rPr lang="en-US" altLang="ja-JP" sz="1050" b="0" i="0" dirty="0">
                <a:solidFill>
                  <a:srgbClr val="222222"/>
                </a:solidFill>
                <a:effectLst/>
                <a:latin typeface="Meiryo UI" panose="020B0604030504040204" pitchFamily="50" charset="-128"/>
                <a:ea typeface="Meiryo UI" panose="020B0604030504040204" pitchFamily="50" charset="-128"/>
              </a:rPr>
              <a:t>49㎡</a:t>
            </a:r>
          </a:p>
          <a:p>
            <a:r>
              <a:rPr lang="ja-JP" altLang="en-US" sz="1050" dirty="0">
                <a:solidFill>
                  <a:srgbClr val="222222"/>
                </a:solidFill>
                <a:latin typeface="Meiryo UI" panose="020B0604030504040204" pitchFamily="50" charset="-128"/>
                <a:ea typeface="Meiryo UI" panose="020B0604030504040204" pitchFamily="50" charset="-128"/>
              </a:rPr>
              <a:t>■送迎バス（宴席利用のみ）■コインランドリー、フリーワークペース、</a:t>
            </a:r>
            <a:endParaRPr lang="en-US" altLang="ja-JP" sz="1050" dirty="0">
              <a:solidFill>
                <a:srgbClr val="222222"/>
              </a:solidFill>
              <a:latin typeface="Meiryo UI" panose="020B0604030504040204" pitchFamily="50" charset="-128"/>
              <a:ea typeface="Meiryo UI" panose="020B0604030504040204" pitchFamily="50" charset="-128"/>
            </a:endParaRPr>
          </a:p>
          <a:p>
            <a:r>
              <a:rPr lang="en-US" altLang="ja-JP" sz="1050" dirty="0">
                <a:solidFill>
                  <a:srgbClr val="222222"/>
                </a:solidFill>
                <a:latin typeface="Meiryo UI" panose="020B0604030504040204" pitchFamily="50" charset="-128"/>
                <a:ea typeface="Meiryo UI" panose="020B0604030504040204" pitchFamily="50" charset="-128"/>
              </a:rPr>
              <a:t>   RESTAURANT</a:t>
            </a:r>
            <a:r>
              <a:rPr lang="ja-JP" altLang="en-US" sz="1050" dirty="0">
                <a:solidFill>
                  <a:srgbClr val="222222"/>
                </a:solidFill>
                <a:latin typeface="Meiryo UI" panose="020B0604030504040204" pitchFamily="50" charset="-128"/>
                <a:ea typeface="Meiryo UI" panose="020B0604030504040204" pitchFamily="50" charset="-128"/>
              </a:rPr>
              <a:t>等</a:t>
            </a:r>
            <a:r>
              <a:rPr lang="ja-JP" altLang="en-US" sz="1050" b="0" i="0" dirty="0">
                <a:solidFill>
                  <a:srgbClr val="222222"/>
                </a:solidFill>
                <a:effectLst/>
                <a:latin typeface="Meiryo UI" panose="020B0604030504040204" pitchFamily="50" charset="-128"/>
                <a:ea typeface="Meiryo UI" panose="020B0604030504040204" pitchFamily="50" charset="-128"/>
              </a:rPr>
              <a:t>　</a:t>
            </a:r>
            <a:endParaRPr kumimoji="1" lang="ja-JP" altLang="en-US" sz="105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4D0012FC-25B8-137B-FA04-4C2F0B8D35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2001" y="2645313"/>
            <a:ext cx="1451043" cy="963905"/>
          </a:xfrm>
          <a:prstGeom prst="rect">
            <a:avLst/>
          </a:prstGeom>
        </p:spPr>
      </p:pic>
      <p:pic>
        <p:nvPicPr>
          <p:cNvPr id="17" name="図 16">
            <a:extLst>
              <a:ext uri="{FF2B5EF4-FFF2-40B4-BE49-F238E27FC236}">
                <a16:creationId xmlns:a16="http://schemas.microsoft.com/office/drawing/2014/main" id="{A636D04E-F606-6E29-B6CA-68F83B87E4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6747" y="2631009"/>
            <a:ext cx="692272" cy="978209"/>
          </a:xfrm>
          <a:prstGeom prst="rect">
            <a:avLst/>
          </a:prstGeom>
        </p:spPr>
      </p:pic>
      <p:pic>
        <p:nvPicPr>
          <p:cNvPr id="19" name="図 18">
            <a:extLst>
              <a:ext uri="{FF2B5EF4-FFF2-40B4-BE49-F238E27FC236}">
                <a16:creationId xmlns:a16="http://schemas.microsoft.com/office/drawing/2014/main" id="{91289968-861D-6E79-3825-70D431F7AE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63634" y="2626555"/>
            <a:ext cx="1469832" cy="979886"/>
          </a:xfrm>
          <a:prstGeom prst="rect">
            <a:avLst/>
          </a:prstGeom>
        </p:spPr>
      </p:pic>
      <p:sp>
        <p:nvSpPr>
          <p:cNvPr id="14" name="四角形: 角を丸くする 13">
            <a:extLst>
              <a:ext uri="{FF2B5EF4-FFF2-40B4-BE49-F238E27FC236}">
                <a16:creationId xmlns:a16="http://schemas.microsoft.com/office/drawing/2014/main" id="{80D4B176-0B52-23B6-8BAE-C5C513EC38AF}"/>
              </a:ext>
            </a:extLst>
          </p:cNvPr>
          <p:cNvSpPr/>
          <p:nvPr/>
        </p:nvSpPr>
        <p:spPr>
          <a:xfrm>
            <a:off x="255981" y="3923764"/>
            <a:ext cx="669801" cy="288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Meiryo UI" panose="020B0604030504040204" pitchFamily="50" charset="-128"/>
                <a:ea typeface="Meiryo UI" panose="020B0604030504040204" pitchFamily="50" charset="-128"/>
              </a:rPr>
              <a:t>久美浜</a:t>
            </a:r>
            <a:endParaRPr kumimoji="1" lang="ja-JP" altLang="en-US" sz="1100" b="1" dirty="0">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9DC93F55-E40D-4D91-DF35-599F97D7F748}"/>
              </a:ext>
            </a:extLst>
          </p:cNvPr>
          <p:cNvSpPr/>
          <p:nvPr/>
        </p:nvSpPr>
        <p:spPr>
          <a:xfrm>
            <a:off x="169572" y="3768944"/>
            <a:ext cx="4320000" cy="2851517"/>
          </a:xfrm>
          <a:prstGeom prst="rect">
            <a:avLst/>
          </a:prstGeom>
          <a:no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9698BED6-D397-76D8-8E61-0BAE5EBFB12A}"/>
              </a:ext>
            </a:extLst>
          </p:cNvPr>
          <p:cNvSpPr txBox="1"/>
          <p:nvPr/>
        </p:nvSpPr>
        <p:spPr>
          <a:xfrm>
            <a:off x="926870" y="3893944"/>
            <a:ext cx="2288485" cy="338554"/>
          </a:xfrm>
          <a:prstGeom prst="rect">
            <a:avLst/>
          </a:prstGeom>
          <a:noFill/>
        </p:spPr>
        <p:txBody>
          <a:bodyPr wrap="square">
            <a:spAutoFit/>
          </a:bodyPr>
          <a:lstStyle/>
          <a:p>
            <a:r>
              <a:rPr lang="ja-JP" altLang="en-US" sz="1600" b="1" dirty="0">
                <a:solidFill>
                  <a:srgbClr val="002060"/>
                </a:solidFill>
                <a:latin typeface="Meiryo UI" panose="020B0604030504040204" pitchFamily="50" charset="-128"/>
                <a:ea typeface="Meiryo UI" panose="020B0604030504040204" pitchFamily="50" charset="-128"/>
              </a:rPr>
              <a:t>リゾーピア久美浜</a:t>
            </a:r>
          </a:p>
        </p:txBody>
      </p:sp>
      <p:sp>
        <p:nvSpPr>
          <p:cNvPr id="21" name="テキスト ボックス 20">
            <a:extLst>
              <a:ext uri="{FF2B5EF4-FFF2-40B4-BE49-F238E27FC236}">
                <a16:creationId xmlns:a16="http://schemas.microsoft.com/office/drawing/2014/main" id="{B31CC684-FA40-8858-F929-1480B27D24A3}"/>
              </a:ext>
            </a:extLst>
          </p:cNvPr>
          <p:cNvSpPr txBox="1"/>
          <p:nvPr/>
        </p:nvSpPr>
        <p:spPr>
          <a:xfrm>
            <a:off x="255982" y="4221088"/>
            <a:ext cx="4253470" cy="276999"/>
          </a:xfrm>
          <a:prstGeom prst="rect">
            <a:avLst/>
          </a:prstGeom>
          <a:noFill/>
        </p:spPr>
        <p:txBody>
          <a:bodyPr wrap="square">
            <a:spAutoFit/>
          </a:bodyPr>
          <a:lstStyle/>
          <a:p>
            <a:r>
              <a:rPr lang="ja-JP" altLang="en-US" sz="1200" b="1" i="0" dirty="0">
                <a:solidFill>
                  <a:srgbClr val="C00000"/>
                </a:solidFill>
                <a:effectLst/>
                <a:latin typeface="Meiryo UI" panose="020B0604030504040204" pitchFamily="50" charset="-128"/>
                <a:ea typeface="Meiryo UI" panose="020B0604030504040204" pitchFamily="50" charset="-128"/>
              </a:rPr>
              <a:t>久美浜湾沿いに佇む穏やかなひとときに心休まるリゾートホテル</a:t>
            </a:r>
            <a:endParaRPr lang="ja-JP" altLang="en-US" sz="1200" b="1" dirty="0">
              <a:solidFill>
                <a:srgbClr val="C00000"/>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BA04C78A-648A-4924-9696-93BD81FB0BAD}"/>
              </a:ext>
            </a:extLst>
          </p:cNvPr>
          <p:cNvSpPr txBox="1"/>
          <p:nvPr/>
        </p:nvSpPr>
        <p:spPr>
          <a:xfrm>
            <a:off x="255982" y="4437112"/>
            <a:ext cx="4176464" cy="600164"/>
          </a:xfrm>
          <a:prstGeom prst="rect">
            <a:avLst/>
          </a:prstGeom>
          <a:noFill/>
        </p:spPr>
        <p:txBody>
          <a:bodyPr wrap="square">
            <a:spAutoFit/>
          </a:bodyPr>
          <a:lstStyle/>
          <a:p>
            <a:r>
              <a:rPr lang="ja-JP" altLang="en-US" sz="1100" b="0" i="0" dirty="0">
                <a:solidFill>
                  <a:srgbClr val="222222"/>
                </a:solidFill>
                <a:effectLst/>
                <a:latin typeface="Meiryo UI" panose="020B0604030504040204" pitchFamily="50" charset="-128"/>
                <a:ea typeface="Meiryo UI" panose="020B0604030504040204" pitchFamily="50" charset="-128"/>
              </a:rPr>
              <a:t>京丹後西部日本海の美しい自然に囲まれた久美浜地区に立地する白亜のリゾートホテル。</a:t>
            </a:r>
            <a:r>
              <a:rPr lang="ja-JP" altLang="en-US" sz="1100" dirty="0">
                <a:solidFill>
                  <a:srgbClr val="222222"/>
                </a:solidFill>
                <a:latin typeface="Meiryo UI" panose="020B0604030504040204" pitchFamily="50" charset="-128"/>
                <a:ea typeface="Meiryo UI" panose="020B0604030504040204" pitchFamily="50" charset="-128"/>
              </a:rPr>
              <a:t>温泉大浴場と京丹後の季節のお料理で皆様をお迎えいたします。</a:t>
            </a:r>
            <a:endParaRPr lang="en-US" altLang="ja-JP" sz="1100" b="0" i="0" dirty="0">
              <a:solidFill>
                <a:srgbClr val="222222"/>
              </a:solidFill>
              <a:effectLst/>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13437CF3-18A5-1413-D8FF-75CE2ADFEE0D}"/>
              </a:ext>
            </a:extLst>
          </p:cNvPr>
          <p:cNvSpPr txBox="1"/>
          <p:nvPr/>
        </p:nvSpPr>
        <p:spPr>
          <a:xfrm>
            <a:off x="255981" y="4941168"/>
            <a:ext cx="4172003" cy="738664"/>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■客室数　</a:t>
            </a:r>
            <a:r>
              <a:rPr lang="en-US" altLang="ja-JP" sz="1050" dirty="0">
                <a:latin typeface="Meiryo UI" panose="020B0604030504040204" pitchFamily="50" charset="-128"/>
                <a:ea typeface="Meiryo UI" panose="020B0604030504040204" pitchFamily="50" charset="-128"/>
              </a:rPr>
              <a:t>55</a:t>
            </a:r>
            <a:r>
              <a:rPr lang="ja-JP" altLang="en-US" sz="1050" dirty="0">
                <a:latin typeface="Meiryo UI" panose="020B0604030504040204" pitchFamily="50" charset="-128"/>
                <a:ea typeface="Meiryo UI" panose="020B0604030504040204" pitchFamily="50" charset="-128"/>
              </a:rPr>
              <a:t>室　（</a:t>
            </a:r>
            <a:r>
              <a:rPr lang="ja-JP" altLang="en-US" sz="1050" b="0" i="0" dirty="0">
                <a:solidFill>
                  <a:srgbClr val="333333"/>
                </a:solidFill>
                <a:effectLst/>
                <a:latin typeface="Meiryo UI" panose="020B0604030504040204" pitchFamily="50" charset="-128"/>
                <a:ea typeface="Meiryo UI" panose="020B0604030504040204" pitchFamily="50" charset="-128"/>
              </a:rPr>
              <a:t>スタンダードツイン </a:t>
            </a:r>
            <a:r>
              <a:rPr lang="en-US" altLang="ja-JP" sz="1050" b="0" i="0" dirty="0">
                <a:solidFill>
                  <a:srgbClr val="333333"/>
                </a:solidFill>
                <a:effectLst/>
                <a:latin typeface="Meiryo UI" panose="020B0604030504040204" pitchFamily="50" charset="-128"/>
                <a:ea typeface="Meiryo UI" panose="020B0604030504040204" pitchFamily="50" charset="-128"/>
              </a:rPr>
              <a:t>5</a:t>
            </a:r>
            <a:r>
              <a:rPr lang="ja-JP" altLang="en-US" sz="1050" b="0" i="0" dirty="0">
                <a:solidFill>
                  <a:srgbClr val="333333"/>
                </a:solidFill>
                <a:effectLst/>
                <a:latin typeface="Meiryo UI" panose="020B0604030504040204" pitchFamily="50" charset="-128"/>
                <a:ea typeface="Meiryo UI" panose="020B0604030504040204" pitchFamily="50" charset="-128"/>
              </a:rPr>
              <a:t>室、スタンダード和洋 </a:t>
            </a:r>
            <a:r>
              <a:rPr lang="en-US" altLang="ja-JP" sz="1050" b="0" i="0" dirty="0">
                <a:solidFill>
                  <a:srgbClr val="333333"/>
                </a:solidFill>
                <a:effectLst/>
                <a:latin typeface="Meiryo UI" panose="020B0604030504040204" pitchFamily="50" charset="-128"/>
                <a:ea typeface="Meiryo UI" panose="020B0604030504040204" pitchFamily="50" charset="-128"/>
              </a:rPr>
              <a:t>38</a:t>
            </a:r>
            <a:r>
              <a:rPr lang="ja-JP" altLang="en-US" sz="1050" b="0" i="0" dirty="0">
                <a:solidFill>
                  <a:srgbClr val="333333"/>
                </a:solidFill>
                <a:effectLst/>
                <a:latin typeface="Meiryo UI" panose="020B0604030504040204" pitchFamily="50" charset="-128"/>
                <a:ea typeface="Meiryo UI" panose="020B0604030504040204" pitchFamily="50" charset="-128"/>
              </a:rPr>
              <a:t>室、</a:t>
            </a:r>
            <a:endParaRPr lang="en-US" altLang="ja-JP" sz="1050" b="0" i="0" dirty="0">
              <a:solidFill>
                <a:srgbClr val="333333"/>
              </a:solidFill>
              <a:effectLst/>
              <a:latin typeface="Meiryo UI" panose="020B0604030504040204" pitchFamily="50" charset="-128"/>
              <a:ea typeface="Meiryo UI" panose="020B0604030504040204" pitchFamily="50" charset="-128"/>
            </a:endParaRPr>
          </a:p>
          <a:p>
            <a:r>
              <a:rPr lang="ja-JP" altLang="en-US" sz="1050" dirty="0">
                <a:solidFill>
                  <a:srgbClr val="333333"/>
                </a:solidFill>
                <a:latin typeface="Meiryo UI" panose="020B0604030504040204" pitchFamily="50" charset="-128"/>
                <a:ea typeface="Meiryo UI" panose="020B0604030504040204" pitchFamily="50" charset="-128"/>
              </a:rPr>
              <a:t>　 </a:t>
            </a:r>
            <a:r>
              <a:rPr lang="ja-JP" altLang="en-US" sz="1050" b="0" i="0" dirty="0">
                <a:solidFill>
                  <a:srgbClr val="333333"/>
                </a:solidFill>
                <a:effectLst/>
                <a:latin typeface="Meiryo UI" panose="020B0604030504040204" pitchFamily="50" charset="-128"/>
                <a:ea typeface="Meiryo UI" panose="020B0604030504040204" pitchFamily="50" charset="-128"/>
              </a:rPr>
              <a:t>デラックス和洋 </a:t>
            </a:r>
            <a:r>
              <a:rPr lang="en-US" altLang="ja-JP" sz="1050" b="0" i="0" dirty="0">
                <a:solidFill>
                  <a:srgbClr val="333333"/>
                </a:solidFill>
                <a:effectLst/>
                <a:latin typeface="Meiryo UI" panose="020B0604030504040204" pitchFamily="50" charset="-128"/>
                <a:ea typeface="Meiryo UI" panose="020B0604030504040204" pitchFamily="50" charset="-128"/>
              </a:rPr>
              <a:t>10</a:t>
            </a:r>
            <a:r>
              <a:rPr lang="ja-JP" altLang="en-US" sz="1050" b="0" i="0" dirty="0">
                <a:solidFill>
                  <a:srgbClr val="333333"/>
                </a:solidFill>
                <a:effectLst/>
                <a:latin typeface="Meiryo UI" panose="020B0604030504040204" pitchFamily="50" charset="-128"/>
                <a:ea typeface="Meiryo UI" panose="020B0604030504040204" pitchFamily="50" charset="-128"/>
              </a:rPr>
              <a:t>室、和室 </a:t>
            </a:r>
            <a:r>
              <a:rPr lang="en-US" altLang="ja-JP" sz="1050" b="0" i="0" dirty="0">
                <a:solidFill>
                  <a:srgbClr val="333333"/>
                </a:solidFill>
                <a:effectLst/>
                <a:latin typeface="Meiryo UI" panose="020B0604030504040204" pitchFamily="50" charset="-128"/>
                <a:ea typeface="Meiryo UI" panose="020B0604030504040204" pitchFamily="50" charset="-128"/>
              </a:rPr>
              <a:t>2</a:t>
            </a:r>
            <a:r>
              <a:rPr lang="ja-JP" altLang="en-US" sz="1050" b="0" i="0" dirty="0">
                <a:solidFill>
                  <a:srgbClr val="333333"/>
                </a:solidFill>
                <a:effectLst/>
                <a:latin typeface="Meiryo UI" panose="020B0604030504040204" pitchFamily="50" charset="-128"/>
                <a:ea typeface="Meiryo UI" panose="020B0604030504040204" pitchFamily="50" charset="-128"/>
              </a:rPr>
              <a:t>室）</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■会議室　</a:t>
            </a:r>
            <a:r>
              <a:rPr lang="ja-JP" altLang="en-US" sz="1050" b="0" i="0" dirty="0">
                <a:solidFill>
                  <a:srgbClr val="222222"/>
                </a:solidFill>
                <a:effectLst/>
                <a:latin typeface="Meiryo UI" panose="020B0604030504040204" pitchFamily="50" charset="-128"/>
                <a:ea typeface="Meiryo UI" panose="020B0604030504040204" pitchFamily="50" charset="-128"/>
              </a:rPr>
              <a:t>最大</a:t>
            </a:r>
            <a:r>
              <a:rPr lang="en-US" altLang="ja-JP" sz="1050" b="0" i="0" dirty="0">
                <a:solidFill>
                  <a:srgbClr val="222222"/>
                </a:solidFill>
                <a:effectLst/>
                <a:latin typeface="Meiryo UI" panose="020B0604030504040204" pitchFamily="50" charset="-128"/>
                <a:ea typeface="Meiryo UI" panose="020B0604030504040204" pitchFamily="50" charset="-128"/>
              </a:rPr>
              <a:t>80</a:t>
            </a:r>
            <a:r>
              <a:rPr lang="ja-JP" altLang="en-US" sz="1050" b="0" i="0" dirty="0">
                <a:solidFill>
                  <a:srgbClr val="222222"/>
                </a:solidFill>
                <a:effectLst/>
                <a:latin typeface="Meiryo UI" panose="020B0604030504040204" pitchFamily="50" charset="-128"/>
                <a:ea typeface="Meiryo UI" panose="020B0604030504040204" pitchFamily="50" charset="-128"/>
              </a:rPr>
              <a:t>名（</a:t>
            </a:r>
            <a:r>
              <a:rPr lang="en-US" altLang="ja-JP" sz="1050" b="0" i="0" dirty="0">
                <a:solidFill>
                  <a:srgbClr val="333333"/>
                </a:solidFill>
                <a:effectLst/>
                <a:latin typeface="Meiryo UI" panose="020B0604030504040204" pitchFamily="50" charset="-128"/>
                <a:ea typeface="Meiryo UI" panose="020B0604030504040204" pitchFamily="50" charset="-128"/>
              </a:rPr>
              <a:t>3</a:t>
            </a:r>
            <a:r>
              <a:rPr lang="ja-JP" altLang="en-US" sz="1050" b="0" i="0" dirty="0">
                <a:solidFill>
                  <a:srgbClr val="333333"/>
                </a:solidFill>
                <a:effectLst/>
                <a:latin typeface="Meiryo UI" panose="020B0604030504040204" pitchFamily="50" charset="-128"/>
                <a:ea typeface="Meiryo UI" panose="020B0604030504040204" pitchFamily="50" charset="-128"/>
              </a:rPr>
              <a:t>分割可・畳・フローリング選択可）</a:t>
            </a:r>
            <a:endParaRPr lang="en-US" altLang="ja-JP" sz="1050" b="0" i="0" dirty="0">
              <a:solidFill>
                <a:srgbClr val="222222"/>
              </a:solidFill>
              <a:effectLst/>
              <a:latin typeface="Meiryo UI" panose="020B0604030504040204" pitchFamily="50" charset="-128"/>
              <a:ea typeface="Meiryo UI" panose="020B0604030504040204" pitchFamily="50" charset="-128"/>
            </a:endParaRPr>
          </a:p>
          <a:p>
            <a:r>
              <a:rPr lang="ja-JP" altLang="en-US" sz="1050" dirty="0">
                <a:solidFill>
                  <a:srgbClr val="222222"/>
                </a:solidFill>
                <a:latin typeface="Meiryo UI" panose="020B0604030504040204" pitchFamily="50" charset="-128"/>
                <a:ea typeface="Meiryo UI" panose="020B0604030504040204" pitchFamily="50" charset="-128"/>
              </a:rPr>
              <a:t>■送迎バス（要予約）■</a:t>
            </a:r>
            <a:r>
              <a:rPr lang="ja-JP" altLang="en-US" sz="1050" b="0" i="0" dirty="0">
                <a:solidFill>
                  <a:srgbClr val="333333"/>
                </a:solidFill>
                <a:effectLst/>
                <a:latin typeface="Meiryo UI" panose="020B0604030504040204" pitchFamily="50" charset="-128"/>
                <a:ea typeface="Meiryo UI" panose="020B0604030504040204" pitchFamily="50" charset="-128"/>
              </a:rPr>
              <a:t>温泉大浴場、プール、 ゲームコーナー等</a:t>
            </a:r>
            <a:endParaRPr kumimoji="1" lang="ja-JP" altLang="en-US" sz="1050" dirty="0">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916B7180-E8DD-6923-230E-7245986C77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9821" y="5675889"/>
            <a:ext cx="1296241" cy="864000"/>
          </a:xfrm>
          <a:prstGeom prst="rect">
            <a:avLst/>
          </a:prstGeom>
        </p:spPr>
      </p:pic>
      <p:pic>
        <p:nvPicPr>
          <p:cNvPr id="30" name="図 29">
            <a:extLst>
              <a:ext uri="{FF2B5EF4-FFF2-40B4-BE49-F238E27FC236}">
                <a16:creationId xmlns:a16="http://schemas.microsoft.com/office/drawing/2014/main" id="{BBE7FBFA-9C44-7034-72B4-207BC70770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04389" y="5678826"/>
            <a:ext cx="1300773" cy="864000"/>
          </a:xfrm>
          <a:prstGeom prst="rect">
            <a:avLst/>
          </a:prstGeom>
        </p:spPr>
      </p:pic>
      <p:pic>
        <p:nvPicPr>
          <p:cNvPr id="32" name="図 31">
            <a:extLst>
              <a:ext uri="{FF2B5EF4-FFF2-40B4-BE49-F238E27FC236}">
                <a16:creationId xmlns:a16="http://schemas.microsoft.com/office/drawing/2014/main" id="{37D46337-B614-0A16-E14C-AD78703163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59977" y="5680857"/>
            <a:ext cx="1295999" cy="864000"/>
          </a:xfrm>
          <a:prstGeom prst="rect">
            <a:avLst/>
          </a:prstGeom>
        </p:spPr>
      </p:pic>
      <p:sp>
        <p:nvSpPr>
          <p:cNvPr id="35" name="四角形: 角を丸くする 34">
            <a:extLst>
              <a:ext uri="{FF2B5EF4-FFF2-40B4-BE49-F238E27FC236}">
                <a16:creationId xmlns:a16="http://schemas.microsoft.com/office/drawing/2014/main" id="{F6B85C2C-63C9-D3DC-B565-BE43490FDD88}"/>
              </a:ext>
            </a:extLst>
          </p:cNvPr>
          <p:cNvSpPr/>
          <p:nvPr/>
        </p:nvSpPr>
        <p:spPr>
          <a:xfrm>
            <a:off x="4802426" y="899428"/>
            <a:ext cx="576000" cy="288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丹後</a:t>
            </a:r>
          </a:p>
        </p:txBody>
      </p:sp>
      <p:sp>
        <p:nvSpPr>
          <p:cNvPr id="36" name="正方形/長方形 35">
            <a:extLst>
              <a:ext uri="{FF2B5EF4-FFF2-40B4-BE49-F238E27FC236}">
                <a16:creationId xmlns:a16="http://schemas.microsoft.com/office/drawing/2014/main" id="{62201144-7E75-E791-2113-AF9E2DCE59E9}"/>
              </a:ext>
            </a:extLst>
          </p:cNvPr>
          <p:cNvSpPr/>
          <p:nvPr/>
        </p:nvSpPr>
        <p:spPr>
          <a:xfrm>
            <a:off x="4742001" y="772070"/>
            <a:ext cx="4294014" cy="2844151"/>
          </a:xfrm>
          <a:prstGeom prst="rect">
            <a:avLst/>
          </a:prstGeom>
          <a:no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テキスト ボックス 36">
            <a:extLst>
              <a:ext uri="{FF2B5EF4-FFF2-40B4-BE49-F238E27FC236}">
                <a16:creationId xmlns:a16="http://schemas.microsoft.com/office/drawing/2014/main" id="{5BF70AFE-5F07-B70E-718D-1B50EE735A18}"/>
              </a:ext>
            </a:extLst>
          </p:cNvPr>
          <p:cNvSpPr txBox="1"/>
          <p:nvPr/>
        </p:nvSpPr>
        <p:spPr>
          <a:xfrm>
            <a:off x="5378490" y="874260"/>
            <a:ext cx="2952328" cy="338554"/>
          </a:xfrm>
          <a:prstGeom prst="rect">
            <a:avLst/>
          </a:prstGeom>
          <a:noFill/>
        </p:spPr>
        <p:txBody>
          <a:bodyPr wrap="square">
            <a:spAutoFit/>
          </a:bodyPr>
          <a:lstStyle/>
          <a:p>
            <a:r>
              <a:rPr lang="ja-JP" altLang="en-US" sz="1600" b="1" i="0" dirty="0">
                <a:solidFill>
                  <a:srgbClr val="002060"/>
                </a:solidFill>
                <a:effectLst/>
                <a:latin typeface="Meiryo UI" panose="020B0604030504040204" pitchFamily="50" charset="-128"/>
                <a:ea typeface="Meiryo UI" panose="020B0604030504040204" pitchFamily="50" charset="-128"/>
              </a:rPr>
              <a:t>宇川温泉よし野の里</a:t>
            </a:r>
            <a:endParaRPr lang="ja-JP" altLang="en-US" sz="1600" b="1" dirty="0">
              <a:solidFill>
                <a:srgbClr val="002060"/>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3DE20252-EBD2-7D99-237E-D71079869C4A}"/>
              </a:ext>
            </a:extLst>
          </p:cNvPr>
          <p:cNvSpPr txBox="1"/>
          <p:nvPr/>
        </p:nvSpPr>
        <p:spPr>
          <a:xfrm>
            <a:off x="4730418" y="1196752"/>
            <a:ext cx="4305597" cy="276999"/>
          </a:xfrm>
          <a:prstGeom prst="rect">
            <a:avLst/>
          </a:prstGeom>
          <a:noFill/>
        </p:spPr>
        <p:txBody>
          <a:bodyPr wrap="square">
            <a:spAutoFit/>
          </a:bodyPr>
          <a:lstStyle/>
          <a:p>
            <a:pPr algn="ctr"/>
            <a:r>
              <a:rPr lang="ja-JP" altLang="en-US" sz="1200" b="1" i="0" dirty="0">
                <a:solidFill>
                  <a:srgbClr val="EE3355"/>
                </a:solidFill>
                <a:effectLst/>
                <a:latin typeface="Meiryo UI" panose="020B0604030504040204" pitchFamily="50" charset="-128"/>
                <a:ea typeface="Meiryo UI" panose="020B0604030504040204" pitchFamily="50" charset="-128"/>
              </a:rPr>
              <a:t>自然豊かな宇川の地で自由きままな滞在が楽しめる</a:t>
            </a:r>
            <a:endParaRPr lang="ja-JP" altLang="en-US" sz="1200"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560FB886-F5AE-70F5-AEC0-F62736B714DA}"/>
              </a:ext>
            </a:extLst>
          </p:cNvPr>
          <p:cNvSpPr txBox="1"/>
          <p:nvPr/>
        </p:nvSpPr>
        <p:spPr>
          <a:xfrm>
            <a:off x="4802426" y="1988840"/>
            <a:ext cx="4176464" cy="577081"/>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■客室数　</a:t>
            </a:r>
            <a:r>
              <a:rPr lang="en-US" altLang="ja-JP" sz="1050" dirty="0">
                <a:latin typeface="Meiryo UI" panose="020B0604030504040204" pitchFamily="50" charset="-128"/>
                <a:ea typeface="Meiryo UI" panose="020B0604030504040204" pitchFamily="50" charset="-128"/>
              </a:rPr>
              <a:t>8</a:t>
            </a:r>
            <a:r>
              <a:rPr lang="ja-JP" altLang="en-US" sz="1050" dirty="0">
                <a:latin typeface="Meiryo UI" panose="020B0604030504040204" pitchFamily="50" charset="-128"/>
                <a:ea typeface="Meiryo UI" panose="020B0604030504040204" pitchFamily="50" charset="-128"/>
              </a:rPr>
              <a:t>室（海側</a:t>
            </a:r>
            <a:r>
              <a:rPr lang="en-US" altLang="ja-JP" sz="1050" dirty="0">
                <a:latin typeface="Meiryo UI" panose="020B0604030504040204" pitchFamily="50" charset="-128"/>
                <a:ea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rPr>
              <a:t>名</a:t>
            </a:r>
            <a:r>
              <a:rPr lang="en-US" altLang="ja-JP" sz="1050" dirty="0">
                <a:latin typeface="Meiryo UI" panose="020B0604030504040204" pitchFamily="50" charset="-128"/>
                <a:ea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rPr>
              <a:t>室、海側</a:t>
            </a:r>
            <a:r>
              <a:rPr lang="en-US" altLang="ja-JP" sz="1050" dirty="0">
                <a:latin typeface="Meiryo UI" panose="020B0604030504040204" pitchFamily="50" charset="-128"/>
                <a:ea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rPr>
              <a:t>名</a:t>
            </a:r>
            <a:r>
              <a:rPr lang="en-US" altLang="ja-JP" sz="1050" dirty="0">
                <a:latin typeface="Meiryo UI" panose="020B0604030504040204" pitchFamily="50" charset="-128"/>
                <a:ea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rPr>
              <a:t>室、山側</a:t>
            </a:r>
            <a:r>
              <a:rPr lang="en-US" altLang="ja-JP" sz="1050" dirty="0">
                <a:latin typeface="Meiryo UI" panose="020B0604030504040204" pitchFamily="50" charset="-128"/>
                <a:ea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rPr>
              <a:t>名</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室、</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山側ツイン</a:t>
            </a:r>
            <a:r>
              <a:rPr lang="en-US" altLang="ja-JP" sz="1050" dirty="0">
                <a:latin typeface="Meiryo UI" panose="020B0604030504040204" pitchFamily="50" charset="-128"/>
                <a:ea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rPr>
              <a:t>室、大部屋</a:t>
            </a:r>
            <a:r>
              <a:rPr lang="en-US" altLang="ja-JP" sz="1050" dirty="0">
                <a:latin typeface="Meiryo UI" panose="020B0604030504040204" pitchFamily="50" charset="-128"/>
                <a:ea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rPr>
              <a:t>名</a:t>
            </a:r>
            <a:r>
              <a:rPr lang="en-US" altLang="ja-JP" sz="1050" dirty="0">
                <a:latin typeface="Meiryo UI" panose="020B0604030504040204" pitchFamily="50" charset="-128"/>
                <a:ea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rPr>
              <a:t>室）　　　■大広間（</a:t>
            </a:r>
            <a:r>
              <a:rPr lang="en-US" altLang="ja-JP" sz="1050" dirty="0">
                <a:latin typeface="Meiryo UI" panose="020B0604030504040204" pitchFamily="50" charset="-128"/>
                <a:ea typeface="Meiryo UI" panose="020B0604030504040204" pitchFamily="50" charset="-128"/>
              </a:rPr>
              <a:t>36</a:t>
            </a:r>
            <a:r>
              <a:rPr lang="ja-JP" altLang="en-US" sz="1050" dirty="0">
                <a:latin typeface="Meiryo UI" panose="020B0604030504040204" pitchFamily="50" charset="-128"/>
                <a:ea typeface="Meiryo UI" panose="020B0604030504040204" pitchFamily="50" charset="-128"/>
              </a:rPr>
              <a:t>畳）あり</a:t>
            </a:r>
            <a:endParaRPr lang="en-US" altLang="ja-JP" sz="1050" b="0" i="0" dirty="0">
              <a:solidFill>
                <a:srgbClr val="222222"/>
              </a:solidFill>
              <a:effectLst/>
              <a:latin typeface="Meiryo UI" panose="020B0604030504040204" pitchFamily="50" charset="-128"/>
              <a:ea typeface="Meiryo UI" panose="020B0604030504040204" pitchFamily="50" charset="-128"/>
            </a:endParaRPr>
          </a:p>
          <a:p>
            <a:r>
              <a:rPr lang="ja-JP" altLang="en-US" sz="1050" dirty="0">
                <a:solidFill>
                  <a:srgbClr val="222222"/>
                </a:solidFill>
                <a:latin typeface="Meiryo UI" panose="020B0604030504040204" pitchFamily="50" charset="-128"/>
                <a:ea typeface="Meiryo UI" panose="020B0604030504040204" pitchFamily="50" charset="-128"/>
              </a:rPr>
              <a:t>■送迎バス（</a:t>
            </a:r>
            <a:r>
              <a:rPr lang="en-US" altLang="ja-JP" sz="1050" dirty="0">
                <a:solidFill>
                  <a:srgbClr val="222222"/>
                </a:solidFill>
                <a:latin typeface="Meiryo UI" panose="020B0604030504040204" pitchFamily="50" charset="-128"/>
                <a:ea typeface="Meiryo UI" panose="020B0604030504040204" pitchFamily="50" charset="-128"/>
              </a:rPr>
              <a:t>8</a:t>
            </a:r>
            <a:r>
              <a:rPr lang="ja-JP" altLang="en-US" sz="1050" dirty="0">
                <a:solidFill>
                  <a:srgbClr val="222222"/>
                </a:solidFill>
                <a:latin typeface="Meiryo UI" panose="020B0604030504040204" pitchFamily="50" charset="-128"/>
                <a:ea typeface="Meiryo UI" panose="020B0604030504040204" pitchFamily="50" charset="-128"/>
              </a:rPr>
              <a:t>名定員）あり　■温泉大浴場、キャンプ場、食事処</a:t>
            </a:r>
            <a:r>
              <a:rPr lang="ja-JP" altLang="en-US" sz="1050" b="0" i="0" dirty="0">
                <a:solidFill>
                  <a:srgbClr val="222222"/>
                </a:solidFill>
                <a:effectLst/>
                <a:latin typeface="Meiryo UI" panose="020B0604030504040204" pitchFamily="50" charset="-128"/>
                <a:ea typeface="Meiryo UI" panose="020B0604030504040204" pitchFamily="50" charset="-128"/>
              </a:rPr>
              <a:t>　</a:t>
            </a:r>
            <a:endParaRPr kumimoji="1" lang="ja-JP" altLang="en-US" sz="105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1DE63B48-F011-FC57-DA01-64425FD98DEB}"/>
              </a:ext>
            </a:extLst>
          </p:cNvPr>
          <p:cNvSpPr txBox="1"/>
          <p:nvPr/>
        </p:nvSpPr>
        <p:spPr>
          <a:xfrm>
            <a:off x="4802426" y="1412776"/>
            <a:ext cx="4176464" cy="600164"/>
          </a:xfrm>
          <a:prstGeom prst="rect">
            <a:avLst/>
          </a:prstGeom>
          <a:noFill/>
        </p:spPr>
        <p:txBody>
          <a:bodyPr wrap="square">
            <a:spAutoFit/>
          </a:bodyPr>
          <a:lstStyle/>
          <a:p>
            <a:r>
              <a:rPr lang="en-US" altLang="ja-JP" sz="1100" i="0" dirty="0">
                <a:solidFill>
                  <a:srgbClr val="000000"/>
                </a:solidFill>
                <a:effectLst/>
                <a:latin typeface="Meiryo UI" panose="020B0604030504040204" pitchFamily="50" charset="-128"/>
                <a:ea typeface="Meiryo UI" panose="020B0604030504040204" pitchFamily="50" charset="-128"/>
              </a:rPr>
              <a:t>2021</a:t>
            </a:r>
            <a:r>
              <a:rPr lang="ja-JP" altLang="en-US" sz="1100" i="0" dirty="0">
                <a:solidFill>
                  <a:srgbClr val="000000"/>
                </a:solidFill>
                <a:effectLst/>
                <a:latin typeface="Meiryo UI" panose="020B0604030504040204" pitchFamily="50" charset="-128"/>
                <a:ea typeface="Meiryo UI" panose="020B0604030504040204" pitchFamily="50" charset="-128"/>
              </a:rPr>
              <a:t>年</a:t>
            </a:r>
            <a:r>
              <a:rPr lang="en-US" altLang="ja-JP" sz="1100" i="0" dirty="0">
                <a:solidFill>
                  <a:srgbClr val="000000"/>
                </a:solidFill>
                <a:effectLst/>
                <a:latin typeface="Meiryo UI" panose="020B0604030504040204" pitchFamily="50" charset="-128"/>
                <a:ea typeface="Meiryo UI" panose="020B0604030504040204" pitchFamily="50" charset="-128"/>
              </a:rPr>
              <a:t>4</a:t>
            </a:r>
            <a:r>
              <a:rPr lang="ja-JP" altLang="en-US" sz="1100" i="0" dirty="0">
                <a:solidFill>
                  <a:srgbClr val="000000"/>
                </a:solidFill>
                <a:effectLst/>
                <a:latin typeface="Meiryo UI" panose="020B0604030504040204" pitchFamily="50" charset="-128"/>
                <a:ea typeface="Meiryo UI" panose="020B0604030504040204" pitchFamily="50" charset="-128"/>
              </a:rPr>
              <a:t>月にリニューアル</a:t>
            </a:r>
            <a:r>
              <a:rPr lang="en-US" altLang="ja-JP" sz="1100" i="0" dirty="0">
                <a:solidFill>
                  <a:srgbClr val="000000"/>
                </a:solidFill>
                <a:effectLst/>
                <a:latin typeface="Meiryo UI" panose="020B0604030504040204" pitchFamily="50" charset="-128"/>
                <a:ea typeface="Meiryo UI" panose="020B0604030504040204" pitchFamily="50" charset="-128"/>
              </a:rPr>
              <a:t>OPEN</a:t>
            </a:r>
            <a:r>
              <a:rPr lang="ja-JP" altLang="en-US" sz="1100" i="0" dirty="0">
                <a:solidFill>
                  <a:srgbClr val="000000"/>
                </a:solidFill>
                <a:effectLst/>
                <a:latin typeface="Meiryo UI" panose="020B0604030504040204" pitchFamily="50" charset="-128"/>
                <a:ea typeface="Meiryo UI" panose="020B0604030504040204" pitchFamily="50" charset="-128"/>
              </a:rPr>
              <a:t>した温泉大浴場「</a:t>
            </a:r>
            <a:r>
              <a:rPr lang="en-US" altLang="ja-JP" sz="1100" i="0" dirty="0">
                <a:solidFill>
                  <a:srgbClr val="000000"/>
                </a:solidFill>
                <a:effectLst/>
                <a:latin typeface="Meiryo UI" panose="020B0604030504040204" pitchFamily="50" charset="-128"/>
                <a:ea typeface="Meiryo UI" panose="020B0604030504040204" pitchFamily="50" charset="-128"/>
              </a:rPr>
              <a:t>UKAWA SPA</a:t>
            </a:r>
            <a:r>
              <a:rPr lang="ja-JP" altLang="en-US" sz="1100" i="0" dirty="0">
                <a:solidFill>
                  <a:srgbClr val="000000"/>
                </a:solidFill>
                <a:effectLst/>
                <a:latin typeface="Meiryo UI" panose="020B0604030504040204" pitchFamily="50" charset="-128"/>
                <a:ea typeface="Meiryo UI" panose="020B0604030504040204" pitchFamily="50" charset="-128"/>
              </a:rPr>
              <a:t>」に</a:t>
            </a:r>
            <a:endParaRPr lang="en-US" altLang="ja-JP" sz="1100" i="0" dirty="0">
              <a:solidFill>
                <a:srgbClr val="000000"/>
              </a:solidFill>
              <a:effectLst/>
              <a:latin typeface="Meiryo UI" panose="020B0604030504040204" pitchFamily="50" charset="-128"/>
              <a:ea typeface="Meiryo UI" panose="020B0604030504040204" pitchFamily="50" charset="-128"/>
            </a:endParaRPr>
          </a:p>
          <a:p>
            <a:r>
              <a:rPr lang="ja-JP" altLang="en-US" sz="1100" b="0" i="0" dirty="0">
                <a:solidFill>
                  <a:srgbClr val="000000"/>
                </a:solidFill>
                <a:effectLst/>
                <a:latin typeface="Meiryo UI" panose="020B0604030504040204" pitchFamily="50" charset="-128"/>
                <a:ea typeface="Meiryo UI" panose="020B0604030504040204" pitchFamily="50" charset="-128"/>
              </a:rPr>
              <a:t>アジアンテイストなコテージ風の宿泊施設でおくつろぎください。</a:t>
            </a:r>
            <a:endParaRPr lang="en-US" altLang="ja-JP" sz="1100" b="0" i="0" dirty="0">
              <a:solidFill>
                <a:srgbClr val="000000"/>
              </a:solidFill>
              <a:effectLst/>
              <a:latin typeface="Meiryo UI" panose="020B0604030504040204" pitchFamily="50" charset="-128"/>
              <a:ea typeface="Meiryo UI" panose="020B0604030504040204" pitchFamily="50" charset="-128"/>
            </a:endParaRPr>
          </a:p>
          <a:p>
            <a:r>
              <a:rPr lang="ja-JP" altLang="en-US" sz="1100" b="0" i="0" dirty="0">
                <a:solidFill>
                  <a:srgbClr val="000000"/>
                </a:solidFill>
                <a:effectLst/>
                <a:latin typeface="Meiryo UI" panose="020B0604030504040204" pitchFamily="50" charset="-128"/>
                <a:ea typeface="Meiryo UI" panose="020B0604030504040204" pitchFamily="50" charset="-128"/>
              </a:rPr>
              <a:t>日本海を眺められる自然豊かな高台のキャンプ場も併設しております。</a:t>
            </a:r>
            <a:endParaRPr lang="ja-JP" altLang="en-US" sz="1100" dirty="0">
              <a:latin typeface="Meiryo UI" panose="020B0604030504040204" pitchFamily="50" charset="-128"/>
              <a:ea typeface="Meiryo UI" panose="020B0604030504040204" pitchFamily="50" charset="-128"/>
            </a:endParaRPr>
          </a:p>
        </p:txBody>
      </p:sp>
      <p:pic>
        <p:nvPicPr>
          <p:cNvPr id="49" name="図 48">
            <a:extLst>
              <a:ext uri="{FF2B5EF4-FFF2-40B4-BE49-F238E27FC236}">
                <a16:creationId xmlns:a16="http://schemas.microsoft.com/office/drawing/2014/main" id="{F798F34B-5CE6-281A-33A7-63AB92F0378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97594" y="2564904"/>
            <a:ext cx="1344944" cy="900000"/>
          </a:xfrm>
          <a:prstGeom prst="rect">
            <a:avLst/>
          </a:prstGeom>
        </p:spPr>
      </p:pic>
      <p:pic>
        <p:nvPicPr>
          <p:cNvPr id="29" name="図 28">
            <a:extLst>
              <a:ext uri="{FF2B5EF4-FFF2-40B4-BE49-F238E27FC236}">
                <a16:creationId xmlns:a16="http://schemas.microsoft.com/office/drawing/2014/main" id="{6C87ABE3-C7CB-BF8D-FE0F-2B67EF6F14E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88024" y="2566966"/>
            <a:ext cx="1345793" cy="900000"/>
          </a:xfrm>
          <a:prstGeom prst="rect">
            <a:avLst/>
          </a:prstGeom>
        </p:spPr>
      </p:pic>
      <p:pic>
        <p:nvPicPr>
          <p:cNvPr id="31" name="図 30">
            <a:extLst>
              <a:ext uri="{FF2B5EF4-FFF2-40B4-BE49-F238E27FC236}">
                <a16:creationId xmlns:a16="http://schemas.microsoft.com/office/drawing/2014/main" id="{4828038F-3E31-7C3A-2802-22B50CA37D8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96336" y="2565008"/>
            <a:ext cx="1322930" cy="900000"/>
          </a:xfrm>
          <a:prstGeom prst="rect">
            <a:avLst/>
          </a:prstGeom>
        </p:spPr>
      </p:pic>
      <p:pic>
        <p:nvPicPr>
          <p:cNvPr id="2" name="Google Shape;143;p5">
            <a:extLst>
              <a:ext uri="{FF2B5EF4-FFF2-40B4-BE49-F238E27FC236}">
                <a16:creationId xmlns:a16="http://schemas.microsoft.com/office/drawing/2014/main" id="{082E9919-CD54-D1D1-F1CB-3BC151562435}"/>
              </a:ext>
            </a:extLst>
          </p:cNvPr>
          <p:cNvPicPr preferRelativeResize="0"/>
          <p:nvPr/>
        </p:nvPicPr>
        <p:blipFill rotWithShape="1">
          <a:blip r:embed="rId11">
            <a:alphaModFix/>
          </a:blip>
          <a:srcRect/>
          <a:stretch/>
        </p:blipFill>
        <p:spPr>
          <a:xfrm>
            <a:off x="4802426" y="5609169"/>
            <a:ext cx="1366310" cy="976517"/>
          </a:xfrm>
          <a:prstGeom prst="rect">
            <a:avLst/>
          </a:prstGeom>
          <a:noFill/>
          <a:ln>
            <a:noFill/>
          </a:ln>
        </p:spPr>
      </p:pic>
      <p:pic>
        <p:nvPicPr>
          <p:cNvPr id="3" name="Google Shape;153;p5">
            <a:extLst>
              <a:ext uri="{FF2B5EF4-FFF2-40B4-BE49-F238E27FC236}">
                <a16:creationId xmlns:a16="http://schemas.microsoft.com/office/drawing/2014/main" id="{92CFE335-2EDA-943B-8ED8-FA5F27587880}"/>
              </a:ext>
            </a:extLst>
          </p:cNvPr>
          <p:cNvPicPr preferRelativeResize="0"/>
          <p:nvPr/>
        </p:nvPicPr>
        <p:blipFill rotWithShape="1">
          <a:blip r:embed="rId12">
            <a:alphaModFix/>
          </a:blip>
          <a:srcRect/>
          <a:stretch/>
        </p:blipFill>
        <p:spPr>
          <a:xfrm>
            <a:off x="6204450" y="5620834"/>
            <a:ext cx="1276500" cy="999627"/>
          </a:xfrm>
          <a:prstGeom prst="rect">
            <a:avLst/>
          </a:prstGeom>
          <a:noFill/>
          <a:ln>
            <a:noFill/>
          </a:ln>
        </p:spPr>
      </p:pic>
      <p:pic>
        <p:nvPicPr>
          <p:cNvPr id="24" name="Google Shape;154;p5">
            <a:extLst>
              <a:ext uri="{FF2B5EF4-FFF2-40B4-BE49-F238E27FC236}">
                <a16:creationId xmlns:a16="http://schemas.microsoft.com/office/drawing/2014/main" id="{ACA62B42-2BE5-609A-6F79-41001091257A}"/>
              </a:ext>
            </a:extLst>
          </p:cNvPr>
          <p:cNvPicPr preferRelativeResize="0"/>
          <p:nvPr/>
        </p:nvPicPr>
        <p:blipFill rotWithShape="1">
          <a:blip r:embed="rId13">
            <a:alphaModFix/>
          </a:blip>
          <a:srcRect/>
          <a:stretch/>
        </p:blipFill>
        <p:spPr>
          <a:xfrm>
            <a:off x="7542538" y="5620834"/>
            <a:ext cx="1431890" cy="976518"/>
          </a:xfrm>
          <a:prstGeom prst="rect">
            <a:avLst/>
          </a:prstGeom>
          <a:noFill/>
          <a:ln>
            <a:noFill/>
          </a:ln>
        </p:spPr>
      </p:pic>
      <p:sp>
        <p:nvSpPr>
          <p:cNvPr id="25" name="四角形: 角を丸くする 24">
            <a:extLst>
              <a:ext uri="{FF2B5EF4-FFF2-40B4-BE49-F238E27FC236}">
                <a16:creationId xmlns:a16="http://schemas.microsoft.com/office/drawing/2014/main" id="{69AEE6B7-6BFC-9E92-7032-20D434797AB7}"/>
              </a:ext>
            </a:extLst>
          </p:cNvPr>
          <p:cNvSpPr/>
          <p:nvPr/>
        </p:nvSpPr>
        <p:spPr>
          <a:xfrm>
            <a:off x="4845577" y="3853339"/>
            <a:ext cx="576000" cy="288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Meiryo UI" panose="020B0604030504040204" pitchFamily="50" charset="-128"/>
                <a:ea typeface="Meiryo UI" panose="020B0604030504040204" pitchFamily="50" charset="-128"/>
              </a:rPr>
              <a:t>弥栄</a:t>
            </a:r>
            <a:endParaRPr kumimoji="1" lang="ja-JP" altLang="en-US" sz="1100" b="1"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31E37FC4-7049-6D6E-C082-6BC9790CE4A2}"/>
              </a:ext>
            </a:extLst>
          </p:cNvPr>
          <p:cNvSpPr txBox="1"/>
          <p:nvPr/>
        </p:nvSpPr>
        <p:spPr>
          <a:xfrm>
            <a:off x="5531666" y="3816183"/>
            <a:ext cx="2952328" cy="338554"/>
          </a:xfrm>
          <a:prstGeom prst="rect">
            <a:avLst/>
          </a:prstGeom>
          <a:noFill/>
        </p:spPr>
        <p:txBody>
          <a:bodyPr wrap="square">
            <a:spAutoFit/>
          </a:bodyPr>
          <a:lstStyle/>
          <a:p>
            <a:r>
              <a:rPr lang="ja-JP" altLang="en-US" sz="1600" b="1" dirty="0">
                <a:solidFill>
                  <a:srgbClr val="002060"/>
                </a:solidFill>
                <a:latin typeface="Meiryo UI" panose="020B0604030504040204" pitchFamily="50" charset="-128"/>
                <a:ea typeface="Meiryo UI" panose="020B0604030504040204" pitchFamily="50" charset="-128"/>
              </a:rPr>
              <a:t>ホテル丹後王国</a:t>
            </a:r>
          </a:p>
        </p:txBody>
      </p:sp>
      <p:sp>
        <p:nvSpPr>
          <p:cNvPr id="33" name="テキスト ボックス 32">
            <a:extLst>
              <a:ext uri="{FF2B5EF4-FFF2-40B4-BE49-F238E27FC236}">
                <a16:creationId xmlns:a16="http://schemas.microsoft.com/office/drawing/2014/main" id="{F7089C4D-B680-5973-F1FE-3DBA49286DDA}"/>
              </a:ext>
            </a:extLst>
          </p:cNvPr>
          <p:cNvSpPr txBox="1"/>
          <p:nvPr/>
        </p:nvSpPr>
        <p:spPr>
          <a:xfrm>
            <a:off x="2230016" y="3304983"/>
            <a:ext cx="4627984" cy="369332"/>
          </a:xfrm>
          <a:prstGeom prst="rect">
            <a:avLst/>
          </a:prstGeom>
          <a:noFill/>
        </p:spPr>
        <p:txBody>
          <a:bodyPr wrap="square">
            <a:spAutoFit/>
          </a:bodyPr>
          <a:lstStyle/>
          <a:p>
            <a:endParaRPr lang="ja-JP" altLang="en-US" dirty="0"/>
          </a:p>
        </p:txBody>
      </p:sp>
      <p:sp>
        <p:nvSpPr>
          <p:cNvPr id="41" name="テキスト ボックス 40">
            <a:extLst>
              <a:ext uri="{FF2B5EF4-FFF2-40B4-BE49-F238E27FC236}">
                <a16:creationId xmlns:a16="http://schemas.microsoft.com/office/drawing/2014/main" id="{A05E1D21-072A-342C-2889-CFDBECC29273}"/>
              </a:ext>
            </a:extLst>
          </p:cNvPr>
          <p:cNvSpPr txBox="1"/>
          <p:nvPr/>
        </p:nvSpPr>
        <p:spPr>
          <a:xfrm>
            <a:off x="4470549" y="4195292"/>
            <a:ext cx="4493939" cy="276999"/>
          </a:xfrm>
          <a:prstGeom prst="rect">
            <a:avLst/>
          </a:prstGeom>
          <a:noFill/>
        </p:spPr>
        <p:txBody>
          <a:bodyPr wrap="square">
            <a:spAutoFit/>
          </a:bodyPr>
          <a:lstStyle/>
          <a:p>
            <a:pPr algn="ctr"/>
            <a:r>
              <a:rPr lang="ja-JP" altLang="en-US" sz="1200" b="1" i="0" dirty="0">
                <a:solidFill>
                  <a:srgbClr val="EE3355"/>
                </a:solidFill>
                <a:effectLst/>
                <a:latin typeface="Meiryo UI" panose="020B0604030504040204" pitchFamily="50" charset="-128"/>
                <a:ea typeface="Meiryo UI" panose="020B0604030504040204" pitchFamily="50" charset="-128"/>
              </a:rPr>
              <a:t>西日本最大級の道の駅丹後王国「食のみやこ」の敷地内</a:t>
            </a:r>
            <a:endParaRPr lang="ja-JP" altLang="en-US" sz="1200"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C663B0FB-F170-0287-0A95-A8F2A10F1FCB}"/>
              </a:ext>
            </a:extLst>
          </p:cNvPr>
          <p:cNvSpPr txBox="1"/>
          <p:nvPr/>
        </p:nvSpPr>
        <p:spPr>
          <a:xfrm>
            <a:off x="4802426" y="4473498"/>
            <a:ext cx="3965435" cy="600164"/>
          </a:xfrm>
          <a:prstGeom prst="rect">
            <a:avLst/>
          </a:prstGeom>
          <a:noFill/>
        </p:spPr>
        <p:txBody>
          <a:bodyPr wrap="square">
            <a:spAutoFit/>
          </a:bodyPr>
          <a:lstStyle/>
          <a:p>
            <a:r>
              <a:rPr lang="ja-JP" altLang="en-US" sz="1100" dirty="0">
                <a:latin typeface="Meiryo UI" panose="020B0604030504040204" pitchFamily="50" charset="-128"/>
                <a:ea typeface="Meiryo UI" panose="020B0604030504040204" pitchFamily="50" charset="-128"/>
              </a:rPr>
              <a:t>ファイテン独自開発のメタックス技術活用（リラクゼーション効果）の部屋があります。（</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部屋限定）百寿人生のレシピを料理長がアレンジによる特別料理でおもてなし致します。</a:t>
            </a:r>
            <a:endParaRPr lang="en-US" altLang="ja-JP" sz="1100"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AB33DAE9-5A53-F9CF-B997-1E95CE92E7C8}"/>
              </a:ext>
            </a:extLst>
          </p:cNvPr>
          <p:cNvSpPr txBox="1"/>
          <p:nvPr/>
        </p:nvSpPr>
        <p:spPr>
          <a:xfrm>
            <a:off x="4760673" y="5078192"/>
            <a:ext cx="4176464"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■客室数　</a:t>
            </a:r>
            <a:r>
              <a:rPr lang="en-US" altLang="ja-JP" sz="1050" dirty="0">
                <a:latin typeface="Meiryo UI" panose="020B0604030504040204" pitchFamily="50" charset="-128"/>
                <a:ea typeface="Meiryo UI" panose="020B0604030504040204" pitchFamily="50" charset="-128"/>
              </a:rPr>
              <a:t>26</a:t>
            </a:r>
            <a:r>
              <a:rPr lang="ja-JP" altLang="en-US" sz="1050" dirty="0">
                <a:latin typeface="Meiryo UI" panose="020B0604030504040204" pitchFamily="50" charset="-128"/>
                <a:ea typeface="Meiryo UI" panose="020B0604030504040204" pitchFamily="50" charset="-128"/>
              </a:rPr>
              <a:t>室（洋室ツイン・和洋室・和室）　　　</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■レストラン　宴会場　大浴場　あり</a:t>
            </a:r>
            <a:endParaRPr lang="en-US" altLang="ja-JP" sz="1050" b="0" i="0" dirty="0">
              <a:solidFill>
                <a:srgbClr val="222222"/>
              </a:solidFill>
              <a:effectLst/>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C070F17A-302D-6896-8432-BA6AE126B028}"/>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4179657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471D9F0-6058-501F-7401-DE1B3E3B47A7}"/>
              </a:ext>
            </a:extLst>
          </p:cNvPr>
          <p:cNvSpPr>
            <a:spLocks noGrp="1"/>
          </p:cNvSpPr>
          <p:nvPr>
            <p:ph type="sldNum" sz="quarter" idx="12"/>
          </p:nvPr>
        </p:nvSpPr>
        <p:spPr>
          <a:xfrm>
            <a:off x="7089556" y="6600656"/>
            <a:ext cx="2057400" cy="365125"/>
          </a:xfrm>
        </p:spPr>
        <p:txBody>
          <a:bodyPr/>
          <a:lstStyle/>
          <a:p>
            <a:fld id="{F86A5EC8-DED8-4501-B4E3-7C7D0EBF1D96}" type="slidenum">
              <a:rPr kumimoji="1" lang="ja-JP" altLang="en-US" sz="1200" smtClean="0"/>
              <a:t>41</a:t>
            </a:fld>
            <a:endParaRPr kumimoji="1" lang="ja-JP" altLang="en-US" sz="1200" dirty="0"/>
          </a:p>
        </p:txBody>
      </p:sp>
      <p:sp>
        <p:nvSpPr>
          <p:cNvPr id="7" name="テキスト ボックス 6">
            <a:extLst>
              <a:ext uri="{FF2B5EF4-FFF2-40B4-BE49-F238E27FC236}">
                <a16:creationId xmlns:a16="http://schemas.microsoft.com/office/drawing/2014/main" id="{CFE16804-3E80-A797-A415-B12DEA2715FE}"/>
              </a:ext>
            </a:extLst>
          </p:cNvPr>
          <p:cNvSpPr txBox="1"/>
          <p:nvPr/>
        </p:nvSpPr>
        <p:spPr>
          <a:xfrm>
            <a:off x="0" y="128392"/>
            <a:ext cx="9144000"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宿泊施設</a:t>
            </a:r>
            <a:endParaRPr kumimoji="1" lang="ja-JP" altLang="en-US" sz="2200" b="1" dirty="0">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3E007D07-22C7-3976-E885-7C3D23B093B2}"/>
              </a:ext>
            </a:extLst>
          </p:cNvPr>
          <p:cNvSpPr/>
          <p:nvPr/>
        </p:nvSpPr>
        <p:spPr>
          <a:xfrm>
            <a:off x="251520" y="899428"/>
            <a:ext cx="576000" cy="288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Meiryo UI" panose="020B0604030504040204" pitchFamily="50" charset="-128"/>
                <a:ea typeface="Meiryo UI" panose="020B0604030504040204" pitchFamily="50" charset="-128"/>
              </a:rPr>
              <a:t>網野</a:t>
            </a:r>
            <a:endParaRPr kumimoji="1" lang="ja-JP" altLang="en-US" sz="1100" b="1"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F998B80C-D332-267E-5D1C-8A75CDF67F6E}"/>
              </a:ext>
            </a:extLst>
          </p:cNvPr>
          <p:cNvSpPr/>
          <p:nvPr/>
        </p:nvSpPr>
        <p:spPr>
          <a:xfrm>
            <a:off x="165110" y="764704"/>
            <a:ext cx="4320000" cy="2851517"/>
          </a:xfrm>
          <a:prstGeom prst="rect">
            <a:avLst/>
          </a:prstGeom>
          <a:no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CE070378-E7D7-1B2E-2702-ECD9B616B3EC}"/>
              </a:ext>
            </a:extLst>
          </p:cNvPr>
          <p:cNvSpPr txBox="1"/>
          <p:nvPr/>
        </p:nvSpPr>
        <p:spPr>
          <a:xfrm>
            <a:off x="827584" y="859668"/>
            <a:ext cx="2952328" cy="338554"/>
          </a:xfrm>
          <a:prstGeom prst="rect">
            <a:avLst/>
          </a:prstGeom>
          <a:noFill/>
        </p:spPr>
        <p:txBody>
          <a:bodyPr wrap="square">
            <a:spAutoFit/>
          </a:bodyPr>
          <a:lstStyle/>
          <a:p>
            <a:r>
              <a:rPr lang="ja-JP" altLang="en-US" sz="1600" b="1" i="0" dirty="0">
                <a:solidFill>
                  <a:srgbClr val="002060"/>
                </a:solidFill>
                <a:effectLst/>
                <a:latin typeface="Meiryo UI" panose="020B0604030504040204" pitchFamily="50" charset="-128"/>
                <a:ea typeface="Meiryo UI" panose="020B0604030504040204" pitchFamily="50" charset="-128"/>
              </a:rPr>
              <a:t>水屋敷</a:t>
            </a:r>
            <a:endParaRPr lang="ja-JP" altLang="en-US" sz="1600" dirty="0">
              <a:solidFill>
                <a:srgbClr val="002060"/>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21D3C8EA-B079-E9C0-53AA-26A20E899A99}"/>
              </a:ext>
            </a:extLst>
          </p:cNvPr>
          <p:cNvSpPr txBox="1"/>
          <p:nvPr/>
        </p:nvSpPr>
        <p:spPr>
          <a:xfrm>
            <a:off x="179512" y="1196752"/>
            <a:ext cx="4392008" cy="276999"/>
          </a:xfrm>
          <a:prstGeom prst="rect">
            <a:avLst/>
          </a:prstGeom>
          <a:noFill/>
        </p:spPr>
        <p:txBody>
          <a:bodyPr wrap="square">
            <a:spAutoFit/>
          </a:bodyPr>
          <a:lstStyle/>
          <a:p>
            <a:r>
              <a:rPr lang="ja-JP" altLang="en-US" sz="1200" b="1" dirty="0">
                <a:solidFill>
                  <a:srgbClr val="EE3355"/>
                </a:solidFill>
                <a:latin typeface="Meiryo UI" panose="020B0604030504040204" pitchFamily="50" charset="-128"/>
                <a:ea typeface="Meiryo UI" panose="020B0604030504040204" pitchFamily="50" charset="-128"/>
              </a:rPr>
              <a:t>湖畔</a:t>
            </a:r>
            <a:r>
              <a:rPr lang="ja-JP" altLang="en-US" sz="1200" b="1" i="0" dirty="0">
                <a:solidFill>
                  <a:srgbClr val="EE3355"/>
                </a:solidFill>
                <a:effectLst/>
                <a:latin typeface="Meiryo UI" panose="020B0604030504040204" pitchFamily="50" charset="-128"/>
                <a:ea typeface="Meiryo UI" panose="020B0604030504040204" pitchFamily="50" charset="-128"/>
              </a:rPr>
              <a:t>に佇む四棟限定の離れ個宿</a:t>
            </a:r>
            <a:endParaRPr lang="ja-JP" altLang="en-US" sz="12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B1AAD5DB-11D4-CC3F-B669-0782F73ED1EA}"/>
              </a:ext>
            </a:extLst>
          </p:cNvPr>
          <p:cNvSpPr txBox="1"/>
          <p:nvPr/>
        </p:nvSpPr>
        <p:spPr>
          <a:xfrm>
            <a:off x="179512" y="2132856"/>
            <a:ext cx="4176464"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■客室数　４室（４棟）</a:t>
            </a:r>
            <a:r>
              <a:rPr lang="ja-JP" altLang="en-US" sz="1050" b="0" i="0" dirty="0">
                <a:solidFill>
                  <a:srgbClr val="222222"/>
                </a:solidFill>
                <a:effectLst/>
                <a:latin typeface="Meiryo UI" panose="020B0604030504040204" pitchFamily="50" charset="-128"/>
                <a:ea typeface="Meiryo UI" panose="020B0604030504040204" pitchFamily="50" charset="-128"/>
              </a:rPr>
              <a:t>展望風呂とウッドデッキ、床暖房完備</a:t>
            </a:r>
            <a:r>
              <a:rPr lang="ja-JP" altLang="en-US" sz="1050" dirty="0">
                <a:latin typeface="Meiryo UI" panose="020B0604030504040204" pitchFamily="50" charset="-128"/>
                <a:ea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■会議室　なし　</a:t>
            </a:r>
            <a:r>
              <a:rPr lang="ja-JP" altLang="en-US" sz="1050" dirty="0">
                <a:solidFill>
                  <a:srgbClr val="222222"/>
                </a:solidFill>
                <a:latin typeface="Meiryo UI" panose="020B0604030504040204" pitchFamily="50" charset="-128"/>
                <a:ea typeface="Meiryo UI" panose="020B0604030504040204" pitchFamily="50" charset="-128"/>
              </a:rPr>
              <a:t>■送迎あり（要予約、条件付き）</a:t>
            </a:r>
            <a:endParaRPr kumimoji="1" lang="ja-JP" altLang="en-US" sz="1050"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C070F17A-302D-6896-8432-BA6AE126B028}"/>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3" name="テキスト ボックス 2">
            <a:extLst>
              <a:ext uri="{FF2B5EF4-FFF2-40B4-BE49-F238E27FC236}">
                <a16:creationId xmlns:a16="http://schemas.microsoft.com/office/drawing/2014/main" id="{3F0BA68F-1E64-09FA-B8A4-616ACD3EB593}"/>
              </a:ext>
            </a:extLst>
          </p:cNvPr>
          <p:cNvSpPr txBox="1"/>
          <p:nvPr/>
        </p:nvSpPr>
        <p:spPr>
          <a:xfrm>
            <a:off x="165110" y="1418950"/>
            <a:ext cx="4262874" cy="769441"/>
          </a:xfrm>
          <a:prstGeom prst="rect">
            <a:avLst/>
          </a:prstGeom>
          <a:noFill/>
        </p:spPr>
        <p:txBody>
          <a:bodyPr wrap="square">
            <a:spAutoFit/>
          </a:bodyPr>
          <a:lstStyle/>
          <a:p>
            <a:pPr algn="l" fontAlgn="base"/>
            <a:r>
              <a:rPr lang="ja-JP" altLang="en-US" sz="1100" b="0" i="0" dirty="0">
                <a:solidFill>
                  <a:srgbClr val="000000"/>
                </a:solidFill>
                <a:effectLst/>
                <a:latin typeface="Meiryo UI" panose="020B0604030504040204" pitchFamily="50" charset="-128"/>
                <a:ea typeface="Meiryo UI" panose="020B0604030504040204" pitchFamily="50" charset="-128"/>
              </a:rPr>
              <a:t>ユニバーサルツーリズムに応える全室バリアフリー仕様。柔らかな自然光、窓を開ければ季節を告げるんだ風が戯れる和モダンの装い全室に展望風呂、ウッドデッキ、床暖房を完備して四季を通し、快適で心地よい旅の時間をご提案いたします</a:t>
            </a:r>
          </a:p>
        </p:txBody>
      </p:sp>
      <p:pic>
        <p:nvPicPr>
          <p:cNvPr id="8" name="図 7">
            <a:extLst>
              <a:ext uri="{FF2B5EF4-FFF2-40B4-BE49-F238E27FC236}">
                <a16:creationId xmlns:a16="http://schemas.microsoft.com/office/drawing/2014/main" id="{9030280A-B9BD-6B08-ABAD-755BA0B041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3115"/>
          <a:stretch/>
        </p:blipFill>
        <p:spPr>
          <a:xfrm>
            <a:off x="3366547" y="2409119"/>
            <a:ext cx="966442" cy="1119590"/>
          </a:xfrm>
          <a:prstGeom prst="rect">
            <a:avLst/>
          </a:prstGeom>
        </p:spPr>
      </p:pic>
      <p:pic>
        <p:nvPicPr>
          <p:cNvPr id="12" name="図 11">
            <a:extLst>
              <a:ext uri="{FF2B5EF4-FFF2-40B4-BE49-F238E27FC236}">
                <a16:creationId xmlns:a16="http://schemas.microsoft.com/office/drawing/2014/main" id="{26F82566-C01B-2E02-B1DA-07AC2B5922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701" y="2573425"/>
            <a:ext cx="1259682" cy="926725"/>
          </a:xfrm>
          <a:prstGeom prst="rect">
            <a:avLst/>
          </a:prstGeom>
        </p:spPr>
      </p:pic>
      <p:sp>
        <p:nvSpPr>
          <p:cNvPr id="2" name="四角形: 角を丸くする 1">
            <a:extLst>
              <a:ext uri="{FF2B5EF4-FFF2-40B4-BE49-F238E27FC236}">
                <a16:creationId xmlns:a16="http://schemas.microsoft.com/office/drawing/2014/main" id="{EDB1ED80-A721-3BD9-19B1-33C6ED35FF93}"/>
              </a:ext>
            </a:extLst>
          </p:cNvPr>
          <p:cNvSpPr/>
          <p:nvPr/>
        </p:nvSpPr>
        <p:spPr>
          <a:xfrm>
            <a:off x="4716496" y="905923"/>
            <a:ext cx="576000" cy="288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Meiryo UI" panose="020B0604030504040204" pitchFamily="50" charset="-128"/>
                <a:ea typeface="Meiryo UI" panose="020B0604030504040204" pitchFamily="50" charset="-128"/>
              </a:rPr>
              <a:t>網野</a:t>
            </a:r>
            <a:endParaRPr kumimoji="1" lang="ja-JP" altLang="en-US" sz="1100" b="1"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BB41CCE9-78F5-B977-9D95-98F05877963D}"/>
              </a:ext>
            </a:extLst>
          </p:cNvPr>
          <p:cNvSpPr/>
          <p:nvPr/>
        </p:nvSpPr>
        <p:spPr>
          <a:xfrm>
            <a:off x="4630086" y="771199"/>
            <a:ext cx="4320000" cy="2851517"/>
          </a:xfrm>
          <a:prstGeom prst="rect">
            <a:avLst/>
          </a:prstGeom>
          <a:no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5EDD88BC-B3B6-6105-C2C1-637EA91C9462}"/>
              </a:ext>
            </a:extLst>
          </p:cNvPr>
          <p:cNvSpPr txBox="1"/>
          <p:nvPr/>
        </p:nvSpPr>
        <p:spPr>
          <a:xfrm>
            <a:off x="5292560" y="866163"/>
            <a:ext cx="2952328" cy="338554"/>
          </a:xfrm>
          <a:prstGeom prst="rect">
            <a:avLst/>
          </a:prstGeom>
          <a:noFill/>
        </p:spPr>
        <p:txBody>
          <a:bodyPr wrap="square">
            <a:spAutoFit/>
          </a:bodyPr>
          <a:lstStyle/>
          <a:p>
            <a:r>
              <a:rPr lang="ja-JP" altLang="en-US" sz="1600" b="1" dirty="0">
                <a:solidFill>
                  <a:srgbClr val="002060"/>
                </a:solidFill>
                <a:latin typeface="Meiryo UI" panose="020B0604030504040204" pitchFamily="50" charset="-128"/>
                <a:ea typeface="Meiryo UI" panose="020B0604030504040204" pitchFamily="50" charset="-128"/>
              </a:rPr>
              <a:t>佳松苑</a:t>
            </a:r>
          </a:p>
        </p:txBody>
      </p:sp>
      <p:sp>
        <p:nvSpPr>
          <p:cNvPr id="14" name="テキスト ボックス 13">
            <a:extLst>
              <a:ext uri="{FF2B5EF4-FFF2-40B4-BE49-F238E27FC236}">
                <a16:creationId xmlns:a16="http://schemas.microsoft.com/office/drawing/2014/main" id="{69BC655D-B5E4-230F-DC7A-24FF6C00E589}"/>
              </a:ext>
            </a:extLst>
          </p:cNvPr>
          <p:cNvSpPr txBox="1"/>
          <p:nvPr/>
        </p:nvSpPr>
        <p:spPr>
          <a:xfrm>
            <a:off x="4644488" y="1203247"/>
            <a:ext cx="4392008" cy="276999"/>
          </a:xfrm>
          <a:prstGeom prst="rect">
            <a:avLst/>
          </a:prstGeom>
          <a:noFill/>
        </p:spPr>
        <p:txBody>
          <a:bodyPr wrap="square">
            <a:spAutoFit/>
          </a:bodyPr>
          <a:lstStyle/>
          <a:p>
            <a:r>
              <a:rPr lang="ja-JP" altLang="en-US" sz="1200" b="1" i="0" dirty="0">
                <a:solidFill>
                  <a:srgbClr val="EE3355"/>
                </a:solidFill>
                <a:effectLst/>
                <a:latin typeface="Meiryo UI" panose="020B0604030504040204" pitchFamily="50" charset="-128"/>
                <a:ea typeface="Meiryo UI" panose="020B0604030504040204" pitchFamily="50" charset="-128"/>
              </a:rPr>
              <a:t>夕日ヶ浦温泉で一番の大型旅館</a:t>
            </a:r>
            <a:endParaRPr lang="ja-JP" altLang="en-US" sz="1200"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053F87C7-6302-60F7-F1AD-53B0F1AFF4EA}"/>
              </a:ext>
            </a:extLst>
          </p:cNvPr>
          <p:cNvSpPr txBox="1"/>
          <p:nvPr/>
        </p:nvSpPr>
        <p:spPr>
          <a:xfrm>
            <a:off x="4644488" y="2139351"/>
            <a:ext cx="4392008"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■客室数　</a:t>
            </a:r>
            <a:r>
              <a:rPr lang="en-US" altLang="ja-JP" sz="1050" dirty="0">
                <a:latin typeface="Meiryo UI" panose="020B0604030504040204" pitchFamily="50" charset="-128"/>
                <a:ea typeface="Meiryo UI" panose="020B0604030504040204" pitchFamily="50" charset="-128"/>
              </a:rPr>
              <a:t>37</a:t>
            </a:r>
            <a:r>
              <a:rPr lang="ja-JP" altLang="en-US" sz="1050" dirty="0">
                <a:latin typeface="Meiryo UI" panose="020B0604030504040204" pitchFamily="50" charset="-128"/>
                <a:ea typeface="Meiryo UI" panose="020B0604030504040204" pitchFamily="50" charset="-128"/>
              </a:rPr>
              <a:t>室（和洋室）　</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■会議室　宴会場（</a:t>
            </a:r>
            <a:r>
              <a:rPr lang="en-US" altLang="ja-JP" sz="1050" dirty="0">
                <a:latin typeface="Meiryo UI" panose="020B0604030504040204" pitchFamily="50" charset="-128"/>
                <a:ea typeface="Meiryo UI" panose="020B0604030504040204" pitchFamily="50" charset="-128"/>
              </a:rPr>
              <a:t>200</a:t>
            </a:r>
            <a:r>
              <a:rPr lang="ja-JP" altLang="en-US" sz="1050" dirty="0">
                <a:latin typeface="Meiryo UI" panose="020B0604030504040204" pitchFamily="50" charset="-128"/>
                <a:ea typeface="Meiryo UI" panose="020B0604030504040204" pitchFamily="50" charset="-128"/>
              </a:rPr>
              <a:t>畳　</a:t>
            </a:r>
            <a:r>
              <a:rPr lang="en-US" altLang="ja-JP" sz="1050" dirty="0">
                <a:latin typeface="Meiryo UI" panose="020B0604030504040204" pitchFamily="50" charset="-128"/>
                <a:ea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rPr>
              <a:t>分割）　</a:t>
            </a:r>
            <a:r>
              <a:rPr lang="ja-JP" altLang="en-US" sz="1050" dirty="0">
                <a:solidFill>
                  <a:srgbClr val="222222"/>
                </a:solidFill>
                <a:latin typeface="Meiryo UI" panose="020B0604030504040204" pitchFamily="50" charset="-128"/>
                <a:ea typeface="Meiryo UI" panose="020B0604030504040204" pitchFamily="50" charset="-128"/>
              </a:rPr>
              <a:t>■送迎あり（要予約）</a:t>
            </a:r>
            <a:endParaRPr kumimoji="1" lang="ja-JP" altLang="en-US" sz="105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03A0E4D9-5DAC-E12D-E34D-467AA2FEBC71}"/>
              </a:ext>
            </a:extLst>
          </p:cNvPr>
          <p:cNvSpPr txBox="1"/>
          <p:nvPr/>
        </p:nvSpPr>
        <p:spPr>
          <a:xfrm>
            <a:off x="4630086" y="1425445"/>
            <a:ext cx="4262874" cy="769441"/>
          </a:xfrm>
          <a:prstGeom prst="rect">
            <a:avLst/>
          </a:prstGeom>
          <a:noFill/>
        </p:spPr>
        <p:txBody>
          <a:bodyPr wrap="square">
            <a:spAutoFit/>
          </a:bodyPr>
          <a:lstStyle/>
          <a:p>
            <a:pPr algn="l" fontAlgn="base"/>
            <a:r>
              <a:rPr lang="ja-JP" altLang="en-US" sz="1100" b="0" i="0" dirty="0">
                <a:solidFill>
                  <a:srgbClr val="000000"/>
                </a:solidFill>
                <a:effectLst/>
                <a:latin typeface="Meiryo UI" panose="020B0604030504040204" pitchFamily="50" charset="-128"/>
                <a:ea typeface="Meiryo UI" panose="020B0604030504040204" pitchFamily="50" charset="-128"/>
              </a:rPr>
              <a:t>ユニバーサルツーリズムに応える全室バリアフリー仕様。柔らかな自然光、窓を開ければ季節を告げるんだ風が戯れる和モダンの装い全室に展望風呂、ウッドデッキ、床暖房を完備して四季を通し、快適で心地よい旅の時間をご提案いたします</a:t>
            </a:r>
          </a:p>
        </p:txBody>
      </p:sp>
      <p:pic>
        <p:nvPicPr>
          <p:cNvPr id="1026" name="Picture 2">
            <a:extLst>
              <a:ext uri="{FF2B5EF4-FFF2-40B4-BE49-F238E27FC236}">
                <a16:creationId xmlns:a16="http://schemas.microsoft.com/office/drawing/2014/main" id="{B2A9550C-3F59-7630-2786-157EC3FFF86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42656" y="2542351"/>
            <a:ext cx="983888" cy="982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C57B436-C28B-A385-0428-D2B0F2B2A69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46133" y="2558971"/>
            <a:ext cx="1495117" cy="999341"/>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a:extLst>
              <a:ext uri="{FF2B5EF4-FFF2-40B4-BE49-F238E27FC236}">
                <a16:creationId xmlns:a16="http://schemas.microsoft.com/office/drawing/2014/main" id="{3D511262-4831-3C45-F554-0DF5B86931C3}"/>
              </a:ext>
            </a:extLst>
          </p:cNvPr>
          <p:cNvSpPr/>
          <p:nvPr/>
        </p:nvSpPr>
        <p:spPr>
          <a:xfrm>
            <a:off x="179512" y="3717032"/>
            <a:ext cx="4320000" cy="2851517"/>
          </a:xfrm>
          <a:prstGeom prst="rect">
            <a:avLst/>
          </a:prstGeom>
          <a:no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四角形: 角を丸くする 18">
            <a:extLst>
              <a:ext uri="{FF2B5EF4-FFF2-40B4-BE49-F238E27FC236}">
                <a16:creationId xmlns:a16="http://schemas.microsoft.com/office/drawing/2014/main" id="{570AE8A4-D27E-613F-C5CF-E11FFE8F1CC6}"/>
              </a:ext>
            </a:extLst>
          </p:cNvPr>
          <p:cNvSpPr/>
          <p:nvPr/>
        </p:nvSpPr>
        <p:spPr>
          <a:xfrm>
            <a:off x="251520" y="3904253"/>
            <a:ext cx="648072" cy="288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久美浜</a:t>
            </a:r>
          </a:p>
        </p:txBody>
      </p:sp>
      <p:sp>
        <p:nvSpPr>
          <p:cNvPr id="20" name="テキスト ボックス 19">
            <a:extLst>
              <a:ext uri="{FF2B5EF4-FFF2-40B4-BE49-F238E27FC236}">
                <a16:creationId xmlns:a16="http://schemas.microsoft.com/office/drawing/2014/main" id="{92D2EC73-8F9F-83F7-C415-DBAE3561DC6C}"/>
              </a:ext>
            </a:extLst>
          </p:cNvPr>
          <p:cNvSpPr txBox="1"/>
          <p:nvPr/>
        </p:nvSpPr>
        <p:spPr>
          <a:xfrm>
            <a:off x="979984" y="3881583"/>
            <a:ext cx="2952328" cy="338554"/>
          </a:xfrm>
          <a:prstGeom prst="rect">
            <a:avLst/>
          </a:prstGeom>
          <a:noFill/>
        </p:spPr>
        <p:txBody>
          <a:bodyPr wrap="square">
            <a:spAutoFit/>
          </a:bodyPr>
          <a:lstStyle/>
          <a:p>
            <a:r>
              <a:rPr lang="en-US" altLang="ja-JP" sz="1600" b="1" dirty="0">
                <a:solidFill>
                  <a:srgbClr val="002060"/>
                </a:solidFill>
                <a:latin typeface="Meiryo UI" panose="020B0604030504040204" pitchFamily="50" charset="-128"/>
                <a:ea typeface="Meiryo UI" panose="020B0604030504040204" pitchFamily="50" charset="-128"/>
              </a:rPr>
              <a:t>HEKISUIEN</a:t>
            </a:r>
            <a:endParaRPr lang="ja-JP" altLang="en-US" sz="1600" dirty="0">
              <a:solidFill>
                <a:srgbClr val="002060"/>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1917FBD1-B0BF-9121-3423-D3F7C25E8400}"/>
              </a:ext>
            </a:extLst>
          </p:cNvPr>
          <p:cNvSpPr txBox="1"/>
          <p:nvPr/>
        </p:nvSpPr>
        <p:spPr>
          <a:xfrm>
            <a:off x="193914" y="4548046"/>
            <a:ext cx="4305598" cy="430887"/>
          </a:xfrm>
          <a:prstGeom prst="rect">
            <a:avLst/>
          </a:prstGeom>
          <a:noFill/>
        </p:spPr>
        <p:txBody>
          <a:bodyPr wrap="square">
            <a:spAutoFit/>
          </a:bodyPr>
          <a:lstStyle/>
          <a:p>
            <a:r>
              <a:rPr lang="ja-JP" altLang="en-US" sz="1100" b="0" i="0" dirty="0">
                <a:solidFill>
                  <a:srgbClr val="000000"/>
                </a:solidFill>
                <a:effectLst/>
                <a:latin typeface="Meiryo UI" panose="020B0604030504040204" pitchFamily="50" charset="-128"/>
                <a:ea typeface="Meiryo UI" panose="020B0604030504040204" pitchFamily="50" charset="-128"/>
              </a:rPr>
              <a:t>久美浜湾の美しい情景を眺めながら、日常から離れベーカリーカフェで落ち着いたひとときをお過ごしください。</a:t>
            </a:r>
            <a:endParaRPr lang="ja-JP" altLang="en-US" sz="11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AC18D64E-4D4F-ACEC-7A64-A31F9ACBC883}"/>
              </a:ext>
            </a:extLst>
          </p:cNvPr>
          <p:cNvSpPr txBox="1"/>
          <p:nvPr/>
        </p:nvSpPr>
        <p:spPr>
          <a:xfrm>
            <a:off x="179512" y="4264293"/>
            <a:ext cx="4620736" cy="276999"/>
          </a:xfrm>
          <a:prstGeom prst="rect">
            <a:avLst/>
          </a:prstGeom>
          <a:noFill/>
        </p:spPr>
        <p:txBody>
          <a:bodyPr wrap="square">
            <a:spAutoFit/>
          </a:bodyPr>
          <a:lstStyle/>
          <a:p>
            <a:r>
              <a:rPr lang="ja-JP" altLang="en-US" sz="1200" b="1" i="0" dirty="0">
                <a:solidFill>
                  <a:srgbClr val="FF0000"/>
                </a:solidFill>
                <a:effectLst/>
                <a:latin typeface="Meiryo UI" panose="020B0604030504040204" pitchFamily="50" charset="-128"/>
                <a:ea typeface="Meiryo UI" panose="020B0604030504040204" pitchFamily="50" charset="-128"/>
              </a:rPr>
              <a:t>自然豊かで穏やかな久美浜湾を眺める居心地の良い空間</a:t>
            </a:r>
            <a:endParaRPr lang="ja-JP" altLang="en-US" sz="1200" b="1" dirty="0">
              <a:solidFill>
                <a:srgbClr val="FF0000"/>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CAF69771-8337-3854-3633-58B1B633EA2C}"/>
              </a:ext>
            </a:extLst>
          </p:cNvPr>
          <p:cNvSpPr txBox="1"/>
          <p:nvPr/>
        </p:nvSpPr>
        <p:spPr>
          <a:xfrm>
            <a:off x="179512" y="5029726"/>
            <a:ext cx="4176464"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■客室数　●室</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■会議室　あり　</a:t>
            </a:r>
            <a:r>
              <a:rPr lang="ja-JP" altLang="en-US" sz="1050" dirty="0">
                <a:solidFill>
                  <a:srgbClr val="222222"/>
                </a:solidFill>
                <a:latin typeface="Meiryo UI" panose="020B0604030504040204" pitchFamily="50" charset="-128"/>
                <a:ea typeface="Meiryo UI" panose="020B0604030504040204" pitchFamily="50" charset="-128"/>
              </a:rPr>
              <a:t>■送迎あり（要予約、条件付き）</a:t>
            </a:r>
            <a:endParaRPr kumimoji="1" lang="ja-JP" altLang="en-US" sz="1050" dirty="0">
              <a:latin typeface="Meiryo UI" panose="020B0604030504040204" pitchFamily="50" charset="-128"/>
              <a:ea typeface="Meiryo UI" panose="020B0604030504040204" pitchFamily="50" charset="-128"/>
            </a:endParaRPr>
          </a:p>
        </p:txBody>
      </p:sp>
      <p:pic>
        <p:nvPicPr>
          <p:cNvPr id="26" name="Picture 2" descr="特別室">
            <a:extLst>
              <a:ext uri="{FF2B5EF4-FFF2-40B4-BE49-F238E27FC236}">
                <a16:creationId xmlns:a16="http://schemas.microsoft.com/office/drawing/2014/main" id="{476AAB0E-A199-6ED6-D7EB-5C09EF76968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1713" y="5509741"/>
            <a:ext cx="1495117" cy="996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OWORKING ROOM">
            <a:extLst>
              <a:ext uri="{FF2B5EF4-FFF2-40B4-BE49-F238E27FC236}">
                <a16:creationId xmlns:a16="http://schemas.microsoft.com/office/drawing/2014/main" id="{E7429028-C950-C12D-F24C-8C140D0449A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14616"/>
          <a:stretch/>
        </p:blipFill>
        <p:spPr bwMode="auto">
          <a:xfrm>
            <a:off x="3138965" y="5488632"/>
            <a:ext cx="1276591" cy="996745"/>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E594CCE1-168A-CFFE-A0DB-558B6899C78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0692"/>
          <a:stretch/>
        </p:blipFill>
        <p:spPr>
          <a:xfrm>
            <a:off x="1845963" y="5488632"/>
            <a:ext cx="1213869" cy="1019397"/>
          </a:xfrm>
          <a:prstGeom prst="rect">
            <a:avLst/>
          </a:prstGeom>
        </p:spPr>
      </p:pic>
      <p:sp>
        <p:nvSpPr>
          <p:cNvPr id="30" name="正方形/長方形 29">
            <a:extLst>
              <a:ext uri="{FF2B5EF4-FFF2-40B4-BE49-F238E27FC236}">
                <a16:creationId xmlns:a16="http://schemas.microsoft.com/office/drawing/2014/main" id="{625F6038-82BE-AE62-8866-356AE78CBDA1}"/>
              </a:ext>
            </a:extLst>
          </p:cNvPr>
          <p:cNvSpPr/>
          <p:nvPr/>
        </p:nvSpPr>
        <p:spPr>
          <a:xfrm>
            <a:off x="4631784" y="3717032"/>
            <a:ext cx="4320000" cy="2851517"/>
          </a:xfrm>
          <a:prstGeom prst="rect">
            <a:avLst/>
          </a:prstGeom>
          <a:no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extLst>
              <a:ext uri="{FF2B5EF4-FFF2-40B4-BE49-F238E27FC236}">
                <a16:creationId xmlns:a16="http://schemas.microsoft.com/office/drawing/2014/main" id="{63814452-E12B-CFED-DB99-389E16838160}"/>
              </a:ext>
            </a:extLst>
          </p:cNvPr>
          <p:cNvSpPr/>
          <p:nvPr/>
        </p:nvSpPr>
        <p:spPr>
          <a:xfrm>
            <a:off x="4732784" y="3904253"/>
            <a:ext cx="619080" cy="288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Meiryo UI" panose="020B0604030504040204" pitchFamily="50" charset="-128"/>
                <a:ea typeface="Meiryo UI" panose="020B0604030504040204" pitchFamily="50" charset="-128"/>
              </a:rPr>
              <a:t>丹後</a:t>
            </a:r>
            <a:endParaRPr kumimoji="1" lang="ja-JP" altLang="en-US" sz="1100" b="1"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61ED74A9-0821-6D87-82F4-D145C15DBC64}"/>
              </a:ext>
            </a:extLst>
          </p:cNvPr>
          <p:cNvSpPr txBox="1"/>
          <p:nvPr/>
        </p:nvSpPr>
        <p:spPr>
          <a:xfrm>
            <a:off x="5432256" y="3881583"/>
            <a:ext cx="2952328" cy="338554"/>
          </a:xfrm>
          <a:prstGeom prst="rect">
            <a:avLst/>
          </a:prstGeom>
          <a:noFill/>
        </p:spPr>
        <p:txBody>
          <a:bodyPr wrap="square">
            <a:spAutoFit/>
          </a:bodyPr>
          <a:lstStyle/>
          <a:p>
            <a:r>
              <a:rPr lang="ja-JP" altLang="en-US" sz="1600" b="1" dirty="0">
                <a:solidFill>
                  <a:srgbClr val="002060"/>
                </a:solidFill>
                <a:latin typeface="Meiryo UI" panose="020B0604030504040204" pitchFamily="50" charset="-128"/>
                <a:ea typeface="Meiryo UI" panose="020B0604030504040204" pitchFamily="50" charset="-128"/>
              </a:rPr>
              <a:t>風のがっこう京都</a:t>
            </a:r>
          </a:p>
        </p:txBody>
      </p:sp>
      <p:sp>
        <p:nvSpPr>
          <p:cNvPr id="35" name="テキスト ボックス 34">
            <a:extLst>
              <a:ext uri="{FF2B5EF4-FFF2-40B4-BE49-F238E27FC236}">
                <a16:creationId xmlns:a16="http://schemas.microsoft.com/office/drawing/2014/main" id="{093E99C5-0FC5-BB1D-8EAA-5090D3AAC7FB}"/>
              </a:ext>
            </a:extLst>
          </p:cNvPr>
          <p:cNvSpPr txBox="1"/>
          <p:nvPr/>
        </p:nvSpPr>
        <p:spPr>
          <a:xfrm>
            <a:off x="4631784" y="4264293"/>
            <a:ext cx="4620736" cy="276999"/>
          </a:xfrm>
          <a:prstGeom prst="rect">
            <a:avLst/>
          </a:prstGeom>
          <a:noFill/>
        </p:spPr>
        <p:txBody>
          <a:bodyPr wrap="square">
            <a:spAutoFit/>
          </a:bodyPr>
          <a:lstStyle/>
          <a:p>
            <a:r>
              <a:rPr lang="en-US" altLang="ja-JP" sz="1200" b="1" i="0" dirty="0">
                <a:solidFill>
                  <a:srgbClr val="FF0000"/>
                </a:solidFill>
                <a:effectLst/>
                <a:latin typeface="Meiryo UI" panose="020B0604030504040204" pitchFamily="50" charset="-128"/>
                <a:ea typeface="Meiryo UI" panose="020B0604030504040204" pitchFamily="50" charset="-128"/>
              </a:rPr>
              <a:t>360</a:t>
            </a:r>
            <a:r>
              <a:rPr lang="ja-JP" altLang="en-US" sz="1200" b="1" i="0" dirty="0">
                <a:solidFill>
                  <a:srgbClr val="FF0000"/>
                </a:solidFill>
                <a:effectLst/>
                <a:latin typeface="Meiryo UI" panose="020B0604030504040204" pitchFamily="50" charset="-128"/>
                <a:ea typeface="Meiryo UI" panose="020B0604030504040204" pitchFamily="50" charset="-128"/>
              </a:rPr>
              <a:t>度のパノラマビューが見渡せるホテル</a:t>
            </a:r>
            <a:endParaRPr lang="ja-JP" altLang="en-US" sz="1200" b="1" dirty="0">
              <a:solidFill>
                <a:srgbClr val="FF0000"/>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86EEF0EB-5358-452B-14FA-B1609FCA18D2}"/>
              </a:ext>
            </a:extLst>
          </p:cNvPr>
          <p:cNvSpPr txBox="1"/>
          <p:nvPr/>
        </p:nvSpPr>
        <p:spPr>
          <a:xfrm>
            <a:off x="4631784" y="5029726"/>
            <a:ext cx="4176464"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■客室数　</a:t>
            </a:r>
            <a:r>
              <a:rPr lang="en-US" altLang="ja-JP" sz="1050" dirty="0">
                <a:latin typeface="Meiryo UI" panose="020B0604030504040204" pitchFamily="50" charset="-128"/>
                <a:ea typeface="Meiryo UI" panose="020B0604030504040204" pitchFamily="50" charset="-128"/>
              </a:rPr>
              <a:t>9</a:t>
            </a:r>
            <a:r>
              <a:rPr lang="ja-JP" altLang="en-US" sz="1050" dirty="0">
                <a:latin typeface="Meiryo UI" panose="020B0604030504040204" pitchFamily="50" charset="-128"/>
                <a:ea typeface="Meiryo UI" panose="020B0604030504040204" pitchFamily="50" charset="-128"/>
              </a:rPr>
              <a:t>室</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■会議室　あり　</a:t>
            </a:r>
            <a:r>
              <a:rPr lang="ja-JP" altLang="en-US" sz="1050" dirty="0">
                <a:solidFill>
                  <a:srgbClr val="222222"/>
                </a:solidFill>
                <a:latin typeface="Meiryo UI" panose="020B0604030504040204" pitchFamily="50" charset="-128"/>
                <a:ea typeface="Meiryo UI" panose="020B0604030504040204" pitchFamily="50" charset="-128"/>
              </a:rPr>
              <a:t>■送迎なし</a:t>
            </a:r>
            <a:endParaRPr kumimoji="1" lang="ja-JP" altLang="en-US" sz="1050" dirty="0">
              <a:latin typeface="Meiryo UI" panose="020B0604030504040204" pitchFamily="50" charset="-128"/>
              <a:ea typeface="Meiryo UI" panose="020B0604030504040204" pitchFamily="50" charset="-128"/>
            </a:endParaRPr>
          </a:p>
        </p:txBody>
      </p:sp>
      <p:sp>
        <p:nvSpPr>
          <p:cNvPr id="40" name="Rectangle 5">
            <a:extLst>
              <a:ext uri="{FF2B5EF4-FFF2-40B4-BE49-F238E27FC236}">
                <a16:creationId xmlns:a16="http://schemas.microsoft.com/office/drawing/2014/main" id="{EB7D89ED-A848-1523-4D22-D36731DF9026}"/>
              </a:ext>
            </a:extLst>
          </p:cNvPr>
          <p:cNvSpPr>
            <a:spLocks noChangeArrowheads="1"/>
          </p:cNvSpPr>
          <p:nvPr/>
        </p:nvSpPr>
        <p:spPr bwMode="auto">
          <a:xfrm>
            <a:off x="4630086" y="4509120"/>
            <a:ext cx="4305599"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effectLst/>
                <a:latin typeface="Meiryo UI" panose="020B0604030504040204" pitchFamily="50" charset="-128"/>
                <a:ea typeface="Meiryo UI" panose="020B0604030504040204" pitchFamily="50" charset="-128"/>
              </a:rPr>
              <a:t>「風のがっこう京都」はホテルタイプのお宿で標高683ｍの森林公園スイス村の中でも最標高に位置し、春夏秋冬のどの季節でも自然の雄大さを感じて頂けます。</a:t>
            </a:r>
          </a:p>
        </p:txBody>
      </p:sp>
      <p:pic>
        <p:nvPicPr>
          <p:cNvPr id="1031" name="Picture 7" descr="HOTEL-山頂ホテル・風のがっこう京都">
            <a:extLst>
              <a:ext uri="{FF2B5EF4-FFF2-40B4-BE49-F238E27FC236}">
                <a16:creationId xmlns:a16="http://schemas.microsoft.com/office/drawing/2014/main" id="{F8FD797F-DE99-CA05-9B0D-2BD029B098C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720263" y="5432555"/>
            <a:ext cx="2189001" cy="109450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展望台">
            <a:extLst>
              <a:ext uri="{FF2B5EF4-FFF2-40B4-BE49-F238E27FC236}">
                <a16:creationId xmlns:a16="http://schemas.microsoft.com/office/drawing/2014/main" id="{22C29AFC-9322-4528-2280-4242FE3B7AC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617775" y="5432554"/>
            <a:ext cx="2189001" cy="10945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DA903F51-881F-3377-4710-673116616F1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98793" y="2577765"/>
            <a:ext cx="1582174" cy="9385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66BFBE2-F0D9-13B4-9734-35F03A8D8B0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98511" y="2552423"/>
            <a:ext cx="1475655" cy="98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62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7166AC9-E8C0-982C-EDF8-112E31E017B6}"/>
              </a:ext>
            </a:extLst>
          </p:cNvPr>
          <p:cNvSpPr>
            <a:spLocks noGrp="1"/>
          </p:cNvSpPr>
          <p:nvPr>
            <p:ph type="sldNum" sz="quarter" idx="12"/>
          </p:nvPr>
        </p:nvSpPr>
        <p:spPr>
          <a:xfrm>
            <a:off x="6457950" y="6389436"/>
            <a:ext cx="2057400" cy="365125"/>
          </a:xfrm>
        </p:spPr>
        <p:txBody>
          <a:bodyPr/>
          <a:lstStyle/>
          <a:p>
            <a:fld id="{F86A5EC8-DED8-4501-B4E3-7C7D0EBF1D96}" type="slidenum">
              <a:rPr kumimoji="1" lang="ja-JP" altLang="en-US" smtClean="0">
                <a:latin typeface="Meiryo UI" panose="020B0604030504040204" pitchFamily="50" charset="-128"/>
                <a:ea typeface="Meiryo UI" panose="020B0604030504040204" pitchFamily="50" charset="-128"/>
              </a:rPr>
              <a:t>42</a:t>
            </a:fld>
            <a:endParaRPr kumimoji="1" lang="ja-JP" altLang="en-US">
              <a:latin typeface="Meiryo UI" panose="020B0604030504040204" pitchFamily="50" charset="-128"/>
              <a:ea typeface="Meiryo UI" panose="020B0604030504040204" pitchFamily="50" charset="-128"/>
            </a:endParaRPr>
          </a:p>
        </p:txBody>
      </p:sp>
      <p:graphicFrame>
        <p:nvGraphicFramePr>
          <p:cNvPr id="5" name="表 5">
            <a:extLst>
              <a:ext uri="{FF2B5EF4-FFF2-40B4-BE49-F238E27FC236}">
                <a16:creationId xmlns:a16="http://schemas.microsoft.com/office/drawing/2014/main" id="{8292C4E9-C09D-801C-8C9E-8BD58570A913}"/>
              </a:ext>
            </a:extLst>
          </p:cNvPr>
          <p:cNvGraphicFramePr>
            <a:graphicFrameLocks noGrp="1"/>
          </p:cNvGraphicFramePr>
          <p:nvPr>
            <p:extLst>
              <p:ext uri="{D42A27DB-BD31-4B8C-83A1-F6EECF244321}">
                <p14:modId xmlns:p14="http://schemas.microsoft.com/office/powerpoint/2010/main" val="1589117939"/>
              </p:ext>
            </p:extLst>
          </p:nvPr>
        </p:nvGraphicFramePr>
        <p:xfrm>
          <a:off x="251520" y="814914"/>
          <a:ext cx="9001001" cy="5422398"/>
        </p:xfrm>
        <a:graphic>
          <a:graphicData uri="http://schemas.openxmlformats.org/drawingml/2006/table">
            <a:tbl>
              <a:tblPr firstRow="1" bandRow="1">
                <a:tableStyleId>{2D5ABB26-0587-4C30-8999-92F81FD0307C}</a:tableStyleId>
              </a:tblPr>
              <a:tblGrid>
                <a:gridCol w="1633583">
                  <a:extLst>
                    <a:ext uri="{9D8B030D-6E8A-4147-A177-3AD203B41FA5}">
                      <a16:colId xmlns:a16="http://schemas.microsoft.com/office/drawing/2014/main" val="2488952059"/>
                    </a:ext>
                  </a:extLst>
                </a:gridCol>
                <a:gridCol w="2866916">
                  <a:extLst>
                    <a:ext uri="{9D8B030D-6E8A-4147-A177-3AD203B41FA5}">
                      <a16:colId xmlns:a16="http://schemas.microsoft.com/office/drawing/2014/main" val="4085049590"/>
                    </a:ext>
                  </a:extLst>
                </a:gridCol>
                <a:gridCol w="1694090">
                  <a:extLst>
                    <a:ext uri="{9D8B030D-6E8A-4147-A177-3AD203B41FA5}">
                      <a16:colId xmlns:a16="http://schemas.microsoft.com/office/drawing/2014/main" val="3140440658"/>
                    </a:ext>
                  </a:extLst>
                </a:gridCol>
                <a:gridCol w="2806412">
                  <a:extLst>
                    <a:ext uri="{9D8B030D-6E8A-4147-A177-3AD203B41FA5}">
                      <a16:colId xmlns:a16="http://schemas.microsoft.com/office/drawing/2014/main" val="2034083554"/>
                    </a:ext>
                  </a:extLst>
                </a:gridCol>
              </a:tblGrid>
              <a:tr h="1276113">
                <a:tc>
                  <a:txBody>
                    <a:bodyPr/>
                    <a:lstStyle/>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txBody>
                  <a:tcPr/>
                </a:tc>
                <a:tc>
                  <a:txBody>
                    <a:bodyPr/>
                    <a:lstStyle/>
                    <a:p>
                      <a:r>
                        <a:rPr kumimoji="1" lang="ja-JP" altLang="en-US" sz="1200" b="1" dirty="0">
                          <a:latin typeface="Meiryo UI" panose="020B0604030504040204" pitchFamily="50" charset="-128"/>
                          <a:ea typeface="Meiryo UI" panose="020B0604030504040204" pitchFamily="50" charset="-128"/>
                        </a:rPr>
                        <a:t>宇川温泉よし野の里</a:t>
                      </a:r>
                      <a:endParaRPr kumimoji="1" lang="en-US" altLang="ja-JP" sz="1200" b="1"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日本海の青さや水平線に沈む夕日に息をのむ海の温泉、竹林に囲まれた山の温泉、二つの浴室は男女日替わりになっています。レストランや宿泊施設があり、湯治を兼ねた長期滞在もできます。</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アルカリ性単純温泉（低張性アルカリ性温泉）</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京丹後市丹後町宇川久僧</a:t>
                      </a:r>
                      <a:r>
                        <a:rPr kumimoji="1" lang="en-US" altLang="ja-JP" sz="1000" dirty="0">
                          <a:latin typeface="Meiryo UI" panose="020B0604030504040204" pitchFamily="50" charset="-128"/>
                          <a:ea typeface="Meiryo UI" panose="020B0604030504040204" pitchFamily="50" charset="-128"/>
                        </a:rPr>
                        <a:t>1562</a:t>
                      </a:r>
                      <a:endParaRPr kumimoji="1" lang="en-US" altLang="ja-JP" sz="1000" b="0" dirty="0">
                        <a:latin typeface="Meiryo UI" panose="020B0604030504040204" pitchFamily="50" charset="-128"/>
                        <a:ea typeface="Meiryo UI" panose="020B0604030504040204" pitchFamily="50" charset="-128"/>
                      </a:endParaRPr>
                    </a:p>
                  </a:txBody>
                  <a:tcPr/>
                </a:tc>
                <a:tc>
                  <a:txBody>
                    <a:bodyPr/>
                    <a:lstStyle/>
                    <a:p>
                      <a:endParaRPr kumimoji="1" lang="ja-JP" altLang="en-US" sz="1100" dirty="0">
                        <a:latin typeface="游ゴシック" panose="020B0400000000000000" pitchFamily="50" charset="-128"/>
                        <a:ea typeface="游ゴシック" panose="020B0400000000000000" pitchFamily="50" charset="-128"/>
                      </a:endParaRPr>
                    </a:p>
                  </a:txBody>
                  <a:tcPr/>
                </a:tc>
                <a:tc>
                  <a:txBody>
                    <a:bodyPr/>
                    <a:lstStyle/>
                    <a:p>
                      <a:r>
                        <a:rPr kumimoji="1" lang="ja-JP" altLang="en-US" sz="1200" b="1" dirty="0">
                          <a:latin typeface="Meiryo UI" panose="020B0604030504040204" pitchFamily="50" charset="-128"/>
                          <a:ea typeface="Meiryo UI" panose="020B0604030504040204" pitchFamily="50" charset="-128"/>
                        </a:rPr>
                        <a:t>丹後温泉はしうど荘</a:t>
                      </a:r>
                      <a:endParaRPr kumimoji="1" lang="en-US" altLang="ja-JP" sz="1200" b="1"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直接パイプラインで源泉を引き、豊富な湯量と奇勝「立岩」の風景が自慢。潮騒が聞こえるほど海に近い宿とあって夏は海水浴客でにぎわいます。雪景色と幻の「間人ガニ」が満喫できる冬も人気です。</a:t>
                      </a:r>
                      <a:endParaRPr kumimoji="1" lang="en-US" altLang="ja-JP" sz="1000" dirty="0">
                        <a:latin typeface="Meiryo UI" panose="020B0604030504040204" pitchFamily="50" charset="-128"/>
                        <a:ea typeface="Meiryo UI" panose="020B0604030504040204" pitchFamily="50" charset="-128"/>
                      </a:endParaRPr>
                    </a:p>
                    <a:p>
                      <a:r>
                        <a:rPr kumimoji="1" lang="zh-TW" altLang="en-US" sz="1000" dirty="0">
                          <a:latin typeface="Meiryo UI" panose="020B0604030504040204" pitchFamily="50" charset="-128"/>
                          <a:ea typeface="Meiryo UI" panose="020B0604030504040204" pitchFamily="50" charset="-128"/>
                        </a:rPr>
                        <a:t>京丹後市丹後町間人</a:t>
                      </a:r>
                      <a:r>
                        <a:rPr kumimoji="1" lang="en-US" altLang="zh-TW" sz="1000" dirty="0">
                          <a:latin typeface="Meiryo UI" panose="020B0604030504040204" pitchFamily="50" charset="-128"/>
                          <a:ea typeface="Meiryo UI" panose="020B0604030504040204" pitchFamily="50" charset="-128"/>
                        </a:rPr>
                        <a:t>632-1</a:t>
                      </a:r>
                      <a:endParaRPr kumimoji="1" lang="en-US" altLang="ja-JP" sz="10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59832121"/>
                  </a:ext>
                </a:extLst>
              </a:tr>
              <a:tr h="1610332">
                <a:tc>
                  <a:txBody>
                    <a:bodyPr/>
                    <a:lstStyle/>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ja-JP" altLang="en-US" sz="1100" dirty="0">
                        <a:latin typeface="游ゴシック" panose="020B0400000000000000" pitchFamily="50" charset="-128"/>
                        <a:ea typeface="游ゴシック" panose="020B0400000000000000"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effectLst/>
                          <a:latin typeface="Meiryo UI" panose="020B0604030504040204" pitchFamily="50" charset="-128"/>
                          <a:ea typeface="Meiryo UI" panose="020B0604030504040204" pitchFamily="50" charset="-128"/>
                        </a:rPr>
                        <a:t>弥栄あしぎぬ温泉</a:t>
                      </a:r>
                    </a:p>
                    <a:p>
                      <a:r>
                        <a:rPr kumimoji="1" lang="ja-JP" altLang="en-US" sz="1000" dirty="0">
                          <a:latin typeface="Meiryo UI" panose="020B0604030504040204" pitchFamily="50" charset="-128"/>
                          <a:ea typeface="Meiryo UI" panose="020B0604030504040204" pitchFamily="50" charset="-128"/>
                        </a:rPr>
                        <a:t>小高い丘の上に浴場がある日帰り温泉。廃てんぷら油と木質チップ燃料で加温しており、</a:t>
                      </a:r>
                      <a:r>
                        <a:rPr kumimoji="1" lang="en-US" altLang="ja-JP" sz="1000" dirty="0">
                          <a:latin typeface="Meiryo UI" panose="020B0604030504040204" pitchFamily="50" charset="-128"/>
                          <a:ea typeface="Meiryo UI" panose="020B0604030504040204" pitchFamily="50" charset="-128"/>
                        </a:rPr>
                        <a:t>CO2</a:t>
                      </a:r>
                      <a:r>
                        <a:rPr kumimoji="1" lang="ja-JP" altLang="en-US" sz="1000" dirty="0">
                          <a:latin typeface="Meiryo UI" panose="020B0604030504040204" pitchFamily="50" charset="-128"/>
                          <a:ea typeface="Meiryo UI" panose="020B0604030504040204" pitchFamily="50" charset="-128"/>
                        </a:rPr>
                        <a:t>排出を大幅に削減し丹後の美しい自然と共存する温浴施設です。レストランと売店を併設。</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ナトリウム・カルシウム硫酸塩水（低張性アルカリ性高温泉）</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京丹後市弥栄町木橋</a:t>
                      </a:r>
                      <a:r>
                        <a:rPr kumimoji="1" lang="en-US" altLang="ja-JP" sz="1000" dirty="0">
                          <a:latin typeface="Meiryo UI" panose="020B0604030504040204" pitchFamily="50" charset="-128"/>
                          <a:ea typeface="Meiryo UI" panose="020B0604030504040204" pitchFamily="50" charset="-128"/>
                        </a:rPr>
                        <a:t>548</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endParaRPr kumimoji="1" lang="ja-JP" altLang="en-US" sz="1100" dirty="0">
                        <a:latin typeface="游ゴシック" panose="020B0400000000000000" pitchFamily="50" charset="-128"/>
                        <a:ea typeface="游ゴシック" panose="020B0400000000000000"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effectLst/>
                          <a:latin typeface="Meiryo UI" panose="020B0604030504040204" pitchFamily="50" charset="-128"/>
                          <a:ea typeface="Meiryo UI" panose="020B0604030504040204" pitchFamily="50" charset="-128"/>
                        </a:rPr>
                        <a:t>浅茂川温泉　静の里</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海の見える丘に建つ心安らぐ温泉施設。温泉や展望ロビー、レストランなど至る所から日本海が一望できる、特産品の売店・ゲームコーナー・室内温水プールもあり、ご家族でゆったりとご利用できます。</a:t>
                      </a:r>
                      <a:endParaRPr kumimoji="1"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dirty="0">
                          <a:latin typeface="Meiryo UI" panose="020B0604030504040204" pitchFamily="50" charset="-128"/>
                          <a:ea typeface="Meiryo UI" panose="020B0604030504040204" pitchFamily="50" charset="-128"/>
                        </a:rPr>
                        <a:t>含食塩</a:t>
                      </a:r>
                      <a:r>
                        <a:rPr kumimoji="1" lang="en-US" altLang="zh-CN" sz="1000" dirty="0">
                          <a:latin typeface="Meiryo UI" panose="020B0604030504040204" pitchFamily="50" charset="-128"/>
                          <a:ea typeface="Meiryo UI" panose="020B0604030504040204" pitchFamily="50" charset="-128"/>
                        </a:rPr>
                        <a:t>—</a:t>
                      </a:r>
                      <a:r>
                        <a:rPr kumimoji="1" lang="zh-CN" altLang="en-US" sz="1000" dirty="0">
                          <a:latin typeface="Meiryo UI" panose="020B0604030504040204" pitchFamily="50" charset="-128"/>
                          <a:ea typeface="Meiryo UI" panose="020B0604030504040204" pitchFamily="50" charset="-128"/>
                        </a:rPr>
                        <a:t>硫黄単純温泉</a:t>
                      </a:r>
                      <a:endParaRPr kumimoji="1"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京丹後市網野町浅茂川</a:t>
                      </a:r>
                      <a:r>
                        <a:rPr kumimoji="1" lang="en-US" altLang="ja-JP" sz="1000" dirty="0">
                          <a:latin typeface="Meiryo UI" panose="020B0604030504040204" pitchFamily="50" charset="-128"/>
                          <a:ea typeface="Meiryo UI" panose="020B0604030504040204" pitchFamily="50" charset="-128"/>
                        </a:rPr>
                        <a:t>1449</a:t>
                      </a:r>
                      <a:r>
                        <a:rPr kumimoji="1" lang="ja-JP" altLang="en-US" sz="1000" dirty="0">
                          <a:latin typeface="Meiryo UI" panose="020B0604030504040204" pitchFamily="50" charset="-128"/>
                          <a:ea typeface="Meiryo UI" panose="020B0604030504040204" pitchFamily="50" charset="-128"/>
                        </a:rPr>
                        <a:t>番地</a:t>
                      </a:r>
                    </a:p>
                  </a:txBody>
                  <a:tcPr/>
                </a:tc>
                <a:extLst>
                  <a:ext uri="{0D108BD9-81ED-4DB2-BD59-A6C34878D82A}">
                    <a16:rowId xmlns:a16="http://schemas.microsoft.com/office/drawing/2014/main" val="1609000657"/>
                  </a:ext>
                </a:extLst>
              </a:tr>
              <a:tr h="1347233">
                <a:tc>
                  <a:txBody>
                    <a:bodyPr/>
                    <a:lstStyle/>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ja-JP" altLang="en-US" sz="1100" dirty="0">
                        <a:latin typeface="游ゴシック" panose="020B0400000000000000" pitchFamily="50" charset="-128"/>
                        <a:ea typeface="游ゴシック" panose="020B0400000000000000" pitchFamily="50" charset="-128"/>
                      </a:endParaRPr>
                    </a:p>
                  </a:txBody>
                  <a:tcPr/>
                </a:tc>
                <a:tc>
                  <a:txBody>
                    <a:bodyPr/>
                    <a:lstStyle/>
                    <a:p>
                      <a:r>
                        <a:rPr kumimoji="1" lang="ja-JP" altLang="en-US" sz="1200" b="1" dirty="0">
                          <a:latin typeface="Meiryo UI" panose="020B0604030504040204" pitchFamily="50" charset="-128"/>
                          <a:ea typeface="Meiryo UI" panose="020B0604030504040204" pitchFamily="50" charset="-128"/>
                        </a:rPr>
                        <a:t>久美浜温泉湯元館</a:t>
                      </a:r>
                      <a:endParaRPr kumimoji="1" lang="en-US" altLang="ja-JP" sz="1200" b="1"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北近畿一の大きさを誇り、源泉掛け流しが自慢の温泉。男湯、女湯ともに内風呂、外風呂、薬草風呂があり、それぞれ約</a:t>
                      </a:r>
                      <a:r>
                        <a:rPr kumimoji="1" lang="en-US" altLang="ja-JP" sz="1000" dirty="0">
                          <a:latin typeface="Meiryo UI" panose="020B0604030504040204" pitchFamily="50" charset="-128"/>
                          <a:ea typeface="Meiryo UI" panose="020B0604030504040204" pitchFamily="50" charset="-128"/>
                        </a:rPr>
                        <a:t>100</a:t>
                      </a:r>
                      <a:r>
                        <a:rPr kumimoji="1" lang="ja-JP" altLang="en-US" sz="1000" dirty="0">
                          <a:latin typeface="Meiryo UI" panose="020B0604030504040204" pitchFamily="50" charset="-128"/>
                          <a:ea typeface="Meiryo UI" panose="020B0604030504040204" pitchFamily="50" charset="-128"/>
                        </a:rPr>
                        <a:t>人が同時入浴できます。</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ナトリウム・カルシウム硫酸塩水（低張性アルカリ性高温泉）</a:t>
                      </a:r>
                      <a:endParaRPr kumimoji="1" lang="en-US" altLang="ja-JP" sz="1000" dirty="0">
                        <a:latin typeface="Meiryo UI" panose="020B0604030504040204" pitchFamily="50" charset="-128"/>
                        <a:ea typeface="Meiryo UI" panose="020B0604030504040204" pitchFamily="50" charset="-128"/>
                      </a:endParaRPr>
                    </a:p>
                    <a:p>
                      <a:r>
                        <a:rPr kumimoji="1" lang="zh-CN" altLang="en-US" sz="1000" dirty="0">
                          <a:latin typeface="Meiryo UI" panose="020B0604030504040204" pitchFamily="50" charset="-128"/>
                          <a:ea typeface="Meiryo UI" panose="020B0604030504040204" pitchFamily="50" charset="-128"/>
                        </a:rPr>
                        <a:t>京丹後市久美浜町平田</a:t>
                      </a:r>
                      <a:r>
                        <a:rPr kumimoji="1" lang="en-US" altLang="zh-CN" sz="1000" dirty="0">
                          <a:latin typeface="Meiryo UI" panose="020B0604030504040204" pitchFamily="50" charset="-128"/>
                          <a:ea typeface="Meiryo UI" panose="020B0604030504040204" pitchFamily="50" charset="-128"/>
                        </a:rPr>
                        <a:t>1106-4</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endParaRPr kumimoji="1" lang="ja-JP" altLang="en-US" sz="1100" dirty="0">
                        <a:latin typeface="游ゴシック" panose="020B0400000000000000" pitchFamily="50" charset="-128"/>
                        <a:ea typeface="游ゴシック" panose="020B0400000000000000" pitchFamily="50" charset="-128"/>
                      </a:endParaRPr>
                    </a:p>
                  </a:txBody>
                  <a:tcPr/>
                </a:tc>
                <a:tc>
                  <a:txBody>
                    <a:bodyPr/>
                    <a:lstStyle/>
                    <a:p>
                      <a:r>
                        <a:rPr kumimoji="1" lang="ja-JP" altLang="en-US" sz="1200" b="1" dirty="0">
                          <a:latin typeface="Meiryo UI" panose="020B0604030504040204" pitchFamily="50" charset="-128"/>
                          <a:ea typeface="Meiryo UI" panose="020B0604030504040204" pitchFamily="50" charset="-128"/>
                        </a:rPr>
                        <a:t>外湯　花ゆうみ</a:t>
                      </a:r>
                      <a:endParaRPr kumimoji="1" lang="en-US" altLang="ja-JP" sz="1200" b="1"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広々とした内湯にジャグジー風呂、満天の星を仰ぐ寝湯に露天風呂は滝を眺めながらゆるりリラックス。人気のサウナも併設しております。湯上りにはマッサージやごろ寝スペースでゆったりお過ごしいただけます。</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単純温泉（低張性・弱アルカリ性）ナトリウム・カルシウム温泉</a:t>
                      </a:r>
                      <a:endParaRPr kumimoji="1" lang="en-US" altLang="ja-JP" sz="1000" dirty="0">
                        <a:latin typeface="Meiryo UI" panose="020B0604030504040204" pitchFamily="50" charset="-128"/>
                        <a:ea typeface="Meiryo UI" panose="020B0604030504040204" pitchFamily="50" charset="-128"/>
                      </a:endParaRPr>
                    </a:p>
                    <a:p>
                      <a:r>
                        <a:rPr kumimoji="1" lang="zh-TW" altLang="en-US" sz="1000" dirty="0">
                          <a:latin typeface="Meiryo UI" panose="020B0604030504040204" pitchFamily="50" charset="-128"/>
                          <a:ea typeface="Meiryo UI" panose="020B0604030504040204" pitchFamily="50" charset="-128"/>
                        </a:rPr>
                        <a:t>京丹後市網野町浜詰</a:t>
                      </a:r>
                      <a:r>
                        <a:rPr kumimoji="1" lang="en-US" altLang="zh-TW" sz="1000" dirty="0">
                          <a:latin typeface="Meiryo UI" panose="020B0604030504040204" pitchFamily="50" charset="-128"/>
                          <a:ea typeface="Meiryo UI" panose="020B0604030504040204" pitchFamily="50" charset="-128"/>
                        </a:rPr>
                        <a:t>256-1</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83861845"/>
                  </a:ext>
                </a:extLst>
              </a:tr>
              <a:tr h="861888">
                <a:tc>
                  <a:txBody>
                    <a:bodyPr/>
                    <a:lstStyle/>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ja-JP" altLang="en-US" sz="1100" dirty="0">
                        <a:latin typeface="游ゴシック" panose="020B0400000000000000" pitchFamily="50" charset="-128"/>
                        <a:ea typeface="游ゴシック" panose="020B0400000000000000" pitchFamily="50" charset="-128"/>
                      </a:endParaRPr>
                    </a:p>
                  </a:txBody>
                  <a:tcPr/>
                </a:tc>
                <a:tc>
                  <a:txBody>
                    <a:bodyPr/>
                    <a:lstStyle/>
                    <a:p>
                      <a:r>
                        <a:rPr kumimoji="1" lang="zh-CN" altLang="en-US" sz="1200" b="1" dirty="0">
                          <a:latin typeface="Meiryo UI" panose="020B0604030504040204" pitchFamily="50" charset="-128"/>
                          <a:ea typeface="Meiryo UI" panose="020B0604030504040204" pitchFamily="50" charset="-128"/>
                        </a:rPr>
                        <a:t>小野小町温泉</a:t>
                      </a:r>
                      <a:endParaRPr kumimoji="1" lang="en-US" altLang="zh-CN" sz="1200" b="1" dirty="0">
                        <a:latin typeface="Meiryo UI" panose="020B0604030504040204" pitchFamily="50" charset="-128"/>
                        <a:ea typeface="Meiryo UI" panose="020B0604030504040204" pitchFamily="50" charset="-128"/>
                      </a:endParaRPr>
                    </a:p>
                    <a:p>
                      <a:r>
                        <a:rPr kumimoji="1" lang="ja-JP" altLang="en-US" sz="1000" kern="1200" dirty="0">
                          <a:effectLst/>
                          <a:latin typeface="Meiryo UI" panose="020B0604030504040204" pitchFamily="50" charset="-128"/>
                          <a:ea typeface="Meiryo UI" panose="020B0604030504040204" pitchFamily="50" charset="-128"/>
                        </a:rPr>
                        <a:t>肌ざわりのやさしいアルカリ性の温泉。大宮のまちを見下ろす丘の上にあり、周辺には体験施設「大宮ふれあい工房」などの施設が集まっています。</a:t>
                      </a:r>
                      <a:endParaRPr kumimoji="1" lang="en-US" altLang="ja-JP" sz="1000" kern="1200" dirty="0">
                        <a:effectLst/>
                        <a:latin typeface="Meiryo UI" panose="020B0604030504040204" pitchFamily="50" charset="-128"/>
                        <a:ea typeface="Meiryo UI" panose="020B0604030504040204" pitchFamily="50" charset="-128"/>
                      </a:endParaRPr>
                    </a:p>
                    <a:p>
                      <a:r>
                        <a:rPr kumimoji="1" lang="ja-JP" altLang="en-US" sz="1000" kern="1200" dirty="0">
                          <a:effectLst/>
                          <a:latin typeface="Meiryo UI" panose="020B0604030504040204" pitchFamily="50" charset="-128"/>
                          <a:ea typeface="Meiryo UI" panose="020B0604030504040204" pitchFamily="50" charset="-128"/>
                        </a:rPr>
                        <a:t>含弱放射性・ナトリウム・炭酸水素塩泉</a:t>
                      </a:r>
                      <a:endParaRPr kumimoji="1" lang="en-US" altLang="ja-JP" sz="1000" kern="1200" dirty="0">
                        <a:effectLst/>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京丹後市大宮町三坂</a:t>
                      </a:r>
                      <a:r>
                        <a:rPr kumimoji="1" lang="en-US" altLang="ja-JP" sz="1000" dirty="0">
                          <a:latin typeface="Meiryo UI" panose="020B0604030504040204" pitchFamily="50" charset="-128"/>
                          <a:ea typeface="Meiryo UI" panose="020B0604030504040204" pitchFamily="50" charset="-128"/>
                        </a:rPr>
                        <a:t>105-15</a:t>
                      </a:r>
                      <a:r>
                        <a:rPr kumimoji="1" lang="ja-JP" altLang="en-US" sz="1000" dirty="0">
                          <a:latin typeface="Meiryo UI" panose="020B0604030504040204" pitchFamily="50" charset="-128"/>
                          <a:ea typeface="Meiryo UI" panose="020B0604030504040204" pitchFamily="50" charset="-128"/>
                        </a:rPr>
                        <a:t>（セントラーレ・ホテル京丹後内）</a:t>
                      </a:r>
                    </a:p>
                  </a:txBody>
                  <a:tcPr/>
                </a:tc>
                <a:tc>
                  <a:txBody>
                    <a:bodyPr/>
                    <a:lstStyle/>
                    <a:p>
                      <a:endParaRPr kumimoji="1" lang="ja-JP" altLang="en-US" sz="1100" dirty="0">
                        <a:latin typeface="游ゴシック" panose="020B0400000000000000" pitchFamily="50" charset="-128"/>
                        <a:ea typeface="游ゴシック" panose="020B0400000000000000" pitchFamily="50" charset="-128"/>
                      </a:endParaRPr>
                    </a:p>
                  </a:txBody>
                  <a:tcPr/>
                </a:tc>
                <a:tc>
                  <a:txBody>
                    <a:bodyPr/>
                    <a:lstStyle/>
                    <a:p>
                      <a:r>
                        <a:rPr kumimoji="1" lang="ja-JP" altLang="en-US" sz="1200" b="1" dirty="0">
                          <a:latin typeface="Meiryo UI" panose="020B0604030504040204" pitchFamily="50" charset="-128"/>
                          <a:ea typeface="Meiryo UI" panose="020B0604030504040204" pitchFamily="50" charset="-128"/>
                        </a:rPr>
                        <a:t>みなと悠悠</a:t>
                      </a:r>
                    </a:p>
                    <a:p>
                      <a:r>
                        <a:rPr kumimoji="1" lang="ja-JP" altLang="en-US" sz="1000" dirty="0">
                          <a:latin typeface="Meiryo UI" panose="020B0604030504040204" pitchFamily="50" charset="-128"/>
                          <a:ea typeface="Meiryo UI" panose="020B0604030504040204" pitchFamily="50" charset="-128"/>
                        </a:rPr>
                        <a:t>自家源泉の湯を解放感あふれる大浴場や露天風呂で堪能できます。湯上りには日本海と久美浜湾の絶景の展望スペース、最上階のラウンジへ。</a:t>
                      </a:r>
                    </a:p>
                    <a:p>
                      <a:r>
                        <a:rPr kumimoji="1" lang="ja-JP" altLang="en-US" sz="1000" dirty="0">
                          <a:latin typeface="Meiryo UI" panose="020B0604030504040204" pitchFamily="50" charset="-128"/>
                          <a:ea typeface="Meiryo UI" panose="020B0604030504040204" pitchFamily="50" charset="-128"/>
                        </a:rPr>
                        <a:t>京丹後市久美浜町湊宮</a:t>
                      </a:r>
                      <a:r>
                        <a:rPr kumimoji="1" lang="en-US" altLang="ja-JP" sz="1000" dirty="0">
                          <a:latin typeface="Meiryo UI" panose="020B0604030504040204" pitchFamily="50" charset="-128"/>
                          <a:ea typeface="Meiryo UI" panose="020B0604030504040204" pitchFamily="50" charset="-128"/>
                        </a:rPr>
                        <a:t>2102-1</a:t>
                      </a:r>
                    </a:p>
                    <a:p>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54375166"/>
                  </a:ext>
                </a:extLst>
              </a:tr>
            </a:tbl>
          </a:graphicData>
        </a:graphic>
      </p:graphicFrame>
      <p:pic>
        <p:nvPicPr>
          <p:cNvPr id="6" name="Picture 2">
            <a:extLst>
              <a:ext uri="{FF2B5EF4-FFF2-40B4-BE49-F238E27FC236}">
                <a16:creationId xmlns:a16="http://schemas.microsoft.com/office/drawing/2014/main" id="{AB9B9B7D-F635-3029-7980-BECE2760AA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382" y="889681"/>
            <a:ext cx="161379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A1572291-8CF6-6C81-45F2-B9E0DDBCA942}"/>
              </a:ext>
            </a:extLst>
          </p:cNvPr>
          <p:cNvPicPr>
            <a:picLocks noChangeAspect="1"/>
          </p:cNvPicPr>
          <p:nvPr/>
        </p:nvPicPr>
        <p:blipFill>
          <a:blip r:embed="rId3"/>
          <a:stretch>
            <a:fillRect/>
          </a:stretch>
        </p:blipFill>
        <p:spPr>
          <a:xfrm>
            <a:off x="157382" y="2195506"/>
            <a:ext cx="1620000" cy="1215000"/>
          </a:xfrm>
          <a:prstGeom prst="rect">
            <a:avLst/>
          </a:prstGeom>
        </p:spPr>
      </p:pic>
      <p:pic>
        <p:nvPicPr>
          <p:cNvPr id="8" name="図 7">
            <a:extLst>
              <a:ext uri="{FF2B5EF4-FFF2-40B4-BE49-F238E27FC236}">
                <a16:creationId xmlns:a16="http://schemas.microsoft.com/office/drawing/2014/main" id="{C0326754-7EE5-AE97-044C-A1F2A2EBAD1E}"/>
              </a:ext>
            </a:extLst>
          </p:cNvPr>
          <p:cNvPicPr>
            <a:picLocks noChangeAspect="1"/>
          </p:cNvPicPr>
          <p:nvPr/>
        </p:nvPicPr>
        <p:blipFill>
          <a:blip r:embed="rId4"/>
          <a:stretch>
            <a:fillRect/>
          </a:stretch>
        </p:blipFill>
        <p:spPr>
          <a:xfrm>
            <a:off x="149105" y="3786824"/>
            <a:ext cx="1621248" cy="1080000"/>
          </a:xfrm>
          <a:prstGeom prst="rect">
            <a:avLst/>
          </a:prstGeom>
        </p:spPr>
      </p:pic>
      <p:pic>
        <p:nvPicPr>
          <p:cNvPr id="9" name="図 8">
            <a:extLst>
              <a:ext uri="{FF2B5EF4-FFF2-40B4-BE49-F238E27FC236}">
                <a16:creationId xmlns:a16="http://schemas.microsoft.com/office/drawing/2014/main" id="{869DB98D-61FF-1AF8-38F5-DD2901AF27DD}"/>
              </a:ext>
            </a:extLst>
          </p:cNvPr>
          <p:cNvPicPr>
            <a:picLocks noChangeAspect="1"/>
          </p:cNvPicPr>
          <p:nvPr/>
        </p:nvPicPr>
        <p:blipFill>
          <a:blip r:embed="rId5"/>
          <a:stretch>
            <a:fillRect/>
          </a:stretch>
        </p:blipFill>
        <p:spPr>
          <a:xfrm>
            <a:off x="153696" y="5160564"/>
            <a:ext cx="1621247" cy="1080000"/>
          </a:xfrm>
          <a:prstGeom prst="rect">
            <a:avLst/>
          </a:prstGeom>
        </p:spPr>
      </p:pic>
      <p:pic>
        <p:nvPicPr>
          <p:cNvPr id="10" name="図 9">
            <a:extLst>
              <a:ext uri="{FF2B5EF4-FFF2-40B4-BE49-F238E27FC236}">
                <a16:creationId xmlns:a16="http://schemas.microsoft.com/office/drawing/2014/main" id="{262462C9-C4CE-5C66-DFA5-C3E315C21546}"/>
              </a:ext>
            </a:extLst>
          </p:cNvPr>
          <p:cNvPicPr>
            <a:picLocks noChangeAspect="1"/>
          </p:cNvPicPr>
          <p:nvPr/>
        </p:nvPicPr>
        <p:blipFill>
          <a:blip r:embed="rId6"/>
          <a:stretch>
            <a:fillRect/>
          </a:stretch>
        </p:blipFill>
        <p:spPr>
          <a:xfrm>
            <a:off x="4848869" y="872682"/>
            <a:ext cx="1596145" cy="1080000"/>
          </a:xfrm>
          <a:prstGeom prst="rect">
            <a:avLst/>
          </a:prstGeom>
        </p:spPr>
      </p:pic>
      <p:pic>
        <p:nvPicPr>
          <p:cNvPr id="11" name="図 10">
            <a:extLst>
              <a:ext uri="{FF2B5EF4-FFF2-40B4-BE49-F238E27FC236}">
                <a16:creationId xmlns:a16="http://schemas.microsoft.com/office/drawing/2014/main" id="{A8BD2799-0625-35A5-763B-C076D9E8AFFB}"/>
              </a:ext>
            </a:extLst>
          </p:cNvPr>
          <p:cNvPicPr>
            <a:picLocks noChangeAspect="1"/>
          </p:cNvPicPr>
          <p:nvPr/>
        </p:nvPicPr>
        <p:blipFill>
          <a:blip r:embed="rId7"/>
          <a:stretch>
            <a:fillRect/>
          </a:stretch>
        </p:blipFill>
        <p:spPr>
          <a:xfrm>
            <a:off x="4840351" y="5085184"/>
            <a:ext cx="1621248" cy="1080000"/>
          </a:xfrm>
          <a:prstGeom prst="rect">
            <a:avLst/>
          </a:prstGeom>
        </p:spPr>
      </p:pic>
      <p:pic>
        <p:nvPicPr>
          <p:cNvPr id="12" name="図 11">
            <a:extLst>
              <a:ext uri="{FF2B5EF4-FFF2-40B4-BE49-F238E27FC236}">
                <a16:creationId xmlns:a16="http://schemas.microsoft.com/office/drawing/2014/main" id="{F35957A1-A631-AC6F-0108-0AD6B4547228}"/>
              </a:ext>
            </a:extLst>
          </p:cNvPr>
          <p:cNvPicPr>
            <a:picLocks noChangeAspect="1"/>
          </p:cNvPicPr>
          <p:nvPr/>
        </p:nvPicPr>
        <p:blipFill rotWithShape="1">
          <a:blip r:embed="rId8"/>
          <a:srcRect l="8644"/>
          <a:stretch/>
        </p:blipFill>
        <p:spPr>
          <a:xfrm>
            <a:off x="4840351" y="2195506"/>
            <a:ext cx="1621724" cy="1188000"/>
          </a:xfrm>
          <a:prstGeom prst="rect">
            <a:avLst/>
          </a:prstGeom>
        </p:spPr>
      </p:pic>
      <p:pic>
        <p:nvPicPr>
          <p:cNvPr id="13" name="図 12">
            <a:extLst>
              <a:ext uri="{FF2B5EF4-FFF2-40B4-BE49-F238E27FC236}">
                <a16:creationId xmlns:a16="http://schemas.microsoft.com/office/drawing/2014/main" id="{1B314104-9BB8-C2D0-DAE1-835D8A04DDD9}"/>
              </a:ext>
            </a:extLst>
          </p:cNvPr>
          <p:cNvPicPr>
            <a:picLocks noChangeAspect="1"/>
          </p:cNvPicPr>
          <p:nvPr/>
        </p:nvPicPr>
        <p:blipFill>
          <a:blip r:embed="rId9"/>
          <a:stretch>
            <a:fillRect/>
          </a:stretch>
        </p:blipFill>
        <p:spPr>
          <a:xfrm>
            <a:off x="4831223" y="3789160"/>
            <a:ext cx="1613792" cy="1080000"/>
          </a:xfrm>
          <a:prstGeom prst="rect">
            <a:avLst/>
          </a:prstGeom>
        </p:spPr>
      </p:pic>
      <p:sp>
        <p:nvSpPr>
          <p:cNvPr id="14" name="テキスト ボックス 13">
            <a:extLst>
              <a:ext uri="{FF2B5EF4-FFF2-40B4-BE49-F238E27FC236}">
                <a16:creationId xmlns:a16="http://schemas.microsoft.com/office/drawing/2014/main" id="{1D59C067-A83A-3C2C-7E6F-42AA487EE12A}"/>
              </a:ext>
            </a:extLst>
          </p:cNvPr>
          <p:cNvSpPr txBox="1"/>
          <p:nvPr/>
        </p:nvSpPr>
        <p:spPr>
          <a:xfrm>
            <a:off x="0" y="128392"/>
            <a:ext cx="9144000"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その他リラクゼーション施設（温泉）</a:t>
            </a:r>
            <a:endParaRPr kumimoji="1" lang="ja-JP" altLang="en-US" sz="2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1297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51C16C5-B74F-CAF3-538F-3D33D27B01A5}"/>
              </a:ext>
            </a:extLst>
          </p:cNvPr>
          <p:cNvSpPr>
            <a:spLocks noGrp="1"/>
          </p:cNvSpPr>
          <p:nvPr>
            <p:ph type="sldNum" sz="quarter" idx="12"/>
          </p:nvPr>
        </p:nvSpPr>
        <p:spPr/>
        <p:txBody>
          <a:bodyPr/>
          <a:lstStyle/>
          <a:p>
            <a:fld id="{F86A5EC8-DED8-4501-B4E3-7C7D0EBF1D96}" type="slidenum">
              <a:rPr kumimoji="1" lang="ja-JP" altLang="en-US" smtClean="0"/>
              <a:t>43</a:t>
            </a:fld>
            <a:endParaRPr kumimoji="1" lang="ja-JP" altLang="en-US"/>
          </a:p>
        </p:txBody>
      </p:sp>
      <p:sp>
        <p:nvSpPr>
          <p:cNvPr id="5" name="テキスト ボックス 4">
            <a:extLst>
              <a:ext uri="{FF2B5EF4-FFF2-40B4-BE49-F238E27FC236}">
                <a16:creationId xmlns:a16="http://schemas.microsoft.com/office/drawing/2014/main" id="{B61DED5B-3BD9-0F56-FEFF-A2F2E8F1E854}"/>
              </a:ext>
            </a:extLst>
          </p:cNvPr>
          <p:cNvSpPr txBox="1"/>
          <p:nvPr/>
        </p:nvSpPr>
        <p:spPr>
          <a:xfrm>
            <a:off x="0" y="128392"/>
            <a:ext cx="9144000"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見学施設</a:t>
            </a:r>
            <a:endParaRPr kumimoji="1" lang="ja-JP" altLang="en-US" sz="2200" b="1" dirty="0">
              <a:latin typeface="Meiryo UI" panose="020B0604030504040204" pitchFamily="50" charset="-128"/>
              <a:ea typeface="Meiryo UI" panose="020B0604030504040204" pitchFamily="50" charset="-128"/>
            </a:endParaRPr>
          </a:p>
        </p:txBody>
      </p:sp>
      <p:graphicFrame>
        <p:nvGraphicFramePr>
          <p:cNvPr id="6" name="表 3">
            <a:extLst>
              <a:ext uri="{FF2B5EF4-FFF2-40B4-BE49-F238E27FC236}">
                <a16:creationId xmlns:a16="http://schemas.microsoft.com/office/drawing/2014/main" id="{83149AF7-5F7E-0FA5-DFB8-F00FF006641E}"/>
              </a:ext>
            </a:extLst>
          </p:cNvPr>
          <p:cNvGraphicFramePr>
            <a:graphicFrameLocks noGrp="1"/>
          </p:cNvGraphicFramePr>
          <p:nvPr>
            <p:extLst>
              <p:ext uri="{D42A27DB-BD31-4B8C-83A1-F6EECF244321}">
                <p14:modId xmlns:p14="http://schemas.microsoft.com/office/powerpoint/2010/main" val="1630597070"/>
              </p:ext>
            </p:extLst>
          </p:nvPr>
        </p:nvGraphicFramePr>
        <p:xfrm>
          <a:off x="119244" y="923232"/>
          <a:ext cx="9024756" cy="5426629"/>
        </p:xfrm>
        <a:graphic>
          <a:graphicData uri="http://schemas.openxmlformats.org/drawingml/2006/table">
            <a:tbl>
              <a:tblPr firstRow="1" bandRow="1">
                <a:tableStyleId>{2D5ABB26-0587-4C30-8999-92F81FD0307C}</a:tableStyleId>
              </a:tblPr>
              <a:tblGrid>
                <a:gridCol w="2020468">
                  <a:extLst>
                    <a:ext uri="{9D8B030D-6E8A-4147-A177-3AD203B41FA5}">
                      <a16:colId xmlns:a16="http://schemas.microsoft.com/office/drawing/2014/main" val="723798316"/>
                    </a:ext>
                  </a:extLst>
                </a:gridCol>
                <a:gridCol w="2491910">
                  <a:extLst>
                    <a:ext uri="{9D8B030D-6E8A-4147-A177-3AD203B41FA5}">
                      <a16:colId xmlns:a16="http://schemas.microsoft.com/office/drawing/2014/main" val="2018319604"/>
                    </a:ext>
                  </a:extLst>
                </a:gridCol>
                <a:gridCol w="2087816">
                  <a:extLst>
                    <a:ext uri="{9D8B030D-6E8A-4147-A177-3AD203B41FA5}">
                      <a16:colId xmlns:a16="http://schemas.microsoft.com/office/drawing/2014/main" val="1691109911"/>
                    </a:ext>
                  </a:extLst>
                </a:gridCol>
                <a:gridCol w="2424562">
                  <a:extLst>
                    <a:ext uri="{9D8B030D-6E8A-4147-A177-3AD203B41FA5}">
                      <a16:colId xmlns:a16="http://schemas.microsoft.com/office/drawing/2014/main" val="2237914581"/>
                    </a:ext>
                  </a:extLst>
                </a:gridCol>
              </a:tblGrid>
              <a:tr h="1742238">
                <a:tc>
                  <a:txBody>
                    <a:bodyPr/>
                    <a:lstStyle/>
                    <a:p>
                      <a:endParaRPr kumimoji="1" lang="en-US" altLang="ja-JP" sz="1100" dirty="0"/>
                    </a:p>
                    <a:p>
                      <a:endParaRPr kumimoji="1" lang="en-US" altLang="ja-JP" sz="1100" dirty="0"/>
                    </a:p>
                    <a:p>
                      <a:endParaRPr kumimoji="1" lang="en-US" altLang="ja-JP" sz="1100" dirty="0"/>
                    </a:p>
                    <a:p>
                      <a:endParaRPr kumimoji="1" lang="en-US" altLang="ja-JP" sz="1100" dirty="0"/>
                    </a:p>
                    <a:p>
                      <a:endParaRPr kumimoji="1" lang="ja-JP" altLang="en-US" sz="1100" b="0" dirty="0">
                        <a:latin typeface="游ゴシック" panose="020B0400000000000000" pitchFamily="50" charset="-128"/>
                        <a:ea typeface="游ゴシック" panose="020B0400000000000000"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effectLst/>
                          <a:latin typeface="Meiryo UI" panose="020B0604030504040204" pitchFamily="50" charset="-128"/>
                          <a:ea typeface="Meiryo UI" panose="020B0604030504040204" pitchFamily="50" charset="-128"/>
                        </a:rPr>
                        <a:t>木下酒造</a:t>
                      </a:r>
                      <a:r>
                        <a:rPr kumimoji="1" lang="ja-JP" altLang="en-US" sz="1200" b="1" dirty="0">
                          <a:latin typeface="Meiryo UI" panose="020B0604030504040204" pitchFamily="50" charset="-128"/>
                          <a:ea typeface="Meiryo UI" panose="020B0604030504040204" pitchFamily="50" charset="-128"/>
                        </a:rPr>
                        <a:t>有限会社</a:t>
                      </a:r>
                      <a:endParaRPr kumimoji="1" lang="en-US" altLang="ja-JP" sz="1200" b="1"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「日本初の</a:t>
                      </a:r>
                      <a:r>
                        <a:rPr kumimoji="1" lang="ja-JP" altLang="en-US" sz="1000" b="1" dirty="0">
                          <a:solidFill>
                            <a:srgbClr val="FF3300"/>
                          </a:solidFill>
                          <a:latin typeface="Meiryo UI" panose="020B0604030504040204" pitchFamily="50" charset="-128"/>
                          <a:ea typeface="Meiryo UI" panose="020B0604030504040204" pitchFamily="50" charset="-128"/>
                        </a:rPr>
                        <a:t>イギリス人杜氏</a:t>
                      </a:r>
                      <a:r>
                        <a:rPr kumimoji="1" lang="ja-JP" altLang="en-US" sz="1000" dirty="0">
                          <a:latin typeface="Meiryo UI" panose="020B0604030504040204" pitchFamily="50" charset="-128"/>
                          <a:ea typeface="Meiryo UI" panose="020B0604030504040204" pitchFamily="50" charset="-128"/>
                        </a:rPr>
                        <a:t>が伝統的技法を繋ぐ」</a:t>
                      </a:r>
                      <a:endParaRPr kumimoji="1"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天保</a:t>
                      </a:r>
                      <a:r>
                        <a:rPr kumimoji="1" lang="en-US" altLang="ja-JP" sz="1000" dirty="0">
                          <a:latin typeface="Meiryo UI" panose="020B0604030504040204" pitchFamily="50" charset="-128"/>
                          <a:ea typeface="Meiryo UI" panose="020B0604030504040204" pitchFamily="50" charset="-128"/>
                        </a:rPr>
                        <a:t>13</a:t>
                      </a:r>
                      <a:r>
                        <a:rPr kumimoji="1" lang="ja-JP" altLang="en-US" sz="1000" dirty="0">
                          <a:latin typeface="Meiryo UI" panose="020B0604030504040204" pitchFamily="50" charset="-128"/>
                          <a:ea typeface="Meiryo UI" panose="020B0604030504040204" pitchFamily="50" charset="-128"/>
                        </a:rPr>
                        <a:t>年より続く</a:t>
                      </a:r>
                      <a:r>
                        <a:rPr kumimoji="1" lang="en-US" altLang="ja-JP" sz="1000" b="1" dirty="0">
                          <a:solidFill>
                            <a:srgbClr val="FF3300"/>
                          </a:solidFill>
                          <a:latin typeface="Meiryo UI" panose="020B0604030504040204" pitchFamily="50" charset="-128"/>
                          <a:ea typeface="Meiryo UI" panose="020B0604030504040204" pitchFamily="50" charset="-128"/>
                        </a:rPr>
                        <a:t>『</a:t>
                      </a:r>
                      <a:r>
                        <a:rPr kumimoji="1" lang="ja-JP" altLang="en-US" sz="1000" b="1" dirty="0">
                          <a:solidFill>
                            <a:srgbClr val="FF3300"/>
                          </a:solidFill>
                          <a:latin typeface="Meiryo UI" panose="020B0604030504040204" pitchFamily="50" charset="-128"/>
                          <a:ea typeface="Meiryo UI" panose="020B0604030504040204" pitchFamily="50" charset="-128"/>
                        </a:rPr>
                        <a:t>玉川</a:t>
                      </a:r>
                      <a:r>
                        <a:rPr kumimoji="1" lang="en-US" altLang="ja-JP" sz="1000" b="1" dirty="0">
                          <a:solidFill>
                            <a:srgbClr val="FF3300"/>
                          </a:solidFill>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の蔵元。</a:t>
                      </a:r>
                      <a:endParaRPr kumimoji="1"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蔵限定の希少酒の販売や試飲のほか、地酒ソフトクリーム、地酒まんじゅう、地酒ケーキなどのお土産も揃います。</a:t>
                      </a:r>
                      <a:endParaRPr kumimoji="1"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00" dirty="0">
                          <a:latin typeface="Meiryo UI" panose="020B0604030504040204" pitchFamily="50" charset="-128"/>
                          <a:ea typeface="Meiryo UI" panose="020B0604030504040204" pitchFamily="50" charset="-128"/>
                        </a:rPr>
                        <a:t>京丹後市久美浜町甲山</a:t>
                      </a:r>
                      <a:r>
                        <a:rPr kumimoji="1" lang="en-US" altLang="zh-CN" sz="1000" dirty="0">
                          <a:latin typeface="Meiryo UI" panose="020B0604030504040204" pitchFamily="50" charset="-128"/>
                          <a:ea typeface="Meiryo UI" panose="020B0604030504040204" pitchFamily="50" charset="-128"/>
                        </a:rPr>
                        <a:t>1512</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zh-CN" altLang="en-US" sz="1200" b="1" dirty="0">
                          <a:latin typeface="Meiryo UI" panose="020B0604030504040204" pitchFamily="50" charset="-128"/>
                          <a:ea typeface="Meiryo UI" panose="020B0604030504040204" pitchFamily="50" charset="-128"/>
                        </a:rPr>
                        <a:t>竹野酒造有限会社（</a:t>
                      </a:r>
                      <a:r>
                        <a:rPr kumimoji="1" lang="en-US" altLang="zh-CN" sz="1200" b="1" dirty="0">
                          <a:latin typeface="Meiryo UI" panose="020B0604030504040204" pitchFamily="50" charset="-128"/>
                          <a:ea typeface="Meiryo UI" panose="020B0604030504040204" pitchFamily="50" charset="-128"/>
                        </a:rPr>
                        <a:t>bar 362+3</a:t>
                      </a:r>
                      <a:r>
                        <a:rPr kumimoji="1" lang="zh-CN" altLang="en-US" sz="1200" b="1" dirty="0">
                          <a:latin typeface="Meiryo UI" panose="020B0604030504040204" pitchFamily="50" charset="-128"/>
                          <a:ea typeface="Meiryo UI" panose="020B0604030504040204" pitchFamily="50" charset="-128"/>
                        </a:rPr>
                        <a:t>）</a:t>
                      </a:r>
                      <a:endParaRPr kumimoji="1" lang="en-US" altLang="zh-CN" sz="1200" b="1"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「世界を見据え、細部へのこだわりを貫くサイエンティスト。」</a:t>
                      </a:r>
                      <a:endParaRPr kumimoji="1" lang="en-US" altLang="ja-JP" sz="1000" dirty="0">
                        <a:latin typeface="Meiryo UI" panose="020B0604030504040204" pitchFamily="50" charset="-128"/>
                        <a:ea typeface="Meiryo UI" panose="020B0604030504040204" pitchFamily="50" charset="-128"/>
                      </a:endParaRPr>
                    </a:p>
                    <a:p>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地元農家と直接契約栽培で品種毎に純米酒を製造。</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京丹後市弥栄町溝谷</a:t>
                      </a:r>
                      <a:r>
                        <a:rPr kumimoji="1" lang="en-US" altLang="ja-JP" sz="1000" dirty="0">
                          <a:latin typeface="Meiryo UI" panose="020B0604030504040204" pitchFamily="50" charset="-128"/>
                          <a:ea typeface="Meiryo UI" panose="020B0604030504040204" pitchFamily="50" charset="-128"/>
                        </a:rPr>
                        <a:t>3622-1</a:t>
                      </a:r>
                      <a:endParaRPr kumimoji="1" lang="ja-JP" altLang="en-US" sz="10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98730039"/>
                  </a:ext>
                </a:extLst>
              </a:tr>
              <a:tr h="1867436">
                <a:tc>
                  <a:txBody>
                    <a:bodyPr/>
                    <a:lstStyle/>
                    <a:p>
                      <a:endParaRPr kumimoji="1" lang="en-US" altLang="ja-JP" sz="1100" dirty="0"/>
                    </a:p>
                    <a:p>
                      <a:endParaRPr kumimoji="1" lang="en-US" altLang="ja-JP" sz="1100" dirty="0"/>
                    </a:p>
                    <a:p>
                      <a:endParaRPr kumimoji="1" lang="en-US" altLang="ja-JP" sz="1100" dirty="0"/>
                    </a:p>
                    <a:p>
                      <a:endParaRPr kumimoji="1" lang="en-US" altLang="ja-JP" sz="1100" dirty="0"/>
                    </a:p>
                    <a:p>
                      <a:endParaRPr kumimoji="1" lang="ja-JP" altLang="en-US" sz="1100" dirty="0">
                        <a:latin typeface="游ゴシック" panose="020B0400000000000000" pitchFamily="50" charset="-128"/>
                        <a:ea typeface="游ゴシック" panose="020B0400000000000000" pitchFamily="50" charset="-128"/>
                      </a:endParaRPr>
                    </a:p>
                  </a:txBody>
                  <a:tcPr/>
                </a:tc>
                <a:tc>
                  <a:txBody>
                    <a:bodyPr/>
                    <a:lstStyle/>
                    <a:p>
                      <a:r>
                        <a:rPr kumimoji="1" lang="zh-CN" altLang="en-US" sz="1200" b="1" dirty="0">
                          <a:latin typeface="Meiryo UI" panose="020B0604030504040204" pitchFamily="50" charset="-128"/>
                          <a:ea typeface="Meiryo UI" panose="020B0604030504040204" pitchFamily="50" charset="-128"/>
                        </a:rPr>
                        <a:t>熊野酒造有限会社</a:t>
                      </a:r>
                      <a:endParaRPr kumimoji="1" lang="en-US" altLang="zh-CN" sz="1200" b="1"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「精米歩合でつくり出す香の魔術師。」</a:t>
                      </a:r>
                      <a:endParaRPr kumimoji="1" lang="en-US" altLang="ja-JP" sz="1000" dirty="0">
                        <a:latin typeface="Meiryo UI" panose="020B0604030504040204" pitchFamily="50" charset="-128"/>
                        <a:ea typeface="Meiryo UI" panose="020B0604030504040204" pitchFamily="50" charset="-128"/>
                      </a:endParaRPr>
                    </a:p>
                    <a:p>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蔵から久美浜湾が一望できます。熟練の但馬杜氏の下で修練を積んだ蔵元杜氏、柿本達郎が精魂込めて手造りする純米や吟醸は全国各地の方々に愛飲されています。</a:t>
                      </a:r>
                      <a:endParaRPr kumimoji="1" lang="en-US" altLang="ja-JP" sz="1000" dirty="0">
                        <a:latin typeface="Meiryo UI" panose="020B0604030504040204" pitchFamily="50" charset="-128"/>
                        <a:ea typeface="Meiryo UI" panose="020B0604030504040204" pitchFamily="50" charset="-128"/>
                      </a:endParaRPr>
                    </a:p>
                    <a:p>
                      <a:r>
                        <a:rPr kumimoji="1" lang="zh-CN" altLang="en-US" sz="1000" dirty="0">
                          <a:latin typeface="Meiryo UI" panose="020B0604030504040204" pitchFamily="50" charset="-128"/>
                          <a:ea typeface="Meiryo UI" panose="020B0604030504040204" pitchFamily="50" charset="-128"/>
                        </a:rPr>
                        <a:t>京丹後市久美浜町</a:t>
                      </a:r>
                      <a:r>
                        <a:rPr kumimoji="1" lang="en-US" altLang="ja-JP" sz="1000" dirty="0">
                          <a:latin typeface="Meiryo UI" panose="020B0604030504040204" pitchFamily="50" charset="-128"/>
                          <a:ea typeface="Meiryo UI" panose="020B0604030504040204" pitchFamily="50" charset="-128"/>
                        </a:rPr>
                        <a:t>45‐1</a:t>
                      </a:r>
                    </a:p>
                  </a:txBody>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zh-CN" altLang="en-US" sz="1200" b="1" dirty="0">
                          <a:latin typeface="Meiryo UI" panose="020B0604030504040204" pitchFamily="50" charset="-128"/>
                          <a:ea typeface="Meiryo UI" panose="020B0604030504040204" pitchFamily="50" charset="-128"/>
                        </a:rPr>
                        <a:t>白杉酒造株式会社</a:t>
                      </a:r>
                      <a:endParaRPr kumimoji="1" lang="en-US" altLang="zh-CN" sz="1200" b="1"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「酸づかいのファンタジスタ。」</a:t>
                      </a:r>
                      <a:endParaRPr kumimoji="1" lang="en-US" altLang="ja-JP" sz="1000" dirty="0">
                        <a:latin typeface="Meiryo UI" panose="020B0604030504040204" pitchFamily="50" charset="-128"/>
                        <a:ea typeface="Meiryo UI" panose="020B0604030504040204" pitchFamily="50" charset="-128"/>
                      </a:endParaRPr>
                    </a:p>
                    <a:p>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一般的に使われる酒米は一切使わず、丹後産の美味しい食米のみで作っている。</a:t>
                      </a:r>
                      <a:endParaRPr kumimoji="1" lang="en-US" altLang="ja-JP" sz="1000" dirty="0">
                        <a:latin typeface="Meiryo UI" panose="020B0604030504040204" pitchFamily="50" charset="-128"/>
                        <a:ea typeface="Meiryo UI" panose="020B0604030504040204" pitchFamily="50" charset="-128"/>
                      </a:endParaRPr>
                    </a:p>
                    <a:p>
                      <a:r>
                        <a:rPr kumimoji="1" lang="zh-TW" altLang="en-US" sz="1000" dirty="0">
                          <a:latin typeface="Meiryo UI" panose="020B0604030504040204" pitchFamily="50" charset="-128"/>
                          <a:ea typeface="Meiryo UI" panose="020B0604030504040204" pitchFamily="50" charset="-128"/>
                        </a:rPr>
                        <a:t>京丹後市大宮町周枳</a:t>
                      </a:r>
                      <a:r>
                        <a:rPr kumimoji="1" lang="en-US" altLang="zh-TW" sz="1000" dirty="0">
                          <a:latin typeface="Meiryo UI" panose="020B0604030504040204" pitchFamily="50" charset="-128"/>
                          <a:ea typeface="Meiryo UI" panose="020B0604030504040204" pitchFamily="50" charset="-128"/>
                        </a:rPr>
                        <a:t>954</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280093219"/>
                  </a:ext>
                </a:extLst>
              </a:tr>
              <a:tr h="1816955">
                <a:tc>
                  <a:txBody>
                    <a:bodyPr/>
                    <a:lstStyle/>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endParaRPr kumimoji="1" lang="ja-JP" altLang="en-US" sz="1100" dirty="0">
                        <a:latin typeface="游ゴシック" panose="020B0400000000000000" pitchFamily="50" charset="-128"/>
                        <a:ea typeface="游ゴシック" panose="020B0400000000000000" pitchFamily="50" charset="-128"/>
                      </a:endParaRPr>
                    </a:p>
                  </a:txBody>
                  <a:tcPr/>
                </a:tc>
                <a:tc>
                  <a:txBody>
                    <a:bodyPr/>
                    <a:lstStyle/>
                    <a:p>
                      <a:r>
                        <a:rPr kumimoji="1" lang="ja-JP" altLang="en-US" sz="1200" b="1" dirty="0">
                          <a:latin typeface="Meiryo UI" panose="020B0604030504040204" pitchFamily="50" charset="-128"/>
                          <a:ea typeface="Meiryo UI" panose="020B0604030504040204" pitchFamily="50" charset="-128"/>
                        </a:rPr>
                        <a:t>吉岡酒造場</a:t>
                      </a:r>
                      <a:endParaRPr kumimoji="1" lang="en-US" altLang="ja-JP" sz="1200" b="1"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「丹後杜氏の伝統を繋ぐ酒蔵。」</a:t>
                      </a:r>
                      <a:endParaRPr kumimoji="1" lang="en-US" altLang="ja-JP" sz="1000" dirty="0">
                        <a:latin typeface="Meiryo UI" panose="020B0604030504040204" pitchFamily="50" charset="-128"/>
                        <a:ea typeface="Meiryo UI" panose="020B0604030504040204" pitchFamily="50" charset="-128"/>
                      </a:endParaRPr>
                    </a:p>
                    <a:p>
                      <a:endParaRPr kumimoji="1" lang="en-US" altLang="ja-JP" sz="1000" dirty="0">
                        <a:latin typeface="Meiryo UI" panose="020B0604030504040204" pitchFamily="50" charset="-128"/>
                        <a:ea typeface="Meiryo UI" panose="020B0604030504040204" pitchFamily="50" charset="-128"/>
                      </a:endParaRPr>
                    </a:p>
                    <a:p>
                      <a:r>
                        <a:rPr kumimoji="1" lang="en-US" altLang="ja-JP" sz="1000" dirty="0">
                          <a:latin typeface="Meiryo UI" panose="020B0604030504040204" pitchFamily="50" charset="-128"/>
                          <a:ea typeface="Meiryo UI" panose="020B0604030504040204" pitchFamily="50" charset="-128"/>
                        </a:rPr>
                        <a:t>1789</a:t>
                      </a:r>
                      <a:r>
                        <a:rPr kumimoji="1" lang="ja-JP" altLang="en-US" sz="1000" dirty="0">
                          <a:latin typeface="Meiryo UI" panose="020B0604030504040204" pitchFamily="50" charset="-128"/>
                          <a:ea typeface="Meiryo UI" panose="020B0604030504040204" pitchFamily="50" charset="-128"/>
                        </a:rPr>
                        <a:t>年（寛政元年）創業の家族で営む酒蔵。仕込みは</a:t>
                      </a:r>
                      <a:r>
                        <a:rPr kumimoji="1" lang="en-US" altLang="ja-JP" sz="1000" dirty="0">
                          <a:latin typeface="Meiryo UI" panose="020B0604030504040204" pitchFamily="50" charset="-128"/>
                          <a:ea typeface="Meiryo UI" panose="020B0604030504040204" pitchFamily="50" charset="-128"/>
                        </a:rPr>
                        <a:t>1,000㎏</a:t>
                      </a:r>
                      <a:r>
                        <a:rPr kumimoji="1" lang="ja-JP" altLang="en-US" sz="1000" dirty="0">
                          <a:latin typeface="Meiryo UI" panose="020B0604030504040204" pitchFamily="50" charset="-128"/>
                          <a:ea typeface="Meiryo UI" panose="020B0604030504040204" pitchFamily="50" charset="-128"/>
                        </a:rPr>
                        <a:t>前後の小仕込み、全量「槽（ふね）」で絞っています。</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京丹後市弥栄町溝谷</a:t>
                      </a:r>
                      <a:r>
                        <a:rPr kumimoji="1" lang="en-US" altLang="ja-JP" sz="1000" dirty="0">
                          <a:latin typeface="Meiryo UI" panose="020B0604030504040204" pitchFamily="50" charset="-128"/>
                          <a:ea typeface="Meiryo UI" panose="020B0604030504040204" pitchFamily="50" charset="-128"/>
                        </a:rPr>
                        <a:t>1139</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l"/>
                      <a:endParaRPr kumimoji="1" lang="ja-JP" altLang="en-US" sz="1000" dirty="0">
                        <a:latin typeface="Meiryo UI" panose="020B0604030504040204" pitchFamily="50" charset="-128"/>
                        <a:ea typeface="Meiryo UI" panose="020B0604030504040204" pitchFamily="50" charset="-128"/>
                      </a:endParaRPr>
                    </a:p>
                  </a:txBody>
                  <a:tcPr/>
                </a:tc>
                <a:tc>
                  <a:txBody>
                    <a:bodyPr/>
                    <a:lstStyle/>
                    <a:p>
                      <a:endParaRPr kumimoji="1" lang="en-US" altLang="ja-JP"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644397119"/>
                  </a:ext>
                </a:extLst>
              </a:tr>
            </a:tbl>
          </a:graphicData>
        </a:graphic>
      </p:graphicFrame>
      <p:pic>
        <p:nvPicPr>
          <p:cNvPr id="7" name="図 6">
            <a:extLst>
              <a:ext uri="{FF2B5EF4-FFF2-40B4-BE49-F238E27FC236}">
                <a16:creationId xmlns:a16="http://schemas.microsoft.com/office/drawing/2014/main" id="{57DE42F9-BE7E-B0F6-1C05-1E1A110DBE4C}"/>
              </a:ext>
            </a:extLst>
          </p:cNvPr>
          <p:cNvPicPr>
            <a:picLocks noChangeAspect="1"/>
          </p:cNvPicPr>
          <p:nvPr/>
        </p:nvPicPr>
        <p:blipFill>
          <a:blip r:embed="rId2"/>
          <a:stretch>
            <a:fillRect/>
          </a:stretch>
        </p:blipFill>
        <p:spPr>
          <a:xfrm>
            <a:off x="165877" y="2691559"/>
            <a:ext cx="1918819" cy="1310702"/>
          </a:xfrm>
          <a:prstGeom prst="rect">
            <a:avLst/>
          </a:prstGeom>
        </p:spPr>
      </p:pic>
      <p:pic>
        <p:nvPicPr>
          <p:cNvPr id="8" name="図 7">
            <a:extLst>
              <a:ext uri="{FF2B5EF4-FFF2-40B4-BE49-F238E27FC236}">
                <a16:creationId xmlns:a16="http://schemas.microsoft.com/office/drawing/2014/main" id="{BA4837F5-E5BF-F681-4E9A-8562AAFCBF12}"/>
              </a:ext>
            </a:extLst>
          </p:cNvPr>
          <p:cNvPicPr>
            <a:picLocks noChangeAspect="1"/>
          </p:cNvPicPr>
          <p:nvPr/>
        </p:nvPicPr>
        <p:blipFill rotWithShape="1">
          <a:blip r:embed="rId3"/>
          <a:srcRect r="2843"/>
          <a:stretch/>
        </p:blipFill>
        <p:spPr>
          <a:xfrm>
            <a:off x="179512" y="956313"/>
            <a:ext cx="1892778" cy="1499886"/>
          </a:xfrm>
          <a:prstGeom prst="rect">
            <a:avLst/>
          </a:prstGeom>
        </p:spPr>
      </p:pic>
      <p:pic>
        <p:nvPicPr>
          <p:cNvPr id="9" name="図 8">
            <a:extLst>
              <a:ext uri="{FF2B5EF4-FFF2-40B4-BE49-F238E27FC236}">
                <a16:creationId xmlns:a16="http://schemas.microsoft.com/office/drawing/2014/main" id="{44412699-8A52-6EEF-5CE0-2CFB3612D6CC}"/>
              </a:ext>
            </a:extLst>
          </p:cNvPr>
          <p:cNvPicPr>
            <a:picLocks noChangeAspect="1"/>
          </p:cNvPicPr>
          <p:nvPr/>
        </p:nvPicPr>
        <p:blipFill>
          <a:blip r:embed="rId4"/>
          <a:stretch>
            <a:fillRect/>
          </a:stretch>
        </p:blipFill>
        <p:spPr>
          <a:xfrm>
            <a:off x="4644008" y="951377"/>
            <a:ext cx="1974273" cy="1532659"/>
          </a:xfrm>
          <a:prstGeom prst="rect">
            <a:avLst/>
          </a:prstGeom>
        </p:spPr>
      </p:pic>
      <p:pic>
        <p:nvPicPr>
          <p:cNvPr id="10" name="図 9">
            <a:extLst>
              <a:ext uri="{FF2B5EF4-FFF2-40B4-BE49-F238E27FC236}">
                <a16:creationId xmlns:a16="http://schemas.microsoft.com/office/drawing/2014/main" id="{60C3CB40-03DE-1909-C148-D4D0B5CDF6BA}"/>
              </a:ext>
            </a:extLst>
          </p:cNvPr>
          <p:cNvPicPr>
            <a:picLocks noChangeAspect="1"/>
          </p:cNvPicPr>
          <p:nvPr/>
        </p:nvPicPr>
        <p:blipFill rotWithShape="1">
          <a:blip r:embed="rId5"/>
          <a:srcRect l="26426"/>
          <a:stretch/>
        </p:blipFill>
        <p:spPr>
          <a:xfrm>
            <a:off x="4644007" y="2703162"/>
            <a:ext cx="1974273" cy="1343475"/>
          </a:xfrm>
          <a:prstGeom prst="rect">
            <a:avLst/>
          </a:prstGeom>
        </p:spPr>
      </p:pic>
      <p:pic>
        <p:nvPicPr>
          <p:cNvPr id="11" name="図 10">
            <a:extLst>
              <a:ext uri="{FF2B5EF4-FFF2-40B4-BE49-F238E27FC236}">
                <a16:creationId xmlns:a16="http://schemas.microsoft.com/office/drawing/2014/main" id="{1F673223-F509-9AA1-C9B3-89B89F05C2F3}"/>
              </a:ext>
            </a:extLst>
          </p:cNvPr>
          <p:cNvPicPr>
            <a:picLocks noChangeAspect="1"/>
          </p:cNvPicPr>
          <p:nvPr/>
        </p:nvPicPr>
        <p:blipFill>
          <a:blip r:embed="rId6"/>
          <a:stretch>
            <a:fillRect/>
          </a:stretch>
        </p:blipFill>
        <p:spPr>
          <a:xfrm>
            <a:off x="165107" y="4466269"/>
            <a:ext cx="1892778" cy="1419584"/>
          </a:xfrm>
          <a:prstGeom prst="rect">
            <a:avLst/>
          </a:prstGeom>
        </p:spPr>
      </p:pic>
      <p:pic>
        <p:nvPicPr>
          <p:cNvPr id="12" name="図 11">
            <a:extLst>
              <a:ext uri="{FF2B5EF4-FFF2-40B4-BE49-F238E27FC236}">
                <a16:creationId xmlns:a16="http://schemas.microsoft.com/office/drawing/2014/main" id="{240E9398-4EA1-2467-AB09-52BA578EF50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4068"/>
          <a:stretch/>
        </p:blipFill>
        <p:spPr>
          <a:xfrm>
            <a:off x="4746462" y="4402587"/>
            <a:ext cx="4232431" cy="1569660"/>
          </a:xfrm>
          <a:prstGeom prst="rect">
            <a:avLst/>
          </a:prstGeom>
        </p:spPr>
      </p:pic>
    </p:spTree>
    <p:extLst>
      <p:ext uri="{BB962C8B-B14F-4D97-AF65-F5344CB8AC3E}">
        <p14:creationId xmlns:p14="http://schemas.microsoft.com/office/powerpoint/2010/main" val="2744454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D074601-BF21-92A3-C3FE-049BC98420DB}"/>
              </a:ext>
            </a:extLst>
          </p:cNvPr>
          <p:cNvSpPr>
            <a:spLocks noGrp="1"/>
          </p:cNvSpPr>
          <p:nvPr>
            <p:ph type="sldNum" sz="quarter" idx="12"/>
          </p:nvPr>
        </p:nvSpPr>
        <p:spPr/>
        <p:txBody>
          <a:bodyPr/>
          <a:lstStyle/>
          <a:p>
            <a:fld id="{F86A5EC8-DED8-4501-B4E3-7C7D0EBF1D96}" type="slidenum">
              <a:rPr kumimoji="1" lang="ja-JP" altLang="en-US" smtClean="0"/>
              <a:t>44</a:t>
            </a:fld>
            <a:endParaRPr kumimoji="1" lang="ja-JP" altLang="en-US"/>
          </a:p>
        </p:txBody>
      </p:sp>
      <p:sp>
        <p:nvSpPr>
          <p:cNvPr id="2" name="テキスト ボックス 1">
            <a:extLst>
              <a:ext uri="{FF2B5EF4-FFF2-40B4-BE49-F238E27FC236}">
                <a16:creationId xmlns:a16="http://schemas.microsoft.com/office/drawing/2014/main" id="{263B3A05-7552-53AF-7181-98289F032E2F}"/>
              </a:ext>
            </a:extLst>
          </p:cNvPr>
          <p:cNvSpPr txBox="1"/>
          <p:nvPr/>
        </p:nvSpPr>
        <p:spPr>
          <a:xfrm>
            <a:off x="0" y="136781"/>
            <a:ext cx="9144000" cy="430887"/>
          </a:xfrm>
          <a:prstGeom prst="rect">
            <a:avLst/>
          </a:prstGeom>
          <a:noFill/>
        </p:spPr>
        <p:txBody>
          <a:bodyPr wrap="square" rtlCol="0">
            <a:spAutoFit/>
          </a:bodyPr>
          <a:lstStyle/>
          <a:p>
            <a:r>
              <a:rPr kumimoji="1" lang="ja-JP" altLang="en-US" sz="2200" b="1" dirty="0">
                <a:latin typeface="Meiryo UI" panose="020B0604030504040204" pitchFamily="50" charset="-128"/>
                <a:ea typeface="Meiryo UI" panose="020B0604030504040204" pitchFamily="50" charset="-128"/>
              </a:rPr>
              <a:t>京丹後市</a:t>
            </a:r>
            <a:r>
              <a:rPr kumimoji="1" lang="en-US" altLang="ja-JP" sz="2200" b="1" dirty="0">
                <a:latin typeface="Meiryo UI" panose="020B0604030504040204" pitchFamily="50" charset="-128"/>
                <a:ea typeface="Meiryo UI" panose="020B0604030504040204" pitchFamily="50" charset="-128"/>
              </a:rPr>
              <a:t>MAP</a:t>
            </a:r>
            <a:endParaRPr kumimoji="1" lang="ja-JP" altLang="en-US" sz="2200" b="1"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0A512EFB-C31F-24F4-684A-7EF926C9CA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6" y="740185"/>
            <a:ext cx="8362058" cy="5904000"/>
          </a:xfrm>
          <a:prstGeom prst="rect">
            <a:avLst/>
          </a:prstGeom>
        </p:spPr>
      </p:pic>
      <p:sp>
        <p:nvSpPr>
          <p:cNvPr id="3" name="スライド番号プレースホルダー 3">
            <a:extLst>
              <a:ext uri="{FF2B5EF4-FFF2-40B4-BE49-F238E27FC236}">
                <a16:creationId xmlns:a16="http://schemas.microsoft.com/office/drawing/2014/main" id="{C850FF21-D916-27A1-C9D5-5E11333F1781}"/>
              </a:ext>
            </a:extLst>
          </p:cNvPr>
          <p:cNvSpPr txBox="1">
            <a:spLocks/>
          </p:cNvSpPr>
          <p:nvPr/>
        </p:nvSpPr>
        <p:spPr>
          <a:xfrm>
            <a:off x="7089556" y="6600656"/>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9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86A5EC8-DED8-4501-B4E3-7C7D0EBF1D96}" type="slidenum">
              <a:rPr lang="ja-JP" altLang="en-US" sz="1200" smtClean="0"/>
              <a:pPr/>
              <a:t>44</a:t>
            </a:fld>
            <a:endParaRPr lang="ja-JP" altLang="en-US" sz="1200" dirty="0"/>
          </a:p>
        </p:txBody>
      </p:sp>
      <p:sp>
        <p:nvSpPr>
          <p:cNvPr id="7" name="テキスト ボックス 6">
            <a:extLst>
              <a:ext uri="{FF2B5EF4-FFF2-40B4-BE49-F238E27FC236}">
                <a16:creationId xmlns:a16="http://schemas.microsoft.com/office/drawing/2014/main" id="{5A86427D-590E-718C-4A54-4257998A9290}"/>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49247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2E8FA4-D73C-8773-5F9D-D7298EBF5DE0}"/>
              </a:ext>
            </a:extLst>
          </p:cNvPr>
          <p:cNvSpPr>
            <a:spLocks noGrp="1"/>
          </p:cNvSpPr>
          <p:nvPr>
            <p:ph type="title"/>
          </p:nvPr>
        </p:nvSpPr>
        <p:spPr>
          <a:xfrm>
            <a:off x="323528" y="317977"/>
            <a:ext cx="1728192" cy="741680"/>
          </a:xfrm>
        </p:spPr>
        <p:txBody>
          <a:bodyPr/>
          <a:lstStyle/>
          <a:p>
            <a:r>
              <a:rPr kumimoji="1" lang="en-US" altLang="ja-JP" dirty="0"/>
              <a:t>MEMO</a:t>
            </a:r>
            <a:endParaRPr kumimoji="1" lang="ja-JP" altLang="en-US" dirty="0"/>
          </a:p>
        </p:txBody>
      </p:sp>
      <p:graphicFrame>
        <p:nvGraphicFramePr>
          <p:cNvPr id="5" name="表 5">
            <a:extLst>
              <a:ext uri="{FF2B5EF4-FFF2-40B4-BE49-F238E27FC236}">
                <a16:creationId xmlns:a16="http://schemas.microsoft.com/office/drawing/2014/main" id="{8F080AAE-6304-E697-8870-9D01AA3DED9C}"/>
              </a:ext>
            </a:extLst>
          </p:cNvPr>
          <p:cNvGraphicFramePr>
            <a:graphicFrameLocks noGrp="1"/>
          </p:cNvGraphicFramePr>
          <p:nvPr>
            <p:ph idx="1"/>
            <p:extLst>
              <p:ext uri="{D42A27DB-BD31-4B8C-83A1-F6EECF244321}">
                <p14:modId xmlns:p14="http://schemas.microsoft.com/office/powerpoint/2010/main" val="1104119357"/>
              </p:ext>
            </p:extLst>
          </p:nvPr>
        </p:nvGraphicFramePr>
        <p:xfrm>
          <a:off x="628650" y="1825625"/>
          <a:ext cx="7886700" cy="741680"/>
        </p:xfrm>
        <a:graphic>
          <a:graphicData uri="http://schemas.openxmlformats.org/drawingml/2006/table">
            <a:tbl>
              <a:tblPr firstRow="1" bandRow="1">
                <a:tableStyleId>{2D5ABB26-0587-4C30-8999-92F81FD0307C}</a:tableStyleId>
              </a:tblPr>
              <a:tblGrid>
                <a:gridCol w="1577340">
                  <a:extLst>
                    <a:ext uri="{9D8B030D-6E8A-4147-A177-3AD203B41FA5}">
                      <a16:colId xmlns:a16="http://schemas.microsoft.com/office/drawing/2014/main" val="1747311333"/>
                    </a:ext>
                  </a:extLst>
                </a:gridCol>
                <a:gridCol w="1577340">
                  <a:extLst>
                    <a:ext uri="{9D8B030D-6E8A-4147-A177-3AD203B41FA5}">
                      <a16:colId xmlns:a16="http://schemas.microsoft.com/office/drawing/2014/main" val="2239440398"/>
                    </a:ext>
                  </a:extLst>
                </a:gridCol>
                <a:gridCol w="1577340">
                  <a:extLst>
                    <a:ext uri="{9D8B030D-6E8A-4147-A177-3AD203B41FA5}">
                      <a16:colId xmlns:a16="http://schemas.microsoft.com/office/drawing/2014/main" val="3838094174"/>
                    </a:ext>
                  </a:extLst>
                </a:gridCol>
                <a:gridCol w="1577340">
                  <a:extLst>
                    <a:ext uri="{9D8B030D-6E8A-4147-A177-3AD203B41FA5}">
                      <a16:colId xmlns:a16="http://schemas.microsoft.com/office/drawing/2014/main" val="1126558355"/>
                    </a:ext>
                  </a:extLst>
                </a:gridCol>
                <a:gridCol w="1577340">
                  <a:extLst>
                    <a:ext uri="{9D8B030D-6E8A-4147-A177-3AD203B41FA5}">
                      <a16:colId xmlns:a16="http://schemas.microsoft.com/office/drawing/2014/main" val="3641841350"/>
                    </a:ext>
                  </a:extLst>
                </a:gridCol>
              </a:tblGrid>
              <a:tr h="370840">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2993000181"/>
                  </a:ext>
                </a:extLst>
              </a:tr>
              <a:tr h="370840">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3689003121"/>
                  </a:ext>
                </a:extLst>
              </a:tr>
            </a:tbl>
          </a:graphicData>
        </a:graphic>
      </p:graphicFrame>
      <p:sp>
        <p:nvSpPr>
          <p:cNvPr id="4" name="スライド番号プレースホルダー 3">
            <a:extLst>
              <a:ext uri="{FF2B5EF4-FFF2-40B4-BE49-F238E27FC236}">
                <a16:creationId xmlns:a16="http://schemas.microsoft.com/office/drawing/2014/main" id="{1E1A586E-80EE-27B0-1007-E9BAB751D487}"/>
              </a:ext>
            </a:extLst>
          </p:cNvPr>
          <p:cNvSpPr>
            <a:spLocks noGrp="1"/>
          </p:cNvSpPr>
          <p:nvPr>
            <p:ph type="sldNum" sz="quarter" idx="12"/>
          </p:nvPr>
        </p:nvSpPr>
        <p:spPr>
          <a:xfrm>
            <a:off x="6943092" y="6356351"/>
            <a:ext cx="2057400" cy="365125"/>
          </a:xfrm>
        </p:spPr>
        <p:txBody>
          <a:bodyPr/>
          <a:lstStyle/>
          <a:p>
            <a:fld id="{F86A5EC8-DED8-4501-B4E3-7C7D0EBF1D96}" type="slidenum">
              <a:rPr kumimoji="1" lang="ja-JP" altLang="en-US" smtClean="0"/>
              <a:t>45</a:t>
            </a:fld>
            <a:endParaRPr kumimoji="1" lang="ja-JP" altLang="en-US"/>
          </a:p>
        </p:txBody>
      </p:sp>
      <p:cxnSp>
        <p:nvCxnSpPr>
          <p:cNvPr id="21" name="直線コネクタ 20">
            <a:extLst>
              <a:ext uri="{FF2B5EF4-FFF2-40B4-BE49-F238E27FC236}">
                <a16:creationId xmlns:a16="http://schemas.microsoft.com/office/drawing/2014/main" id="{3EC3A966-173D-9276-5043-DD40690939EE}"/>
              </a:ext>
            </a:extLst>
          </p:cNvPr>
          <p:cNvCxnSpPr>
            <a:cxnSpLocks/>
          </p:cNvCxnSpPr>
          <p:nvPr/>
        </p:nvCxnSpPr>
        <p:spPr>
          <a:xfrm>
            <a:off x="143508" y="1093451"/>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1897D47-0669-AB44-0593-62229C03243B}"/>
              </a:ext>
            </a:extLst>
          </p:cNvPr>
          <p:cNvCxnSpPr>
            <a:cxnSpLocks/>
          </p:cNvCxnSpPr>
          <p:nvPr/>
        </p:nvCxnSpPr>
        <p:spPr>
          <a:xfrm>
            <a:off x="118802" y="1478182"/>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C0AE6D23-15B6-8B00-7BBC-97C8D5761EE8}"/>
              </a:ext>
            </a:extLst>
          </p:cNvPr>
          <p:cNvCxnSpPr>
            <a:cxnSpLocks/>
          </p:cNvCxnSpPr>
          <p:nvPr/>
        </p:nvCxnSpPr>
        <p:spPr>
          <a:xfrm>
            <a:off x="168214" y="1853576"/>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C2501AAE-FD85-8678-2DD7-381CE51CE004}"/>
              </a:ext>
            </a:extLst>
          </p:cNvPr>
          <p:cNvCxnSpPr>
            <a:cxnSpLocks/>
          </p:cNvCxnSpPr>
          <p:nvPr/>
        </p:nvCxnSpPr>
        <p:spPr>
          <a:xfrm>
            <a:off x="155861" y="2238307"/>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EDC185C-414A-4B20-AD35-00E96F4B7BDC}"/>
              </a:ext>
            </a:extLst>
          </p:cNvPr>
          <p:cNvCxnSpPr>
            <a:cxnSpLocks/>
          </p:cNvCxnSpPr>
          <p:nvPr/>
        </p:nvCxnSpPr>
        <p:spPr>
          <a:xfrm>
            <a:off x="168214" y="2589615"/>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7D02288D-9965-E4C9-333F-12E6622D99FB}"/>
              </a:ext>
            </a:extLst>
          </p:cNvPr>
          <p:cNvCxnSpPr>
            <a:cxnSpLocks/>
          </p:cNvCxnSpPr>
          <p:nvPr/>
        </p:nvCxnSpPr>
        <p:spPr>
          <a:xfrm>
            <a:off x="169570" y="2953015"/>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608F7D4-CCD8-DEB1-DDEE-6508B09596AF}"/>
              </a:ext>
            </a:extLst>
          </p:cNvPr>
          <p:cNvCxnSpPr>
            <a:cxnSpLocks/>
          </p:cNvCxnSpPr>
          <p:nvPr/>
        </p:nvCxnSpPr>
        <p:spPr>
          <a:xfrm>
            <a:off x="155861" y="3708015"/>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70A39696-B123-1B7D-A179-D463BAE12B5B}"/>
              </a:ext>
            </a:extLst>
          </p:cNvPr>
          <p:cNvCxnSpPr>
            <a:cxnSpLocks/>
          </p:cNvCxnSpPr>
          <p:nvPr/>
        </p:nvCxnSpPr>
        <p:spPr>
          <a:xfrm>
            <a:off x="143508" y="4071415"/>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84A5B97-19E1-5F6D-ED44-3C055B6259BF}"/>
              </a:ext>
            </a:extLst>
          </p:cNvPr>
          <p:cNvCxnSpPr>
            <a:cxnSpLocks/>
          </p:cNvCxnSpPr>
          <p:nvPr/>
        </p:nvCxnSpPr>
        <p:spPr>
          <a:xfrm>
            <a:off x="155301" y="4431670"/>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83F7014-849E-8E58-F448-3A54DF27F25D}"/>
              </a:ext>
            </a:extLst>
          </p:cNvPr>
          <p:cNvCxnSpPr>
            <a:cxnSpLocks/>
          </p:cNvCxnSpPr>
          <p:nvPr/>
        </p:nvCxnSpPr>
        <p:spPr>
          <a:xfrm>
            <a:off x="142872" y="4808923"/>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54EFE919-EA6C-44E2-2117-882CEFF1E6C1}"/>
              </a:ext>
            </a:extLst>
          </p:cNvPr>
          <p:cNvCxnSpPr>
            <a:cxnSpLocks/>
          </p:cNvCxnSpPr>
          <p:nvPr/>
        </p:nvCxnSpPr>
        <p:spPr>
          <a:xfrm>
            <a:off x="168214" y="3301618"/>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31979946-666B-F1EB-41DD-EB360E70117E}"/>
              </a:ext>
            </a:extLst>
          </p:cNvPr>
          <p:cNvCxnSpPr>
            <a:cxnSpLocks/>
          </p:cNvCxnSpPr>
          <p:nvPr/>
        </p:nvCxnSpPr>
        <p:spPr>
          <a:xfrm>
            <a:off x="168214" y="5194827"/>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C5E179CE-C773-8D69-3E8D-4CD77496F31F}"/>
              </a:ext>
            </a:extLst>
          </p:cNvPr>
          <p:cNvCxnSpPr>
            <a:cxnSpLocks/>
          </p:cNvCxnSpPr>
          <p:nvPr/>
        </p:nvCxnSpPr>
        <p:spPr>
          <a:xfrm>
            <a:off x="164700" y="5559400"/>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FAF9ADB0-8531-3198-1667-5336F7FD58D8}"/>
              </a:ext>
            </a:extLst>
          </p:cNvPr>
          <p:cNvCxnSpPr>
            <a:cxnSpLocks/>
          </p:cNvCxnSpPr>
          <p:nvPr/>
        </p:nvCxnSpPr>
        <p:spPr>
          <a:xfrm>
            <a:off x="139607" y="5909116"/>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F59CCD49-4417-F0E9-80B2-B9BA858734B7}"/>
              </a:ext>
            </a:extLst>
          </p:cNvPr>
          <p:cNvCxnSpPr>
            <a:cxnSpLocks/>
          </p:cNvCxnSpPr>
          <p:nvPr/>
        </p:nvCxnSpPr>
        <p:spPr>
          <a:xfrm>
            <a:off x="164700" y="6280741"/>
            <a:ext cx="8856984" cy="186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A311E981-55B9-2981-1584-3B1AF415C58A}"/>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2216762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003406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テキスト ボックス 12">
            <a:extLst>
              <a:ext uri="{FF2B5EF4-FFF2-40B4-BE49-F238E27FC236}">
                <a16:creationId xmlns:a16="http://schemas.microsoft.com/office/drawing/2014/main" id="{20BC1ACB-EBBE-A864-CCD3-07285BEE142F}"/>
              </a:ext>
            </a:extLst>
          </p:cNvPr>
          <p:cNvSpPr txBox="1"/>
          <p:nvPr/>
        </p:nvSpPr>
        <p:spPr>
          <a:xfrm>
            <a:off x="9975" y="260648"/>
            <a:ext cx="9121828" cy="646331"/>
          </a:xfrm>
          <a:prstGeom prst="rect">
            <a:avLst/>
          </a:prstGeom>
          <a:noFill/>
        </p:spPr>
        <p:txBody>
          <a:bodyPr wrap="square">
            <a:spAutoFit/>
          </a:bodyPr>
          <a:lstStyle/>
          <a:p>
            <a:pPr algn="ctr" fontAlgn="base"/>
            <a:r>
              <a:rPr lang="ja-JP" altLang="en-US" sz="3600" b="1" dirty="0">
                <a:solidFill>
                  <a:schemeClr val="bg1"/>
                </a:solidFill>
                <a:latin typeface="HGS明朝B" panose="02020800000000000000" pitchFamily="18" charset="-128"/>
                <a:ea typeface="HGS明朝B" panose="02020800000000000000" pitchFamily="18" charset="-128"/>
              </a:rPr>
              <a:t>～</a:t>
            </a:r>
            <a:r>
              <a:rPr lang="ja-JP" altLang="en-US" sz="3600" b="1" i="0" dirty="0">
                <a:solidFill>
                  <a:schemeClr val="bg1"/>
                </a:solidFill>
                <a:effectLst/>
                <a:latin typeface="HGS明朝B" panose="02020800000000000000" pitchFamily="18" charset="-128"/>
                <a:ea typeface="HGS明朝B" panose="02020800000000000000" pitchFamily="18" charset="-128"/>
              </a:rPr>
              <a:t> </a:t>
            </a:r>
            <a:r>
              <a:rPr lang="en-US" altLang="ja-JP" sz="3600" b="1" i="0" dirty="0">
                <a:solidFill>
                  <a:schemeClr val="bg1"/>
                </a:solidFill>
                <a:effectLst/>
                <a:latin typeface="HGS明朝B" panose="02020800000000000000" pitchFamily="18" charset="-128"/>
                <a:ea typeface="HGS明朝B" panose="02020800000000000000" pitchFamily="18" charset="-128"/>
              </a:rPr>
              <a:t>Kyoto</a:t>
            </a:r>
            <a:r>
              <a:rPr lang="ja-JP" altLang="en-US" sz="3600" b="1" dirty="0">
                <a:solidFill>
                  <a:schemeClr val="bg1"/>
                </a:solidFill>
                <a:latin typeface="HGS明朝B" panose="02020800000000000000" pitchFamily="18" charset="-128"/>
                <a:ea typeface="HGS明朝B" panose="02020800000000000000" pitchFamily="18" charset="-128"/>
              </a:rPr>
              <a:t> </a:t>
            </a:r>
            <a:r>
              <a:rPr lang="en-US" altLang="ja-JP" sz="3600" b="1" dirty="0">
                <a:solidFill>
                  <a:schemeClr val="bg1"/>
                </a:solidFill>
                <a:latin typeface="HGS明朝B" panose="02020800000000000000" pitchFamily="18" charset="-128"/>
                <a:ea typeface="HGS明朝B" panose="02020800000000000000" pitchFamily="18" charset="-128"/>
              </a:rPr>
              <a:t>Health Resort </a:t>
            </a:r>
            <a:r>
              <a:rPr lang="ja-JP" altLang="en-US" sz="3600" b="1" i="0" dirty="0">
                <a:solidFill>
                  <a:schemeClr val="bg1"/>
                </a:solidFill>
                <a:effectLst/>
                <a:latin typeface="HGS明朝B" panose="02020800000000000000" pitchFamily="18" charset="-128"/>
                <a:ea typeface="HGS明朝B" panose="02020800000000000000" pitchFamily="18" charset="-128"/>
              </a:rPr>
              <a:t>京丹後～</a:t>
            </a:r>
            <a:endParaRPr lang="en-US" altLang="ja-JP" sz="3600" b="1" i="0" dirty="0">
              <a:solidFill>
                <a:schemeClr val="bg1"/>
              </a:solidFill>
              <a:effectLst/>
              <a:latin typeface="HGS明朝B" panose="02020800000000000000" pitchFamily="18" charset="-128"/>
              <a:ea typeface="HGS明朝B" panose="02020800000000000000" pitchFamily="18" charset="-128"/>
            </a:endParaRPr>
          </a:p>
        </p:txBody>
      </p:sp>
      <p:pic>
        <p:nvPicPr>
          <p:cNvPr id="7" name="図 6">
            <a:extLst>
              <a:ext uri="{FF2B5EF4-FFF2-40B4-BE49-F238E27FC236}">
                <a16:creationId xmlns:a16="http://schemas.microsoft.com/office/drawing/2014/main" id="{4DCC1FB9-A978-77F5-F6F8-CBDC3DCF91F3}"/>
              </a:ext>
            </a:extLst>
          </p:cNvPr>
          <p:cNvPicPr>
            <a:picLocks noChangeAspect="1"/>
          </p:cNvPicPr>
          <p:nvPr/>
        </p:nvPicPr>
        <p:blipFill rotWithShape="1">
          <a:blip r:embed="rId3">
            <a:extLst>
              <a:ext uri="{28A0092B-C50C-407E-A947-70E740481C1C}">
                <a14:useLocalDpi xmlns:a14="http://schemas.microsoft.com/office/drawing/2010/main" val="0"/>
              </a:ext>
            </a:extLst>
          </a:blip>
          <a:srcRect b="7189"/>
          <a:stretch/>
        </p:blipFill>
        <p:spPr>
          <a:xfrm>
            <a:off x="1" y="6172"/>
            <a:ext cx="9161883" cy="5220752"/>
          </a:xfrm>
          <a:prstGeom prst="rect">
            <a:avLst/>
          </a:prstGeom>
        </p:spPr>
      </p:pic>
      <p:pic>
        <p:nvPicPr>
          <p:cNvPr id="11" name="図 10">
            <a:extLst>
              <a:ext uri="{FF2B5EF4-FFF2-40B4-BE49-F238E27FC236}">
                <a16:creationId xmlns:a16="http://schemas.microsoft.com/office/drawing/2014/main" id="{B733C1F9-1812-D3EA-7894-C4F77B731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0353" y="5330746"/>
            <a:ext cx="901963" cy="901963"/>
          </a:xfrm>
          <a:prstGeom prst="rect">
            <a:avLst/>
          </a:prstGeom>
        </p:spPr>
      </p:pic>
      <p:sp>
        <p:nvSpPr>
          <p:cNvPr id="17" name="テキスト ボックス 16">
            <a:extLst>
              <a:ext uri="{FF2B5EF4-FFF2-40B4-BE49-F238E27FC236}">
                <a16:creationId xmlns:a16="http://schemas.microsoft.com/office/drawing/2014/main" id="{296D51C0-68AE-A48F-5C73-A656F89E14E5}"/>
              </a:ext>
            </a:extLst>
          </p:cNvPr>
          <p:cNvSpPr txBox="1"/>
          <p:nvPr/>
        </p:nvSpPr>
        <p:spPr>
          <a:xfrm>
            <a:off x="1608889" y="5589240"/>
            <a:ext cx="6686542" cy="307777"/>
          </a:xfrm>
          <a:prstGeom prst="rect">
            <a:avLst/>
          </a:prstGeom>
          <a:noFill/>
          <a:ln>
            <a:noFill/>
          </a:ln>
        </p:spPr>
        <p:txBody>
          <a:bodyPr wrap="square" rtlCol="0">
            <a:spAutoFit/>
          </a:bodyPr>
          <a:lstStyle/>
          <a:p>
            <a:r>
              <a:rPr lang="ja-JP" altLang="en-US" sz="1400" b="1" dirty="0">
                <a:latin typeface="游ゴシック" panose="020B0400000000000000" pitchFamily="50" charset="-128"/>
                <a:ea typeface="游ゴシック" panose="020B0400000000000000" pitchFamily="50" charset="-128"/>
              </a:rPr>
              <a:t>京丹後市観光公社（</a:t>
            </a:r>
            <a:r>
              <a:rPr lang="ja-JP" altLang="en-US" sz="1300" b="1" dirty="0">
                <a:latin typeface="游ゴシック" panose="020B0400000000000000" pitchFamily="50" charset="-128"/>
                <a:ea typeface="游ゴシック" panose="020B0400000000000000" pitchFamily="50" charset="-128"/>
              </a:rPr>
              <a:t>一般社団法人 海の京都</a:t>
            </a:r>
            <a:r>
              <a:rPr lang="en-US" altLang="ja-JP" sz="1300" b="1" dirty="0">
                <a:latin typeface="游ゴシック" panose="020B0400000000000000" pitchFamily="50" charset="-128"/>
                <a:ea typeface="游ゴシック" panose="020B0400000000000000" pitchFamily="50" charset="-128"/>
              </a:rPr>
              <a:t>DMO</a:t>
            </a:r>
            <a:r>
              <a:rPr lang="ja-JP" altLang="en-US" sz="1300" b="1" dirty="0">
                <a:latin typeface="游ゴシック" panose="020B0400000000000000" pitchFamily="50" charset="-128"/>
                <a:ea typeface="游ゴシック" panose="020B0400000000000000" pitchFamily="50" charset="-128"/>
              </a:rPr>
              <a:t> 京丹後地域本部）</a:t>
            </a:r>
            <a:endParaRPr lang="en-US" altLang="ja-JP" sz="1300" b="1"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2F5C99A7-46B2-7B0E-C845-8F0C64396341}"/>
              </a:ext>
            </a:extLst>
          </p:cNvPr>
          <p:cNvSpPr txBox="1"/>
          <p:nvPr/>
        </p:nvSpPr>
        <p:spPr>
          <a:xfrm>
            <a:off x="1619672" y="5924113"/>
            <a:ext cx="5700126" cy="646331"/>
          </a:xfrm>
          <a:prstGeom prst="rect">
            <a:avLst/>
          </a:prstGeom>
          <a:noFill/>
          <a:ln>
            <a:noFill/>
          </a:ln>
        </p:spPr>
        <p:txBody>
          <a:bodyPr wrap="square" rtlCol="0">
            <a:spAutoFit/>
          </a:bodyPr>
          <a:lstStyle/>
          <a:p>
            <a:r>
              <a:rPr lang="ja-JP" altLang="en-US" sz="1200" dirty="0">
                <a:latin typeface="游ゴシック" panose="020B0400000000000000" pitchFamily="50" charset="-128"/>
                <a:ea typeface="游ゴシック" panose="020B0400000000000000" pitchFamily="50" charset="-128"/>
              </a:rPr>
              <a:t>京都府知事登録旅行業</a:t>
            </a:r>
            <a:r>
              <a:rPr lang="en-US" altLang="ja-JP"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679</a:t>
            </a:r>
            <a:r>
              <a:rPr lang="ja-JP" altLang="en-US" sz="1200" dirty="0">
                <a:latin typeface="游ゴシック" panose="020B0400000000000000" pitchFamily="50" charset="-128"/>
                <a:ea typeface="游ゴシック" panose="020B0400000000000000" pitchFamily="50" charset="-128"/>
              </a:rPr>
              <a:t>号</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629-3101</a:t>
            </a:r>
            <a:r>
              <a:rPr lang="ja-JP" altLang="en-US" sz="1200" dirty="0">
                <a:latin typeface="游ゴシック" panose="020B0400000000000000" pitchFamily="50" charset="-128"/>
                <a:ea typeface="游ゴシック" panose="020B0400000000000000" pitchFamily="50" charset="-128"/>
              </a:rPr>
              <a:t>　京都府京丹後市網野町網野</a:t>
            </a:r>
            <a:r>
              <a:rPr lang="en-US" altLang="ja-JP" sz="1200" dirty="0">
                <a:latin typeface="游ゴシック" panose="020B0400000000000000" pitchFamily="50" charset="-128"/>
                <a:ea typeface="游ゴシック" panose="020B0400000000000000" pitchFamily="50" charset="-128"/>
              </a:rPr>
              <a:t>367</a:t>
            </a:r>
            <a:r>
              <a:rPr lang="ja-JP" altLang="en-US" sz="1200" dirty="0">
                <a:latin typeface="游ゴシック" panose="020B0400000000000000" pitchFamily="50" charset="-128"/>
                <a:ea typeface="游ゴシック" panose="020B0400000000000000" pitchFamily="50" charset="-128"/>
              </a:rPr>
              <a:t>　アミティ丹後１</a:t>
            </a:r>
            <a:r>
              <a:rPr lang="en-US" altLang="ja-JP" sz="1200" dirty="0">
                <a:latin typeface="游ゴシック" panose="020B0400000000000000" pitchFamily="50" charset="-128"/>
                <a:ea typeface="游ゴシック" panose="020B0400000000000000" pitchFamily="50" charset="-128"/>
              </a:rPr>
              <a:t>F</a:t>
            </a:r>
          </a:p>
          <a:p>
            <a:r>
              <a:rPr lang="en-US" altLang="ja-JP" sz="1200" dirty="0">
                <a:latin typeface="游ゴシック" panose="020B0400000000000000" pitchFamily="50" charset="-128"/>
                <a:ea typeface="游ゴシック" panose="020B0400000000000000" pitchFamily="50" charset="-128"/>
              </a:rPr>
              <a:t>TEL</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0772-72-6070</a:t>
            </a: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FAX</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0772-72-0822</a:t>
            </a: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Email: </a:t>
            </a:r>
            <a:r>
              <a:rPr lang="en-US" altLang="ja-JP" sz="1200" dirty="0">
                <a:latin typeface="游ゴシック" panose="020B0400000000000000" pitchFamily="50" charset="-128"/>
                <a:ea typeface="游ゴシック" panose="020B0400000000000000" pitchFamily="50" charset="-128"/>
                <a:hlinkClick r:id="rId5"/>
              </a:rPr>
              <a:t>info@kyotango.gr.jp</a:t>
            </a:r>
            <a:r>
              <a:rPr lang="en-US" altLang="ja-JP" sz="1200" dirty="0">
                <a:latin typeface="游ゴシック" panose="020B0400000000000000" pitchFamily="50" charset="-128"/>
                <a:ea typeface="游ゴシック" panose="020B0400000000000000" pitchFamily="50" charset="-128"/>
              </a:rPr>
              <a:t> </a:t>
            </a:r>
          </a:p>
        </p:txBody>
      </p:sp>
      <p:cxnSp>
        <p:nvCxnSpPr>
          <p:cNvPr id="19" name="直線コネクタ 18">
            <a:extLst>
              <a:ext uri="{FF2B5EF4-FFF2-40B4-BE49-F238E27FC236}">
                <a16:creationId xmlns:a16="http://schemas.microsoft.com/office/drawing/2014/main" id="{96AB5835-DF22-72D7-FA86-AC5951ADB335}"/>
              </a:ext>
            </a:extLst>
          </p:cNvPr>
          <p:cNvCxnSpPr>
            <a:cxnSpLocks/>
          </p:cNvCxnSpPr>
          <p:nvPr/>
        </p:nvCxnSpPr>
        <p:spPr>
          <a:xfrm>
            <a:off x="6969224" y="5409360"/>
            <a:ext cx="0" cy="12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34611208-A210-2D69-7B2A-F84FF6DFDC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246" y="5420547"/>
            <a:ext cx="775200" cy="775200"/>
          </a:xfrm>
          <a:prstGeom prst="rect">
            <a:avLst/>
          </a:prstGeom>
        </p:spPr>
      </p:pic>
      <p:sp>
        <p:nvSpPr>
          <p:cNvPr id="21" name="テキスト ボックス 20">
            <a:extLst>
              <a:ext uri="{FF2B5EF4-FFF2-40B4-BE49-F238E27FC236}">
                <a16:creationId xmlns:a16="http://schemas.microsoft.com/office/drawing/2014/main" id="{A779F465-2237-ADFB-7A3C-6FBC4F463A1B}"/>
              </a:ext>
            </a:extLst>
          </p:cNvPr>
          <p:cNvSpPr txBox="1"/>
          <p:nvPr/>
        </p:nvSpPr>
        <p:spPr>
          <a:xfrm>
            <a:off x="7020272" y="6207695"/>
            <a:ext cx="2145526" cy="461665"/>
          </a:xfrm>
          <a:prstGeom prst="rect">
            <a:avLst/>
          </a:prstGeom>
          <a:noFill/>
          <a:ln>
            <a:noFill/>
          </a:ln>
        </p:spPr>
        <p:txBody>
          <a:bodyPr wrap="square" rtlCol="0">
            <a:spAutoFit/>
          </a:bodyPr>
          <a:lstStyle/>
          <a:p>
            <a:r>
              <a:rPr lang="ja-JP" altLang="en-US" sz="1200" dirty="0">
                <a:latin typeface="Century" panose="02040604050505020304" pitchFamily="18" charset="0"/>
              </a:rPr>
              <a:t>公式</a:t>
            </a:r>
            <a:r>
              <a:rPr lang="en-US" altLang="ja-JP" sz="1200" dirty="0">
                <a:latin typeface="Century" panose="02040604050505020304" pitchFamily="18" charset="0"/>
              </a:rPr>
              <a:t>WEB</a:t>
            </a:r>
            <a:r>
              <a:rPr lang="ja-JP" altLang="en-US" sz="1200" dirty="0">
                <a:latin typeface="Century" panose="02040604050505020304" pitchFamily="18" charset="0"/>
              </a:rPr>
              <a:t>サイト</a:t>
            </a:r>
            <a:r>
              <a:rPr lang="en-US" altLang="ja-JP" sz="1200" dirty="0">
                <a:latin typeface="Century" panose="02040604050505020304" pitchFamily="18" charset="0"/>
              </a:rPr>
              <a:t>:</a:t>
            </a:r>
            <a:r>
              <a:rPr lang="ja-JP" altLang="en-US" sz="1200" dirty="0">
                <a:latin typeface="游ゴシック" panose="020B0400000000000000" pitchFamily="50" charset="-128"/>
                <a:ea typeface="游ゴシック" panose="020B0400000000000000" pitchFamily="50" charset="-128"/>
              </a:rPr>
              <a:t>京丹後ナビ</a:t>
            </a:r>
            <a:endParaRPr lang="en-US" altLang="ja-JP" sz="1200" dirty="0"/>
          </a:p>
          <a:p>
            <a:r>
              <a:rPr lang="en-US" altLang="ja-JP" sz="1200" dirty="0">
                <a:latin typeface="Century" panose="02040604050505020304" pitchFamily="18" charset="0"/>
              </a:rPr>
              <a:t>https://www.kyotango.gr.jp/</a:t>
            </a:r>
          </a:p>
        </p:txBody>
      </p:sp>
      <p:pic>
        <p:nvPicPr>
          <p:cNvPr id="2" name="図 1">
            <a:extLst>
              <a:ext uri="{FF2B5EF4-FFF2-40B4-BE49-F238E27FC236}">
                <a16:creationId xmlns:a16="http://schemas.microsoft.com/office/drawing/2014/main" id="{8887D47B-E5F9-2D6B-FE7B-3EE7CD1F7B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51" y="5365800"/>
            <a:ext cx="1397365" cy="1397365"/>
          </a:xfrm>
          <a:prstGeom prst="rect">
            <a:avLst/>
          </a:prstGeom>
        </p:spPr>
      </p:pic>
      <p:sp>
        <p:nvSpPr>
          <p:cNvPr id="3" name="テキスト ボックス 2">
            <a:extLst>
              <a:ext uri="{FF2B5EF4-FFF2-40B4-BE49-F238E27FC236}">
                <a16:creationId xmlns:a16="http://schemas.microsoft.com/office/drawing/2014/main" id="{BB77D83E-2101-5941-7FC4-7DF227AFE78E}"/>
              </a:ext>
            </a:extLst>
          </p:cNvPr>
          <p:cNvSpPr txBox="1"/>
          <p:nvPr/>
        </p:nvSpPr>
        <p:spPr>
          <a:xfrm>
            <a:off x="7450230" y="4983113"/>
            <a:ext cx="1748414" cy="276999"/>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小天橋</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19266F63-0FD2-C381-D5F9-27D3D9332DFB}"/>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2550616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2">
            <a:extLst>
              <a:ext uri="{FF2B5EF4-FFF2-40B4-BE49-F238E27FC236}">
                <a16:creationId xmlns:a16="http://schemas.microsoft.com/office/drawing/2014/main" id="{908EFDF1-F2E4-F489-540F-478B526740A7}"/>
              </a:ext>
            </a:extLst>
          </p:cNvPr>
          <p:cNvSpPr>
            <a:spLocks noChangeArrowheads="1"/>
          </p:cNvSpPr>
          <p:nvPr/>
        </p:nvSpPr>
        <p:spPr bwMode="auto">
          <a:xfrm>
            <a:off x="16778" y="131008"/>
            <a:ext cx="91090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200" b="1" dirty="0">
                <a:solidFill>
                  <a:srgbClr val="002060"/>
                </a:solidFill>
                <a:latin typeface="Meiryo UI" panose="020B0604030504040204" pitchFamily="50" charset="-128"/>
                <a:ea typeface="Meiryo UI" panose="020B0604030504040204" pitchFamily="50" charset="-128"/>
              </a:rPr>
              <a:t>　ヘルスツーリズムと健康</a:t>
            </a:r>
            <a:endParaRPr kumimoji="1" lang="en-US" altLang="ja-JP" sz="2200" b="1" dirty="0">
              <a:solidFill>
                <a:srgbClr val="00206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168BD689-DE52-E34D-E4AB-A88E955A6631}"/>
              </a:ext>
            </a:extLst>
          </p:cNvPr>
          <p:cNvSpPr txBox="1"/>
          <p:nvPr/>
        </p:nvSpPr>
        <p:spPr>
          <a:xfrm>
            <a:off x="122674" y="1556792"/>
            <a:ext cx="779026" cy="1179091"/>
          </a:xfrm>
          <a:prstGeom prst="ellipse">
            <a:avLst/>
          </a:prstGeom>
          <a:solidFill>
            <a:schemeClr val="accent6">
              <a:lumMod val="20000"/>
              <a:lumOff val="80000"/>
            </a:schemeClr>
          </a:solidFill>
        </p:spPr>
        <p:txBody>
          <a:bodyPr vert="eaVert" wrap="square">
            <a:spAutoFit/>
          </a:bodyPr>
          <a:lstStyle/>
          <a:p>
            <a:pPr algn="ctr" eaLnBrk="1" fontAlgn="auto" hangingPunct="1">
              <a:spcBef>
                <a:spcPts val="0"/>
              </a:spcBef>
              <a:spcAft>
                <a:spcPts val="0"/>
              </a:spcAft>
              <a:defRPr/>
            </a:pPr>
            <a:r>
              <a:rPr kumimoji="1" lang="ja-JP" altLang="en-US" sz="2400" b="1" dirty="0">
                <a:latin typeface="Meiryo UI" panose="020B0604030504040204" pitchFamily="50" charset="-128"/>
                <a:ea typeface="Meiryo UI" panose="020B0604030504040204" pitchFamily="50" charset="-128"/>
              </a:rPr>
              <a:t>運動</a:t>
            </a:r>
          </a:p>
        </p:txBody>
      </p:sp>
      <p:sp>
        <p:nvSpPr>
          <p:cNvPr id="6" name="正方形/長方形 5">
            <a:extLst>
              <a:ext uri="{FF2B5EF4-FFF2-40B4-BE49-F238E27FC236}">
                <a16:creationId xmlns:a16="http://schemas.microsoft.com/office/drawing/2014/main" id="{948422A3-0B1A-960A-22C3-E21D482F4EF8}"/>
              </a:ext>
            </a:extLst>
          </p:cNvPr>
          <p:cNvSpPr>
            <a:spLocks noChangeArrowheads="1"/>
          </p:cNvSpPr>
          <p:nvPr/>
        </p:nvSpPr>
        <p:spPr bwMode="auto">
          <a:xfrm>
            <a:off x="936625" y="1381844"/>
            <a:ext cx="790892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ja-JP" altLang="ja-JP" sz="1600" b="1" dirty="0">
                <a:latin typeface="Meiryo UI" panose="020B0604030504040204" pitchFamily="50" charset="-128"/>
                <a:ea typeface="Meiryo UI" panose="020B0604030504040204" pitchFamily="50" charset="-128"/>
              </a:rPr>
              <a:t>ヘルスツーリズム</a:t>
            </a:r>
            <a:r>
              <a:rPr lang="ja-JP" altLang="en-US" sz="1600" b="1" dirty="0">
                <a:latin typeface="Meiryo UI" panose="020B0604030504040204" pitchFamily="50" charset="-128"/>
                <a:ea typeface="Meiryo UI" panose="020B0604030504040204" pitchFamily="50" charset="-128"/>
              </a:rPr>
              <a:t>の運動プログラム</a:t>
            </a:r>
            <a:r>
              <a:rPr lang="ja-JP"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は、</a:t>
            </a:r>
            <a:r>
              <a:rPr lang="ja-JP" altLang="en-US" sz="1600" dirty="0">
                <a:latin typeface="Meiryo UI" panose="020B0604030504040204" pitchFamily="50" charset="-128"/>
                <a:ea typeface="Meiryo UI" panose="020B0604030504040204" pitchFamily="50" charset="-128"/>
              </a:rPr>
              <a:t>訪れた地域の森林や海岸線などでウォーキングやサイクリングなどを行いますが、これらの大きな目的は「筋刺激」と「脳活性」です。</a:t>
            </a:r>
            <a:endParaRPr lang="en-US" altLang="ja-JP" sz="1600" dirty="0">
              <a:latin typeface="Meiryo UI" panose="020B0604030504040204" pitchFamily="50" charset="-128"/>
              <a:ea typeface="Meiryo UI" panose="020B0604030504040204" pitchFamily="50" charset="-128"/>
            </a:endParaRPr>
          </a:p>
          <a:p>
            <a:pPr eaLnBrk="1" hangingPunct="1">
              <a:lnSpc>
                <a:spcPct val="150000"/>
              </a:lnSpc>
            </a:pPr>
            <a:r>
              <a:rPr lang="ja-JP" altLang="en-US" sz="1600" dirty="0">
                <a:latin typeface="Meiryo UI" panose="020B0604030504040204" pitchFamily="50" charset="-128"/>
                <a:ea typeface="Meiryo UI" panose="020B0604030504040204" pitchFamily="50" charset="-128"/>
              </a:rPr>
              <a:t>　運動を行うことによって、加齢とともに減少する筋肉や脳を刺激し、メタボリックシンドロームやロコモティブシンドロームの予防や改善のほか、ストレス軽減等にも役立ちます。</a:t>
            </a:r>
            <a:endParaRPr lang="en-US" altLang="ja-JP" sz="16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604D4CBC-C67A-E27C-5385-3E70563AF677}"/>
              </a:ext>
            </a:extLst>
          </p:cNvPr>
          <p:cNvSpPr txBox="1"/>
          <p:nvPr/>
        </p:nvSpPr>
        <p:spPr>
          <a:xfrm>
            <a:off x="3230563" y="875432"/>
            <a:ext cx="1150937" cy="509587"/>
          </a:xfrm>
          <a:prstGeom prst="roundRect">
            <a:avLst/>
          </a:prstGeom>
          <a:solidFill>
            <a:schemeClr val="accent4">
              <a:lumMod val="20000"/>
              <a:lumOff val="80000"/>
            </a:schemeClr>
          </a:solidFill>
          <a:effectLst/>
        </p:spPr>
        <p:txBody>
          <a:bodyPr wrap="none">
            <a:spAutoFit/>
          </a:bodyPr>
          <a:lstStyle/>
          <a:p>
            <a:pPr eaLnBrk="1" fontAlgn="auto" hangingPunct="1">
              <a:spcBef>
                <a:spcPts val="0"/>
              </a:spcBef>
              <a:spcAft>
                <a:spcPts val="0"/>
              </a:spcAft>
              <a:defRPr/>
            </a:pPr>
            <a:r>
              <a:rPr kumimoji="1" lang="ja-JP" altLang="en-US" sz="2400" b="1" dirty="0">
                <a:solidFill>
                  <a:schemeClr val="accent2">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筋刺激</a:t>
            </a:r>
          </a:p>
        </p:txBody>
      </p:sp>
      <p:sp>
        <p:nvSpPr>
          <p:cNvPr id="8" name="テキスト ボックス 7">
            <a:extLst>
              <a:ext uri="{FF2B5EF4-FFF2-40B4-BE49-F238E27FC236}">
                <a16:creationId xmlns:a16="http://schemas.microsoft.com/office/drawing/2014/main" id="{729BC075-587D-D34D-B47A-2649FC02750F}"/>
              </a:ext>
            </a:extLst>
          </p:cNvPr>
          <p:cNvSpPr txBox="1"/>
          <p:nvPr/>
        </p:nvSpPr>
        <p:spPr>
          <a:xfrm>
            <a:off x="4810125" y="875432"/>
            <a:ext cx="1150938" cy="509587"/>
          </a:xfrm>
          <a:prstGeom prst="roundRect">
            <a:avLst/>
          </a:prstGeom>
          <a:solidFill>
            <a:schemeClr val="accent4">
              <a:lumMod val="20000"/>
              <a:lumOff val="80000"/>
            </a:schemeClr>
          </a:solidFill>
          <a:effectLst/>
        </p:spPr>
        <p:txBody>
          <a:bodyPr wrap="none">
            <a:spAutoFit/>
          </a:bodyPr>
          <a:lstStyle/>
          <a:p>
            <a:pPr eaLnBrk="1" fontAlgn="auto" hangingPunct="1">
              <a:spcBef>
                <a:spcPts val="0"/>
              </a:spcBef>
              <a:spcAft>
                <a:spcPts val="0"/>
              </a:spcAft>
              <a:defRPr/>
            </a:pPr>
            <a:r>
              <a:rPr kumimoji="1" lang="ja-JP" altLang="en-US" sz="2400" b="1" dirty="0">
                <a:solidFill>
                  <a:srgbClr val="0070C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脳活性</a:t>
            </a:r>
          </a:p>
        </p:txBody>
      </p:sp>
      <p:sp>
        <p:nvSpPr>
          <p:cNvPr id="9" name="テキスト ボックス 8">
            <a:extLst>
              <a:ext uri="{FF2B5EF4-FFF2-40B4-BE49-F238E27FC236}">
                <a16:creationId xmlns:a16="http://schemas.microsoft.com/office/drawing/2014/main" id="{0BCFAEEE-5029-2387-333B-07D7225C5DDD}"/>
              </a:ext>
            </a:extLst>
          </p:cNvPr>
          <p:cNvSpPr txBox="1"/>
          <p:nvPr/>
        </p:nvSpPr>
        <p:spPr>
          <a:xfrm>
            <a:off x="4349517" y="858654"/>
            <a:ext cx="490538" cy="506412"/>
          </a:xfrm>
          <a:prstGeom prst="roundRect">
            <a:avLst/>
          </a:prstGeom>
          <a:noFill/>
          <a:effectLst/>
        </p:spPr>
        <p:txBody>
          <a:bodyPr wrap="none">
            <a:spAutoFit/>
          </a:bodyPr>
          <a:lstStyle/>
          <a:p>
            <a:pPr eaLnBrk="1" fontAlgn="auto" hangingPunct="1">
              <a:spcBef>
                <a:spcPts val="0"/>
              </a:spcBef>
              <a:spcAft>
                <a:spcPts val="0"/>
              </a:spcAft>
              <a:defRPr/>
            </a:pPr>
            <a:r>
              <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endParaRPr kumimoji="1" lang="ja-JP" altLang="en-US"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80CA79B1-03CD-7150-5294-FAEF41944CD6}"/>
              </a:ext>
            </a:extLst>
          </p:cNvPr>
          <p:cNvSpPr txBox="1"/>
          <p:nvPr/>
        </p:nvSpPr>
        <p:spPr>
          <a:xfrm>
            <a:off x="2000250" y="3115643"/>
            <a:ext cx="1455738" cy="511175"/>
          </a:xfrm>
          <a:prstGeom prst="roundRect">
            <a:avLst/>
          </a:prstGeom>
          <a:solidFill>
            <a:schemeClr val="accent4">
              <a:lumMod val="20000"/>
              <a:lumOff val="80000"/>
            </a:schemeClr>
          </a:solidFill>
          <a:effectLst/>
        </p:spPr>
        <p:txBody>
          <a:bodyPr wrap="none">
            <a:spAutoFit/>
          </a:bodyPr>
          <a:lstStyle/>
          <a:p>
            <a:pPr eaLnBrk="1" fontAlgn="auto" hangingPunct="1">
              <a:spcBef>
                <a:spcPts val="0"/>
              </a:spcBef>
              <a:spcAft>
                <a:spcPts val="0"/>
              </a:spcAft>
              <a:defRPr/>
            </a:pPr>
            <a:r>
              <a:rPr kumimoji="1" lang="ja-JP" altLang="en-US" sz="2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地域食材</a:t>
            </a:r>
          </a:p>
        </p:txBody>
      </p:sp>
      <p:sp>
        <p:nvSpPr>
          <p:cNvPr id="11" name="テキスト ボックス 10">
            <a:extLst>
              <a:ext uri="{FF2B5EF4-FFF2-40B4-BE49-F238E27FC236}">
                <a16:creationId xmlns:a16="http://schemas.microsoft.com/office/drawing/2014/main" id="{96FD546C-D031-0CDF-B177-458C2FF3F953}"/>
              </a:ext>
            </a:extLst>
          </p:cNvPr>
          <p:cNvSpPr txBox="1"/>
          <p:nvPr/>
        </p:nvSpPr>
        <p:spPr>
          <a:xfrm>
            <a:off x="3844255" y="3111113"/>
            <a:ext cx="1455738" cy="511175"/>
          </a:xfrm>
          <a:prstGeom prst="roundRect">
            <a:avLst/>
          </a:prstGeom>
          <a:solidFill>
            <a:schemeClr val="accent4">
              <a:lumMod val="20000"/>
              <a:lumOff val="80000"/>
            </a:schemeClr>
          </a:solidFill>
          <a:effectLst/>
        </p:spPr>
        <p:txBody>
          <a:bodyPr wrap="none">
            <a:spAutoFit/>
          </a:bodyPr>
          <a:lstStyle/>
          <a:p>
            <a:pPr eaLnBrk="1" fontAlgn="auto" hangingPunct="1">
              <a:spcBef>
                <a:spcPts val="0"/>
              </a:spcBef>
              <a:spcAft>
                <a:spcPts val="0"/>
              </a:spcAft>
              <a:defRPr/>
            </a:pPr>
            <a:r>
              <a:rPr kumimoji="1" lang="ja-JP" altLang="en-US" sz="2400" b="1" dirty="0">
                <a:solidFill>
                  <a:srgbClr val="0070C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伝統料理</a:t>
            </a:r>
          </a:p>
        </p:txBody>
      </p:sp>
      <p:sp>
        <p:nvSpPr>
          <p:cNvPr id="12" name="テキスト ボックス 11">
            <a:extLst>
              <a:ext uri="{FF2B5EF4-FFF2-40B4-BE49-F238E27FC236}">
                <a16:creationId xmlns:a16="http://schemas.microsoft.com/office/drawing/2014/main" id="{F5FC5C0B-44BE-D252-FA4B-C71B0DAED0FA}"/>
              </a:ext>
            </a:extLst>
          </p:cNvPr>
          <p:cNvSpPr txBox="1"/>
          <p:nvPr/>
        </p:nvSpPr>
        <p:spPr>
          <a:xfrm>
            <a:off x="3400425" y="3094335"/>
            <a:ext cx="490538" cy="506413"/>
          </a:xfrm>
          <a:prstGeom prst="roundRect">
            <a:avLst/>
          </a:prstGeom>
          <a:noFill/>
          <a:effectLst/>
        </p:spPr>
        <p:txBody>
          <a:bodyPr wrap="none">
            <a:spAutoFit/>
          </a:bodyPr>
          <a:lstStyle/>
          <a:p>
            <a:pPr eaLnBrk="1" fontAlgn="auto" hangingPunct="1">
              <a:spcBef>
                <a:spcPts val="0"/>
              </a:spcBef>
              <a:spcAft>
                <a:spcPts val="0"/>
              </a:spcAft>
              <a:defRPr/>
            </a:pPr>
            <a:r>
              <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endParaRPr kumimoji="1" lang="ja-JP" altLang="en-US"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614B7208-2466-507B-31E4-500834759D7E}"/>
              </a:ext>
            </a:extLst>
          </p:cNvPr>
          <p:cNvSpPr txBox="1"/>
          <p:nvPr/>
        </p:nvSpPr>
        <p:spPr>
          <a:xfrm>
            <a:off x="122674" y="3675782"/>
            <a:ext cx="779026" cy="1179090"/>
          </a:xfrm>
          <a:prstGeom prst="ellipse">
            <a:avLst/>
          </a:prstGeom>
          <a:solidFill>
            <a:schemeClr val="accent4">
              <a:lumMod val="60000"/>
              <a:lumOff val="40000"/>
            </a:schemeClr>
          </a:solidFill>
        </p:spPr>
        <p:txBody>
          <a:bodyPr vert="eaVert" wrap="square">
            <a:spAutoFit/>
          </a:bodyPr>
          <a:lstStyle/>
          <a:p>
            <a:pPr algn="ctr" eaLnBrk="1" fontAlgn="auto" hangingPunct="1">
              <a:spcBef>
                <a:spcPts val="0"/>
              </a:spcBef>
              <a:spcAft>
                <a:spcPts val="0"/>
              </a:spcAft>
              <a:defRPr/>
            </a:pPr>
            <a:r>
              <a:rPr kumimoji="1" lang="ja-JP" altLang="en-US" sz="2400" b="1" dirty="0">
                <a:latin typeface="Meiryo UI" panose="020B0604030504040204" pitchFamily="50" charset="-128"/>
                <a:ea typeface="Meiryo UI" panose="020B0604030504040204" pitchFamily="50" charset="-128"/>
              </a:rPr>
              <a:t>栄養</a:t>
            </a:r>
          </a:p>
        </p:txBody>
      </p:sp>
      <p:sp>
        <p:nvSpPr>
          <p:cNvPr id="14" name="テキスト ボックス 13">
            <a:extLst>
              <a:ext uri="{FF2B5EF4-FFF2-40B4-BE49-F238E27FC236}">
                <a16:creationId xmlns:a16="http://schemas.microsoft.com/office/drawing/2014/main" id="{A53D2737-76C3-D9CF-1789-286BE4565A13}"/>
              </a:ext>
            </a:extLst>
          </p:cNvPr>
          <p:cNvSpPr txBox="1"/>
          <p:nvPr/>
        </p:nvSpPr>
        <p:spPr>
          <a:xfrm>
            <a:off x="2603500" y="5086742"/>
            <a:ext cx="846138" cy="511175"/>
          </a:xfrm>
          <a:prstGeom prst="roundRect">
            <a:avLst/>
          </a:prstGeom>
          <a:solidFill>
            <a:schemeClr val="accent4">
              <a:lumMod val="20000"/>
              <a:lumOff val="80000"/>
            </a:schemeClr>
          </a:solidFill>
          <a:effectLst/>
        </p:spPr>
        <p:txBody>
          <a:bodyPr wrap="none">
            <a:spAutoFit/>
          </a:bodyPr>
          <a:lstStyle/>
          <a:p>
            <a:pPr eaLnBrk="1" fontAlgn="auto" hangingPunct="1">
              <a:spcBef>
                <a:spcPts val="0"/>
              </a:spcBef>
              <a:spcAft>
                <a:spcPts val="0"/>
              </a:spcAft>
              <a:defRPr/>
            </a:pPr>
            <a:r>
              <a:rPr kumimoji="1" lang="ja-JP" altLang="en-US" sz="2400" b="1" dirty="0">
                <a:solidFill>
                  <a:srgbClr val="FFC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温泉</a:t>
            </a:r>
          </a:p>
        </p:txBody>
      </p:sp>
      <p:sp>
        <p:nvSpPr>
          <p:cNvPr id="15" name="テキスト ボックス 14">
            <a:extLst>
              <a:ext uri="{FF2B5EF4-FFF2-40B4-BE49-F238E27FC236}">
                <a16:creationId xmlns:a16="http://schemas.microsoft.com/office/drawing/2014/main" id="{1A9A3E0B-4C6D-890F-B77A-598405DD256D}"/>
              </a:ext>
            </a:extLst>
          </p:cNvPr>
          <p:cNvSpPr txBox="1"/>
          <p:nvPr/>
        </p:nvSpPr>
        <p:spPr>
          <a:xfrm>
            <a:off x="3901857" y="5085606"/>
            <a:ext cx="847725" cy="511175"/>
          </a:xfrm>
          <a:prstGeom prst="roundRect">
            <a:avLst/>
          </a:prstGeom>
          <a:solidFill>
            <a:schemeClr val="accent4">
              <a:lumMod val="20000"/>
              <a:lumOff val="80000"/>
            </a:schemeClr>
          </a:solidFill>
          <a:effectLst/>
        </p:spPr>
        <p:txBody>
          <a:bodyPr wrap="none">
            <a:spAutoFit/>
          </a:bodyPr>
          <a:lstStyle/>
          <a:p>
            <a:pPr eaLnBrk="1" fontAlgn="auto" hangingPunct="1">
              <a:spcBef>
                <a:spcPts val="0"/>
              </a:spcBef>
              <a:spcAft>
                <a:spcPts val="0"/>
              </a:spcAft>
              <a:defRPr/>
            </a:pPr>
            <a:r>
              <a:rPr kumimoji="1" lang="ja-JP" altLang="en-US" sz="2400" b="1" dirty="0">
                <a:solidFill>
                  <a:srgbClr val="0070C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文化</a:t>
            </a:r>
          </a:p>
        </p:txBody>
      </p:sp>
      <p:sp>
        <p:nvSpPr>
          <p:cNvPr id="16" name="テキスト ボックス 15">
            <a:extLst>
              <a:ext uri="{FF2B5EF4-FFF2-40B4-BE49-F238E27FC236}">
                <a16:creationId xmlns:a16="http://schemas.microsoft.com/office/drawing/2014/main" id="{34EB1E35-8000-DCA1-4BDD-550FFB9D01F1}"/>
              </a:ext>
            </a:extLst>
          </p:cNvPr>
          <p:cNvSpPr txBox="1"/>
          <p:nvPr/>
        </p:nvSpPr>
        <p:spPr>
          <a:xfrm>
            <a:off x="3432860" y="5077217"/>
            <a:ext cx="490537" cy="506412"/>
          </a:xfrm>
          <a:prstGeom prst="roundRect">
            <a:avLst/>
          </a:prstGeom>
          <a:noFill/>
          <a:effectLst/>
        </p:spPr>
        <p:txBody>
          <a:bodyPr wrap="none">
            <a:spAutoFit/>
          </a:bodyPr>
          <a:lstStyle/>
          <a:p>
            <a:pPr eaLnBrk="1" fontAlgn="auto" hangingPunct="1">
              <a:spcBef>
                <a:spcPts val="0"/>
              </a:spcBef>
              <a:spcAft>
                <a:spcPts val="0"/>
              </a:spcAft>
              <a:defRPr/>
            </a:pPr>
            <a:r>
              <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endParaRPr kumimoji="1" lang="ja-JP" altLang="en-US"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079094B9-894F-7A15-3377-292954B9BA17}"/>
              </a:ext>
            </a:extLst>
          </p:cNvPr>
          <p:cNvSpPr txBox="1"/>
          <p:nvPr/>
        </p:nvSpPr>
        <p:spPr>
          <a:xfrm>
            <a:off x="122674" y="5563949"/>
            <a:ext cx="779026" cy="1008236"/>
          </a:xfrm>
          <a:prstGeom prst="ellipse">
            <a:avLst/>
          </a:prstGeom>
          <a:solidFill>
            <a:schemeClr val="accent5">
              <a:lumMod val="40000"/>
              <a:lumOff val="60000"/>
            </a:schemeClr>
          </a:solidFill>
        </p:spPr>
        <p:txBody>
          <a:bodyPr vert="eaVert" wrap="square">
            <a:spAutoFit/>
          </a:bodyPr>
          <a:lstStyle/>
          <a:p>
            <a:pPr algn="ctr" eaLnBrk="1" fontAlgn="auto" hangingPunct="1">
              <a:spcBef>
                <a:spcPts val="0"/>
              </a:spcBef>
              <a:spcAft>
                <a:spcPts val="0"/>
              </a:spcAft>
              <a:defRPr/>
            </a:pPr>
            <a:r>
              <a:rPr kumimoji="1" lang="ja-JP" altLang="en-US" sz="2400" b="1" dirty="0">
                <a:latin typeface="Meiryo UI" panose="020B0604030504040204" pitchFamily="50" charset="-128"/>
                <a:ea typeface="Meiryo UI" panose="020B0604030504040204" pitchFamily="50" charset="-128"/>
              </a:rPr>
              <a:t>休養</a:t>
            </a:r>
          </a:p>
        </p:txBody>
      </p:sp>
      <p:sp>
        <p:nvSpPr>
          <p:cNvPr id="18" name="テキスト ボックス 17">
            <a:extLst>
              <a:ext uri="{FF2B5EF4-FFF2-40B4-BE49-F238E27FC236}">
                <a16:creationId xmlns:a16="http://schemas.microsoft.com/office/drawing/2014/main" id="{BE277417-FC39-EA09-65D8-00D505D5EE97}"/>
              </a:ext>
            </a:extLst>
          </p:cNvPr>
          <p:cNvSpPr txBox="1"/>
          <p:nvPr/>
        </p:nvSpPr>
        <p:spPr>
          <a:xfrm>
            <a:off x="5700946" y="3111113"/>
            <a:ext cx="1264079" cy="510778"/>
          </a:xfrm>
          <a:prstGeom prst="roundRect">
            <a:avLst/>
          </a:prstGeom>
          <a:solidFill>
            <a:schemeClr val="accent4">
              <a:lumMod val="20000"/>
              <a:lumOff val="80000"/>
            </a:schemeClr>
          </a:solidFill>
          <a:effectLst/>
        </p:spPr>
        <p:txBody>
          <a:bodyPr wrap="none">
            <a:spAutoFit/>
          </a:bodyPr>
          <a:lstStyle/>
          <a:p>
            <a:pPr eaLnBrk="1" fontAlgn="auto" hangingPunct="1">
              <a:spcBef>
                <a:spcPts val="0"/>
              </a:spcBef>
              <a:spcAft>
                <a:spcPts val="0"/>
              </a:spcAft>
              <a:defRPr/>
            </a:pPr>
            <a:r>
              <a:rPr kumimoji="1" lang="ja-JP" altLang="en-US" sz="2400" b="1" dirty="0">
                <a:solidFill>
                  <a:srgbClr val="00B05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ヘルシー</a:t>
            </a:r>
          </a:p>
        </p:txBody>
      </p:sp>
      <p:sp>
        <p:nvSpPr>
          <p:cNvPr id="19" name="テキスト ボックス 18">
            <a:extLst>
              <a:ext uri="{FF2B5EF4-FFF2-40B4-BE49-F238E27FC236}">
                <a16:creationId xmlns:a16="http://schemas.microsoft.com/office/drawing/2014/main" id="{2C7A3116-76B7-0005-9893-E5DB31E91996}"/>
              </a:ext>
            </a:extLst>
          </p:cNvPr>
          <p:cNvSpPr txBox="1"/>
          <p:nvPr/>
        </p:nvSpPr>
        <p:spPr>
          <a:xfrm>
            <a:off x="5257116" y="3094335"/>
            <a:ext cx="490537" cy="506413"/>
          </a:xfrm>
          <a:prstGeom prst="roundRect">
            <a:avLst/>
          </a:prstGeom>
          <a:noFill/>
          <a:effectLst/>
        </p:spPr>
        <p:txBody>
          <a:bodyPr wrap="none">
            <a:spAutoFit/>
          </a:bodyPr>
          <a:lstStyle/>
          <a:p>
            <a:pPr eaLnBrk="1" fontAlgn="auto" hangingPunct="1">
              <a:spcBef>
                <a:spcPts val="0"/>
              </a:spcBef>
              <a:spcAft>
                <a:spcPts val="0"/>
              </a:spcAft>
              <a:defRPr/>
            </a:pPr>
            <a:r>
              <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endParaRPr kumimoji="1" lang="ja-JP" altLang="en-US"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4299307C-C5B5-29DE-346E-089F22EDAC87}"/>
              </a:ext>
            </a:extLst>
          </p:cNvPr>
          <p:cNvSpPr>
            <a:spLocks noChangeArrowheads="1"/>
          </p:cNvSpPr>
          <p:nvPr/>
        </p:nvSpPr>
        <p:spPr bwMode="auto">
          <a:xfrm>
            <a:off x="936625" y="3730923"/>
            <a:ext cx="790892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ja-JP" altLang="ja-JP" sz="1600" b="1" dirty="0">
                <a:latin typeface="Meiryo UI" panose="020B0604030504040204" pitchFamily="50" charset="-128"/>
                <a:ea typeface="Meiryo UI" panose="020B0604030504040204" pitchFamily="50" charset="-128"/>
              </a:rPr>
              <a:t>ヘルスツーリズム</a:t>
            </a:r>
            <a:r>
              <a:rPr lang="ja-JP" altLang="en-US" sz="1600" b="1" dirty="0">
                <a:latin typeface="Meiryo UI" panose="020B0604030504040204" pitchFamily="50" charset="-128"/>
                <a:ea typeface="Meiryo UI" panose="020B0604030504040204" pitchFamily="50" charset="-128"/>
              </a:rPr>
              <a:t>の食事プログラム</a:t>
            </a:r>
            <a:r>
              <a:rPr lang="ja-JP"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は、</a:t>
            </a:r>
            <a:r>
              <a:rPr lang="ja-JP" altLang="en-US" sz="1600" dirty="0">
                <a:latin typeface="Meiryo UI" panose="020B0604030504040204" pitchFamily="50" charset="-128"/>
                <a:ea typeface="Meiryo UI" panose="020B0604030504040204" pitchFamily="50" charset="-128"/>
              </a:rPr>
              <a:t>訪れた地域の食材や伝統料理をヘルシーにいただきます。カロリーや塩分、油脂、糖質などは健康づくりに配慮されており、その上、地域の伝統料理もいただけますので、旅の醍醐味を十分に味わうことができます。</a:t>
            </a:r>
            <a:endParaRPr lang="en-US" altLang="ja-JP" sz="1600"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A138D534-01A6-7351-52E5-336B8F76F31C}"/>
              </a:ext>
            </a:extLst>
          </p:cNvPr>
          <p:cNvSpPr txBox="1"/>
          <p:nvPr/>
        </p:nvSpPr>
        <p:spPr>
          <a:xfrm>
            <a:off x="5161851" y="5086742"/>
            <a:ext cx="1310700" cy="510778"/>
          </a:xfrm>
          <a:prstGeom prst="roundRect">
            <a:avLst/>
          </a:prstGeom>
          <a:solidFill>
            <a:schemeClr val="accent4">
              <a:lumMod val="20000"/>
              <a:lumOff val="80000"/>
            </a:schemeClr>
          </a:solidFill>
          <a:effectLst/>
        </p:spPr>
        <p:txBody>
          <a:bodyPr wrap="none">
            <a:spAutoFit/>
          </a:bodyPr>
          <a:lstStyle/>
          <a:p>
            <a:pPr eaLnBrk="1" fontAlgn="auto" hangingPunct="1">
              <a:spcBef>
                <a:spcPts val="0"/>
              </a:spcBef>
              <a:spcAft>
                <a:spcPts val="0"/>
              </a:spcAft>
              <a:defRPr/>
            </a:pPr>
            <a:r>
              <a:rPr kumimoji="1" lang="ja-JP" altLang="en-US" sz="2400" b="1" dirty="0">
                <a:solidFill>
                  <a:schemeClr val="accent2">
                    <a:lumMod val="60000"/>
                    <a:lumOff val="4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ふれあい</a:t>
            </a:r>
          </a:p>
        </p:txBody>
      </p:sp>
      <p:sp>
        <p:nvSpPr>
          <p:cNvPr id="22" name="テキスト ボックス 21">
            <a:extLst>
              <a:ext uri="{FF2B5EF4-FFF2-40B4-BE49-F238E27FC236}">
                <a16:creationId xmlns:a16="http://schemas.microsoft.com/office/drawing/2014/main" id="{1FCCB34B-BEA8-F2EA-F374-44E03502441F}"/>
              </a:ext>
            </a:extLst>
          </p:cNvPr>
          <p:cNvSpPr txBox="1"/>
          <p:nvPr/>
        </p:nvSpPr>
        <p:spPr>
          <a:xfrm>
            <a:off x="4716900" y="5088677"/>
            <a:ext cx="490537" cy="506413"/>
          </a:xfrm>
          <a:prstGeom prst="roundRect">
            <a:avLst/>
          </a:prstGeom>
          <a:noFill/>
          <a:effectLst/>
        </p:spPr>
        <p:txBody>
          <a:bodyPr wrap="none">
            <a:spAutoFit/>
          </a:bodyPr>
          <a:lstStyle/>
          <a:p>
            <a:pPr eaLnBrk="1" fontAlgn="auto" hangingPunct="1">
              <a:spcBef>
                <a:spcPts val="0"/>
              </a:spcBef>
              <a:spcAft>
                <a:spcPts val="0"/>
              </a:spcAft>
              <a:defRPr/>
            </a:pPr>
            <a:r>
              <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endParaRPr kumimoji="1" lang="ja-JP" altLang="en-US"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3" name="正方形/長方形 22">
            <a:extLst>
              <a:ext uri="{FF2B5EF4-FFF2-40B4-BE49-F238E27FC236}">
                <a16:creationId xmlns:a16="http://schemas.microsoft.com/office/drawing/2014/main" id="{47AEC87E-99D2-6053-EEE8-D2DBA56509B5}"/>
              </a:ext>
            </a:extLst>
          </p:cNvPr>
          <p:cNvSpPr>
            <a:spLocks noChangeArrowheads="1"/>
          </p:cNvSpPr>
          <p:nvPr/>
        </p:nvSpPr>
        <p:spPr bwMode="auto">
          <a:xfrm>
            <a:off x="936625" y="5574104"/>
            <a:ext cx="7908925" cy="77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ja-JP" altLang="ja-JP" sz="1600" b="1" dirty="0">
                <a:latin typeface="Meiryo UI" panose="020B0604030504040204" pitchFamily="50" charset="-128"/>
                <a:ea typeface="Meiryo UI" panose="020B0604030504040204" pitchFamily="50" charset="-128"/>
              </a:rPr>
              <a:t>ヘルスツーリズム</a:t>
            </a:r>
            <a:r>
              <a:rPr lang="ja-JP" altLang="en-US" sz="1600" b="1" dirty="0">
                <a:latin typeface="Meiryo UI" panose="020B0604030504040204" pitchFamily="50" charset="-128"/>
                <a:ea typeface="Meiryo UI" panose="020B0604030504040204" pitchFamily="50" charset="-128"/>
              </a:rPr>
              <a:t>の休養プログラムは、</a:t>
            </a:r>
            <a:r>
              <a:rPr lang="ja-JP" altLang="en-US" sz="1600" dirty="0">
                <a:latin typeface="Meiryo UI" panose="020B0604030504040204" pitchFamily="50" charset="-128"/>
                <a:ea typeface="Meiryo UI" panose="020B0604030504040204" pitchFamily="50" charset="-128"/>
              </a:rPr>
              <a:t>温泉に入ったり、地域の文化に触れ、さらには、地域の人々とのふれあいが心身の休養につながります。滞在をすることでより効果が得られるでしょう。</a:t>
            </a:r>
            <a:endParaRPr lang="en-US" altLang="ja-JP" sz="16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2CFF02DD-DD38-5C12-9F49-F3CDA6569348}"/>
              </a:ext>
            </a:extLst>
          </p:cNvPr>
          <p:cNvSpPr>
            <a:spLocks noGrp="1"/>
          </p:cNvSpPr>
          <p:nvPr>
            <p:ph type="sldNum" sz="quarter" idx="12"/>
          </p:nvPr>
        </p:nvSpPr>
        <p:spPr>
          <a:xfrm>
            <a:off x="7089761" y="6592267"/>
            <a:ext cx="2057400" cy="365125"/>
          </a:xfrm>
        </p:spPr>
        <p:txBody>
          <a:bodyPr/>
          <a:lstStyle/>
          <a:p>
            <a:fld id="{F86A5EC8-DED8-4501-B4E3-7C7D0EBF1D96}" type="slidenum">
              <a:rPr kumimoji="1" lang="ja-JP" altLang="en-US" sz="1200" smtClean="0"/>
              <a:t>5</a:t>
            </a:fld>
            <a:endParaRPr kumimoji="1" lang="ja-JP" altLang="en-US" sz="1200" dirty="0"/>
          </a:p>
        </p:txBody>
      </p:sp>
      <p:pic>
        <p:nvPicPr>
          <p:cNvPr id="24" name="グラフィックス 23" descr="ハイキング">
            <a:extLst>
              <a:ext uri="{FF2B5EF4-FFF2-40B4-BE49-F238E27FC236}">
                <a16:creationId xmlns:a16="http://schemas.microsoft.com/office/drawing/2014/main" id="{09A99197-8493-8362-D8C2-7FC23F0E8C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059" y="1006764"/>
            <a:ext cx="426575" cy="426575"/>
          </a:xfrm>
          <a:prstGeom prst="rect">
            <a:avLst/>
          </a:prstGeom>
        </p:spPr>
      </p:pic>
      <p:pic>
        <p:nvPicPr>
          <p:cNvPr id="25" name="グラフィックス 24" descr="テーブル セッティング">
            <a:extLst>
              <a:ext uri="{FF2B5EF4-FFF2-40B4-BE49-F238E27FC236}">
                <a16:creationId xmlns:a16="http://schemas.microsoft.com/office/drawing/2014/main" id="{7860D367-E2C1-EEF7-E54D-35AD77A6C8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237" y="3168479"/>
            <a:ext cx="447864" cy="426575"/>
          </a:xfrm>
          <a:prstGeom prst="rect">
            <a:avLst/>
          </a:prstGeom>
        </p:spPr>
      </p:pic>
      <p:pic>
        <p:nvPicPr>
          <p:cNvPr id="26" name="グラフィックス 25" descr="森林の光景">
            <a:extLst>
              <a:ext uri="{FF2B5EF4-FFF2-40B4-BE49-F238E27FC236}">
                <a16:creationId xmlns:a16="http://schemas.microsoft.com/office/drawing/2014/main" id="{631226DF-9D5A-CFF9-7D07-FEE9548F1E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554" y="5048865"/>
            <a:ext cx="469233" cy="469233"/>
          </a:xfrm>
          <a:prstGeom prst="rect">
            <a:avLst/>
          </a:prstGeom>
        </p:spPr>
      </p:pic>
      <p:cxnSp>
        <p:nvCxnSpPr>
          <p:cNvPr id="31" name="直線コネクタ 30">
            <a:extLst>
              <a:ext uri="{FF2B5EF4-FFF2-40B4-BE49-F238E27FC236}">
                <a16:creationId xmlns:a16="http://schemas.microsoft.com/office/drawing/2014/main" id="{74D47F37-9FDB-263B-FB23-A31B3DEC26ED}"/>
              </a:ext>
            </a:extLst>
          </p:cNvPr>
          <p:cNvCxnSpPr/>
          <p:nvPr/>
        </p:nvCxnSpPr>
        <p:spPr>
          <a:xfrm flipV="1">
            <a:off x="17464" y="2924944"/>
            <a:ext cx="9109072"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31B5E4CB-3CE9-C74E-DA22-1C06E82170D7}"/>
              </a:ext>
            </a:extLst>
          </p:cNvPr>
          <p:cNvCxnSpPr/>
          <p:nvPr/>
        </p:nvCxnSpPr>
        <p:spPr>
          <a:xfrm flipV="1">
            <a:off x="35496" y="4946064"/>
            <a:ext cx="9109072"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 name="テキスト ボックス 1">
            <a:extLst>
              <a:ext uri="{FF2B5EF4-FFF2-40B4-BE49-F238E27FC236}">
                <a16:creationId xmlns:a16="http://schemas.microsoft.com/office/drawing/2014/main" id="{FABEE659-69EE-1F87-0AB6-B3E5D156CAD0}"/>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1739781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2DA8DF4-4716-BE7C-33F5-E5562232815E}"/>
              </a:ext>
            </a:extLst>
          </p:cNvPr>
          <p:cNvSpPr txBox="1"/>
          <p:nvPr/>
        </p:nvSpPr>
        <p:spPr>
          <a:xfrm>
            <a:off x="0" y="793364"/>
            <a:ext cx="9144000" cy="461665"/>
          </a:xfrm>
          <a:prstGeom prst="rect">
            <a:avLst/>
          </a:prstGeom>
          <a:noFill/>
        </p:spPr>
        <p:txBody>
          <a:bodyPr wrap="square" rtlCol="0">
            <a:spAutoFit/>
          </a:bodyPr>
          <a:lstStyle/>
          <a:p>
            <a:pPr algn="ctr"/>
            <a:r>
              <a:rPr lang="ja-JP" altLang="en-US" sz="2400" b="1" dirty="0">
                <a:latin typeface="Meiryo UI" panose="020B0604030504040204" pitchFamily="50" charset="-128"/>
                <a:ea typeface="Meiryo UI" panose="020B0604030504040204" pitchFamily="50" charset="-128"/>
              </a:rPr>
              <a:t>～京丹後の資源を使って</a:t>
            </a:r>
            <a:r>
              <a:rPr lang="ja-JP" altLang="en-US" sz="2400" b="1" dirty="0">
                <a:solidFill>
                  <a:srgbClr val="FF0000"/>
                </a:solidFill>
                <a:latin typeface="Meiryo UI" panose="020B0604030504040204" pitchFamily="50" charset="-128"/>
                <a:ea typeface="Meiryo UI" panose="020B0604030504040204" pitchFamily="50" charset="-128"/>
              </a:rPr>
              <a:t>健康の３要素</a:t>
            </a:r>
            <a:r>
              <a:rPr lang="ja-JP" altLang="en-US" sz="2400" b="1" dirty="0">
                <a:latin typeface="Meiryo UI" panose="020B0604030504040204" pitchFamily="50" charset="-128"/>
                <a:ea typeface="Meiryo UI" panose="020B0604030504040204" pitchFamily="50" charset="-128"/>
              </a:rPr>
              <a:t>をバランス良く～</a:t>
            </a:r>
            <a:endParaRPr kumimoji="1" lang="ja-JP" altLang="en-US" sz="2400" b="1"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CDA8738A-8EA9-8964-AC66-5C28BA2EC2AB}"/>
              </a:ext>
            </a:extLst>
          </p:cNvPr>
          <p:cNvSpPr/>
          <p:nvPr/>
        </p:nvSpPr>
        <p:spPr>
          <a:xfrm>
            <a:off x="5488318" y="3346991"/>
            <a:ext cx="3764202" cy="446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t>　栄　養</a:t>
            </a:r>
            <a:endParaRPr kumimoji="1" lang="ja-JP" altLang="en-US" sz="2800" b="1" dirty="0"/>
          </a:p>
        </p:txBody>
      </p:sp>
      <p:grpSp>
        <p:nvGrpSpPr>
          <p:cNvPr id="7" name="グループ化 6">
            <a:extLst>
              <a:ext uri="{FF2B5EF4-FFF2-40B4-BE49-F238E27FC236}">
                <a16:creationId xmlns:a16="http://schemas.microsoft.com/office/drawing/2014/main" id="{B268FC5C-A5F6-7DC2-DDB2-4E19CE395CEE}"/>
              </a:ext>
            </a:extLst>
          </p:cNvPr>
          <p:cNvGrpSpPr/>
          <p:nvPr/>
        </p:nvGrpSpPr>
        <p:grpSpPr>
          <a:xfrm>
            <a:off x="411061" y="1114265"/>
            <a:ext cx="8743773" cy="2722305"/>
            <a:chOff x="411061" y="1114265"/>
            <a:chExt cx="8743773" cy="2722305"/>
          </a:xfrm>
        </p:grpSpPr>
        <p:pic>
          <p:nvPicPr>
            <p:cNvPr id="8" name="図 7">
              <a:extLst>
                <a:ext uri="{FF2B5EF4-FFF2-40B4-BE49-F238E27FC236}">
                  <a16:creationId xmlns:a16="http://schemas.microsoft.com/office/drawing/2014/main" id="{B81DED29-4EFF-A9DA-90C7-C49FD96F72B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1717" b="31490"/>
            <a:stretch/>
          </p:blipFill>
          <p:spPr>
            <a:xfrm>
              <a:off x="4440296" y="1485661"/>
              <a:ext cx="2940070" cy="1834296"/>
            </a:xfrm>
            <a:prstGeom prst="rect">
              <a:avLst/>
            </a:prstGeom>
          </p:spPr>
        </p:pic>
        <p:grpSp>
          <p:nvGrpSpPr>
            <p:cNvPr id="9" name="グループ化 8">
              <a:extLst>
                <a:ext uri="{FF2B5EF4-FFF2-40B4-BE49-F238E27FC236}">
                  <a16:creationId xmlns:a16="http://schemas.microsoft.com/office/drawing/2014/main" id="{AF52F962-056B-6F72-DB35-A779B97734EA}"/>
                </a:ext>
              </a:extLst>
            </p:cNvPr>
            <p:cNvGrpSpPr/>
            <p:nvPr/>
          </p:nvGrpSpPr>
          <p:grpSpPr>
            <a:xfrm>
              <a:off x="411061" y="1114265"/>
              <a:ext cx="3772482" cy="1804830"/>
              <a:chOff x="411061" y="1114265"/>
              <a:chExt cx="3772482" cy="1804830"/>
            </a:xfrm>
          </p:grpSpPr>
          <p:sp>
            <p:nvSpPr>
              <p:cNvPr id="11" name="正方形/長方形 10">
                <a:extLst>
                  <a:ext uri="{FF2B5EF4-FFF2-40B4-BE49-F238E27FC236}">
                    <a16:creationId xmlns:a16="http://schemas.microsoft.com/office/drawing/2014/main" id="{CB5CD1C5-D614-823E-8E87-4DBD5C4CD082}"/>
                  </a:ext>
                </a:extLst>
              </p:cNvPr>
              <p:cNvSpPr/>
              <p:nvPr/>
            </p:nvSpPr>
            <p:spPr>
              <a:xfrm>
                <a:off x="436014" y="1453595"/>
                <a:ext cx="3741010" cy="146550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C1747DEB-3EB9-C726-AF43-1774D3EC72AE}"/>
                  </a:ext>
                </a:extLst>
              </p:cNvPr>
              <p:cNvSpPr txBox="1"/>
              <p:nvPr/>
            </p:nvSpPr>
            <p:spPr>
              <a:xfrm>
                <a:off x="597830" y="2104424"/>
                <a:ext cx="1310700" cy="578882"/>
              </a:xfrm>
              <a:prstGeom prst="roundRect">
                <a:avLst/>
              </a:prstGeom>
              <a:noFill/>
              <a:effectLst/>
            </p:spPr>
            <p:txBody>
              <a:bodyPr wrap="none" rtlCol="0">
                <a:spAutoFit/>
              </a:bodyPr>
              <a:lstStyle/>
              <a:p>
                <a:r>
                  <a:rPr kumimoji="1" lang="ja-JP" altLang="en-US" sz="2800" b="1" dirty="0">
                    <a:solidFill>
                      <a:srgbClr val="002060"/>
                    </a:solidFill>
                    <a:latin typeface="Meiryo UI" panose="020B0604030504040204" pitchFamily="50" charset="-128"/>
                    <a:ea typeface="Meiryo UI" panose="020B0604030504040204" pitchFamily="50" charset="-128"/>
                  </a:rPr>
                  <a:t>筋刺激</a:t>
                </a:r>
              </a:p>
            </p:txBody>
          </p:sp>
          <p:sp>
            <p:nvSpPr>
              <p:cNvPr id="13" name="テキスト ボックス 12">
                <a:extLst>
                  <a:ext uri="{FF2B5EF4-FFF2-40B4-BE49-F238E27FC236}">
                    <a16:creationId xmlns:a16="http://schemas.microsoft.com/office/drawing/2014/main" id="{1C03EF8E-31FC-3C04-2685-02AC98DABE98}"/>
                  </a:ext>
                </a:extLst>
              </p:cNvPr>
              <p:cNvSpPr txBox="1"/>
              <p:nvPr/>
            </p:nvSpPr>
            <p:spPr>
              <a:xfrm>
                <a:off x="2798840" y="2098524"/>
                <a:ext cx="1310700" cy="578882"/>
              </a:xfrm>
              <a:prstGeom prst="roundRect">
                <a:avLst/>
              </a:prstGeom>
              <a:noFill/>
              <a:effectLst/>
            </p:spPr>
            <p:txBody>
              <a:bodyPr wrap="none" rtlCol="0">
                <a:spAutoFit/>
              </a:bodyPr>
              <a:lstStyle/>
              <a:p>
                <a:r>
                  <a:rPr kumimoji="1" lang="ja-JP" altLang="en-US" sz="2800" b="1" dirty="0">
                    <a:solidFill>
                      <a:srgbClr val="002060"/>
                    </a:solidFill>
                    <a:latin typeface="Meiryo UI" panose="020B0604030504040204" pitchFamily="50" charset="-128"/>
                    <a:ea typeface="Meiryo UI" panose="020B0604030504040204" pitchFamily="50" charset="-128"/>
                  </a:rPr>
                  <a:t>脳活性</a:t>
                </a:r>
              </a:p>
            </p:txBody>
          </p:sp>
          <p:sp>
            <p:nvSpPr>
              <p:cNvPr id="14" name="テキスト ボックス 13">
                <a:extLst>
                  <a:ext uri="{FF2B5EF4-FFF2-40B4-BE49-F238E27FC236}">
                    <a16:creationId xmlns:a16="http://schemas.microsoft.com/office/drawing/2014/main" id="{73C6D43A-41CA-8321-23E8-3DE6712371DA}"/>
                  </a:ext>
                </a:extLst>
              </p:cNvPr>
              <p:cNvSpPr txBox="1"/>
              <p:nvPr/>
            </p:nvSpPr>
            <p:spPr>
              <a:xfrm>
                <a:off x="2055327" y="1966233"/>
                <a:ext cx="677846" cy="769501"/>
              </a:xfrm>
              <a:prstGeom prst="roundRect">
                <a:avLst/>
              </a:prstGeom>
              <a:noFill/>
              <a:effectLst/>
            </p:spPr>
            <p:txBody>
              <a:bodyPr wrap="none" rtlCol="0">
                <a:spAutoFit/>
              </a:bodyPr>
              <a:lstStyle/>
              <a:p>
                <a:r>
                  <a:rPr kumimoji="1" lang="en-US" altLang="ja-JP" sz="4000" b="1" dirty="0">
                    <a:solidFill>
                      <a:schemeClr val="tx2"/>
                    </a:solidFill>
                    <a:latin typeface="Meiryo UI" panose="020B0604030504040204" pitchFamily="50" charset="-128"/>
                    <a:ea typeface="Meiryo UI" panose="020B0604030504040204" pitchFamily="50" charset="-128"/>
                  </a:rPr>
                  <a:t>×</a:t>
                </a:r>
                <a:endParaRPr kumimoji="1" lang="ja-JP" altLang="en-US" sz="4000" b="1" dirty="0">
                  <a:solidFill>
                    <a:schemeClr val="tx2"/>
                  </a:solidFill>
                  <a:latin typeface="Meiryo UI" panose="020B0604030504040204" pitchFamily="50" charset="-128"/>
                  <a:ea typeface="Meiryo UI" panose="020B0604030504040204" pitchFamily="50" charset="-128"/>
                </a:endParaRPr>
              </a:p>
            </p:txBody>
          </p:sp>
          <p:grpSp>
            <p:nvGrpSpPr>
              <p:cNvPr id="15" name="グループ化 14">
                <a:extLst>
                  <a:ext uri="{FF2B5EF4-FFF2-40B4-BE49-F238E27FC236}">
                    <a16:creationId xmlns:a16="http://schemas.microsoft.com/office/drawing/2014/main" id="{CC82D64A-11AC-3CD7-959D-6F5D932AA9D0}"/>
                  </a:ext>
                </a:extLst>
              </p:cNvPr>
              <p:cNvGrpSpPr/>
              <p:nvPr/>
            </p:nvGrpSpPr>
            <p:grpSpPr>
              <a:xfrm>
                <a:off x="418826" y="1114265"/>
                <a:ext cx="3764717" cy="793395"/>
                <a:chOff x="418826" y="913557"/>
                <a:chExt cx="3764717" cy="793395"/>
              </a:xfrm>
            </p:grpSpPr>
            <p:sp>
              <p:nvSpPr>
                <p:cNvPr id="18" name="正方形/長方形 17">
                  <a:extLst>
                    <a:ext uri="{FF2B5EF4-FFF2-40B4-BE49-F238E27FC236}">
                      <a16:creationId xmlns:a16="http://schemas.microsoft.com/office/drawing/2014/main" id="{7BC9FFB1-F7E5-6C2F-A5E6-7B137C16EB13}"/>
                    </a:ext>
                  </a:extLst>
                </p:cNvPr>
                <p:cNvSpPr/>
                <p:nvPr/>
              </p:nvSpPr>
              <p:spPr>
                <a:xfrm>
                  <a:off x="419341" y="1254598"/>
                  <a:ext cx="3764202" cy="452354"/>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グループ化 18">
                  <a:extLst>
                    <a:ext uri="{FF2B5EF4-FFF2-40B4-BE49-F238E27FC236}">
                      <a16:creationId xmlns:a16="http://schemas.microsoft.com/office/drawing/2014/main" id="{6DEC609D-EF02-C06B-2049-CD4D613F2D89}"/>
                    </a:ext>
                  </a:extLst>
                </p:cNvPr>
                <p:cNvGrpSpPr/>
                <p:nvPr/>
              </p:nvGrpSpPr>
              <p:grpSpPr>
                <a:xfrm>
                  <a:off x="418826" y="913557"/>
                  <a:ext cx="720000" cy="720000"/>
                  <a:chOff x="-1018261" y="1042532"/>
                  <a:chExt cx="540000" cy="540000"/>
                </a:xfrm>
                <a:solidFill>
                  <a:srgbClr val="336699"/>
                </a:solidFill>
              </p:grpSpPr>
              <p:sp>
                <p:nvSpPr>
                  <p:cNvPr id="20" name="楕円 19">
                    <a:extLst>
                      <a:ext uri="{FF2B5EF4-FFF2-40B4-BE49-F238E27FC236}">
                        <a16:creationId xmlns:a16="http://schemas.microsoft.com/office/drawing/2014/main" id="{1BCFDF0B-8809-BBCC-8516-2EBA1CAF9FED}"/>
                      </a:ext>
                    </a:extLst>
                  </p:cNvPr>
                  <p:cNvSpPr/>
                  <p:nvPr/>
                </p:nvSpPr>
                <p:spPr>
                  <a:xfrm>
                    <a:off x="-1018261" y="1042532"/>
                    <a:ext cx="540000" cy="5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D917AD74-C3AF-B08F-398D-20B828E6A1EC}"/>
                      </a:ext>
                    </a:extLst>
                  </p:cNvPr>
                  <p:cNvSpPr/>
                  <p:nvPr/>
                </p:nvSpPr>
                <p:spPr>
                  <a:xfrm>
                    <a:off x="-942549" y="1106596"/>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rgbClr val="0070C0"/>
                      </a:solidFill>
                    </a:endParaRPr>
                  </a:p>
                </p:txBody>
              </p:sp>
            </p:grpSp>
          </p:grpSp>
          <p:pic>
            <p:nvPicPr>
              <p:cNvPr id="16" name="グラフィックス 15" descr="ハイキング">
                <a:extLst>
                  <a:ext uri="{FF2B5EF4-FFF2-40B4-BE49-F238E27FC236}">
                    <a16:creationId xmlns:a16="http://schemas.microsoft.com/office/drawing/2014/main" id="{CD02FA43-5CCE-9A23-8FCC-842170C827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101" y="1227185"/>
                <a:ext cx="426575" cy="426575"/>
              </a:xfrm>
              <a:prstGeom prst="rect">
                <a:avLst/>
              </a:prstGeom>
            </p:spPr>
          </p:pic>
          <p:sp>
            <p:nvSpPr>
              <p:cNvPr id="17" name="正方形/長方形 16">
                <a:extLst>
                  <a:ext uri="{FF2B5EF4-FFF2-40B4-BE49-F238E27FC236}">
                    <a16:creationId xmlns:a16="http://schemas.microsoft.com/office/drawing/2014/main" id="{7D86FE96-DFBB-DDD9-20DF-E15162BB65D2}"/>
                  </a:ext>
                </a:extLst>
              </p:cNvPr>
              <p:cNvSpPr/>
              <p:nvPr/>
            </p:nvSpPr>
            <p:spPr>
              <a:xfrm>
                <a:off x="411061" y="1399303"/>
                <a:ext cx="3751992" cy="624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　</a:t>
                </a:r>
                <a:r>
                  <a:rPr kumimoji="1" lang="ja-JP" altLang="en-US" sz="2800" b="1" dirty="0">
                    <a:solidFill>
                      <a:schemeClr val="bg1"/>
                    </a:solidFill>
                  </a:rPr>
                  <a:t>運　動</a:t>
                </a:r>
              </a:p>
            </p:txBody>
          </p:sp>
        </p:grpSp>
        <p:pic>
          <p:nvPicPr>
            <p:cNvPr id="10" name="図 9">
              <a:extLst>
                <a:ext uri="{FF2B5EF4-FFF2-40B4-BE49-F238E27FC236}">
                  <a16:creationId xmlns:a16="http://schemas.microsoft.com/office/drawing/2014/main" id="{BD021B5C-F425-A0C6-FBCD-4E68BCD856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75169" y="1463684"/>
              <a:ext cx="1779665" cy="2372886"/>
            </a:xfrm>
            <a:prstGeom prst="rect">
              <a:avLst/>
            </a:prstGeom>
          </p:spPr>
        </p:pic>
      </p:grpSp>
      <p:sp>
        <p:nvSpPr>
          <p:cNvPr id="22" name="スライド番号プレースホルダー 1">
            <a:extLst>
              <a:ext uri="{FF2B5EF4-FFF2-40B4-BE49-F238E27FC236}">
                <a16:creationId xmlns:a16="http://schemas.microsoft.com/office/drawing/2014/main" id="{FBE1B8BA-82F4-31EA-B1A7-DB5AEFBA01B4}"/>
              </a:ext>
            </a:extLst>
          </p:cNvPr>
          <p:cNvSpPr txBox="1">
            <a:spLocks/>
          </p:cNvSpPr>
          <p:nvPr/>
        </p:nvSpPr>
        <p:spPr>
          <a:xfrm>
            <a:off x="7089556" y="6667819"/>
            <a:ext cx="2057400" cy="231224"/>
          </a:xfrm>
          <a:prstGeom prst="rect">
            <a:avLst/>
          </a:prstGeom>
        </p:spPr>
        <p:txBody>
          <a:bodyPr vert="horz" lIns="91440" tIns="45720" rIns="91440" bIns="45720" rtlCol="0" anchor="ctr"/>
          <a:lstStyle>
            <a:defPPr rtl="0">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36F066A-E813-3E45-A50D-5F86B4AD76FF}" type="slidenum">
              <a:rPr lang="ja-JP" altLang="en-US" smtClean="0">
                <a:solidFill>
                  <a:prstClr val="black">
                    <a:tint val="75000"/>
                  </a:prstClr>
                </a:solidFill>
              </a:rPr>
              <a:pPr/>
              <a:t>6</a:t>
            </a:fld>
            <a:endParaRPr lang="ja-JP" altLang="en-US" dirty="0">
              <a:solidFill>
                <a:prstClr val="black">
                  <a:tint val="75000"/>
                </a:prstClr>
              </a:solidFill>
            </a:endParaRPr>
          </a:p>
        </p:txBody>
      </p:sp>
      <p:grpSp>
        <p:nvGrpSpPr>
          <p:cNvPr id="23" name="グループ化 22">
            <a:extLst>
              <a:ext uri="{FF2B5EF4-FFF2-40B4-BE49-F238E27FC236}">
                <a16:creationId xmlns:a16="http://schemas.microsoft.com/office/drawing/2014/main" id="{EF6B3CDF-3650-780D-8F6F-BF665D37DF91}"/>
              </a:ext>
            </a:extLst>
          </p:cNvPr>
          <p:cNvGrpSpPr/>
          <p:nvPr/>
        </p:nvGrpSpPr>
        <p:grpSpPr>
          <a:xfrm>
            <a:off x="412306" y="2953914"/>
            <a:ext cx="8742528" cy="1852301"/>
            <a:chOff x="412306" y="3012637"/>
            <a:chExt cx="8742528" cy="1852301"/>
          </a:xfrm>
        </p:grpSpPr>
        <p:grpSp>
          <p:nvGrpSpPr>
            <p:cNvPr id="24" name="グループ化 23">
              <a:extLst>
                <a:ext uri="{FF2B5EF4-FFF2-40B4-BE49-F238E27FC236}">
                  <a16:creationId xmlns:a16="http://schemas.microsoft.com/office/drawing/2014/main" id="{882E5362-C46B-0668-2FCB-09738CAF4C53}"/>
                </a:ext>
              </a:extLst>
            </p:cNvPr>
            <p:cNvGrpSpPr/>
            <p:nvPr/>
          </p:nvGrpSpPr>
          <p:grpSpPr>
            <a:xfrm>
              <a:off x="412306" y="3012637"/>
              <a:ext cx="8742528" cy="1852301"/>
              <a:chOff x="412306" y="3012637"/>
              <a:chExt cx="8742528" cy="1852301"/>
            </a:xfrm>
          </p:grpSpPr>
          <p:grpSp>
            <p:nvGrpSpPr>
              <p:cNvPr id="26" name="グループ化 25">
                <a:extLst>
                  <a:ext uri="{FF2B5EF4-FFF2-40B4-BE49-F238E27FC236}">
                    <a16:creationId xmlns:a16="http://schemas.microsoft.com/office/drawing/2014/main" id="{9E8B5844-EC3D-270C-DEAA-1981CD3F76BD}"/>
                  </a:ext>
                </a:extLst>
              </p:cNvPr>
              <p:cNvGrpSpPr/>
              <p:nvPr/>
            </p:nvGrpSpPr>
            <p:grpSpPr>
              <a:xfrm>
                <a:off x="412306" y="3012637"/>
                <a:ext cx="3847320" cy="1802326"/>
                <a:chOff x="412306" y="3012637"/>
                <a:chExt cx="3847320" cy="1802326"/>
              </a:xfrm>
            </p:grpSpPr>
            <p:sp>
              <p:nvSpPr>
                <p:cNvPr id="29" name="正方形/長方形 28">
                  <a:extLst>
                    <a:ext uri="{FF2B5EF4-FFF2-40B4-BE49-F238E27FC236}">
                      <a16:creationId xmlns:a16="http://schemas.microsoft.com/office/drawing/2014/main" id="{2A36B68A-ADCD-0A4D-0B7E-AAE8C6318F0D}"/>
                    </a:ext>
                  </a:extLst>
                </p:cNvPr>
                <p:cNvSpPr/>
                <p:nvPr/>
              </p:nvSpPr>
              <p:spPr>
                <a:xfrm>
                  <a:off x="412306" y="3349463"/>
                  <a:ext cx="3764202" cy="146550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0ECA65AE-1F80-01C4-20A0-B7419F2C6EB4}"/>
                    </a:ext>
                  </a:extLst>
                </p:cNvPr>
                <p:cNvSpPr txBox="1"/>
                <p:nvPr/>
              </p:nvSpPr>
              <p:spPr>
                <a:xfrm>
                  <a:off x="477000" y="3776226"/>
                  <a:ext cx="1667986" cy="578882"/>
                </a:xfrm>
                <a:prstGeom prst="roundRect">
                  <a:avLst/>
                </a:prstGeom>
                <a:noFill/>
                <a:effectLst/>
              </p:spPr>
              <p:txBody>
                <a:bodyPr wrap="none" rtlCol="0">
                  <a:spAutoFit/>
                </a:bodyPr>
                <a:lstStyle/>
                <a:p>
                  <a:r>
                    <a:rPr kumimoji="1" lang="ja-JP" altLang="en-US" sz="2800" b="1" dirty="0">
                      <a:solidFill>
                        <a:schemeClr val="accent2">
                          <a:lumMod val="50000"/>
                        </a:schemeClr>
                      </a:solidFill>
                      <a:latin typeface="Meiryo UI" panose="020B0604030504040204" pitchFamily="50" charset="-128"/>
                      <a:ea typeface="Meiryo UI" panose="020B0604030504040204" pitchFamily="50" charset="-128"/>
                    </a:rPr>
                    <a:t>地域食材</a:t>
                  </a:r>
                </a:p>
              </p:txBody>
            </p:sp>
            <p:sp>
              <p:nvSpPr>
                <p:cNvPr id="31" name="テキスト ボックス 30">
                  <a:extLst>
                    <a:ext uri="{FF2B5EF4-FFF2-40B4-BE49-F238E27FC236}">
                      <a16:creationId xmlns:a16="http://schemas.microsoft.com/office/drawing/2014/main" id="{DB42D570-AC39-7BB6-07C4-7CDB4EA60BE4}"/>
                    </a:ext>
                  </a:extLst>
                </p:cNvPr>
                <p:cNvSpPr txBox="1"/>
                <p:nvPr/>
              </p:nvSpPr>
              <p:spPr>
                <a:xfrm>
                  <a:off x="467359" y="4222597"/>
                  <a:ext cx="1872271" cy="578882"/>
                </a:xfrm>
                <a:prstGeom prst="roundRect">
                  <a:avLst/>
                </a:prstGeom>
                <a:noFill/>
                <a:effectLst/>
              </p:spPr>
              <p:txBody>
                <a:bodyPr wrap="square" rtlCol="0">
                  <a:spAutoFit/>
                </a:bodyPr>
                <a:lstStyle/>
                <a:p>
                  <a:r>
                    <a:rPr kumimoji="1" lang="ja-JP" altLang="en-US" sz="2800" b="1" dirty="0">
                      <a:solidFill>
                        <a:schemeClr val="accent2">
                          <a:lumMod val="50000"/>
                        </a:schemeClr>
                      </a:solidFill>
                      <a:latin typeface="Meiryo UI" panose="020B0604030504040204" pitchFamily="50" charset="-128"/>
                      <a:ea typeface="Meiryo UI" panose="020B0604030504040204" pitchFamily="50" charset="-128"/>
                    </a:rPr>
                    <a:t>伝統料理</a:t>
                  </a:r>
                </a:p>
              </p:txBody>
            </p:sp>
            <p:sp>
              <p:nvSpPr>
                <p:cNvPr id="32" name="テキスト ボックス 31">
                  <a:extLst>
                    <a:ext uri="{FF2B5EF4-FFF2-40B4-BE49-F238E27FC236}">
                      <a16:creationId xmlns:a16="http://schemas.microsoft.com/office/drawing/2014/main" id="{E92B440B-C7AB-AF0C-E7EC-7773EFE53E84}"/>
                    </a:ext>
                  </a:extLst>
                </p:cNvPr>
                <p:cNvSpPr txBox="1"/>
                <p:nvPr/>
              </p:nvSpPr>
              <p:spPr>
                <a:xfrm>
                  <a:off x="2147261" y="3882508"/>
                  <a:ext cx="540068" cy="755809"/>
                </a:xfrm>
                <a:prstGeom prst="roundRect">
                  <a:avLst/>
                </a:prstGeom>
                <a:noFill/>
                <a:effectLst/>
              </p:spPr>
              <p:txBody>
                <a:bodyPr wrap="square" rtlCol="0">
                  <a:spAutoFit/>
                </a:bodyPr>
                <a:lstStyle/>
                <a:p>
                  <a:r>
                    <a:rPr kumimoji="1" lang="en-US" altLang="ja-JP" sz="4000" b="1" dirty="0">
                      <a:solidFill>
                        <a:schemeClr val="accent2">
                          <a:lumMod val="50000"/>
                        </a:schemeClr>
                      </a:solidFill>
                      <a:latin typeface="Meiryo UI" panose="020B0604030504040204" pitchFamily="50" charset="-128"/>
                      <a:ea typeface="Meiryo UI" panose="020B0604030504040204" pitchFamily="50" charset="-128"/>
                    </a:rPr>
                    <a:t>×</a:t>
                  </a:r>
                  <a:endParaRPr kumimoji="1" lang="ja-JP" altLang="en-US" sz="4000" b="1" dirty="0">
                    <a:solidFill>
                      <a:schemeClr val="accent2">
                        <a:lumMod val="50000"/>
                      </a:schemeClr>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4276E8EB-D01A-4A78-04DB-F343DFFFB740}"/>
                    </a:ext>
                  </a:extLst>
                </p:cNvPr>
                <p:cNvSpPr txBox="1"/>
                <p:nvPr/>
              </p:nvSpPr>
              <p:spPr>
                <a:xfrm>
                  <a:off x="2815725" y="3995450"/>
                  <a:ext cx="1443901" cy="578882"/>
                </a:xfrm>
                <a:prstGeom prst="roundRect">
                  <a:avLst/>
                </a:prstGeom>
                <a:noFill/>
                <a:effectLst/>
              </p:spPr>
              <p:txBody>
                <a:bodyPr wrap="none" rtlCol="0">
                  <a:spAutoFit/>
                </a:bodyPr>
                <a:lstStyle/>
                <a:p>
                  <a:r>
                    <a:rPr kumimoji="1" lang="ja-JP" altLang="en-US" sz="2800" b="1" dirty="0">
                      <a:solidFill>
                        <a:schemeClr val="accent2">
                          <a:lumMod val="50000"/>
                        </a:schemeClr>
                      </a:solidFill>
                      <a:latin typeface="Meiryo UI" panose="020B0604030504040204" pitchFamily="50" charset="-128"/>
                      <a:ea typeface="Meiryo UI" panose="020B0604030504040204" pitchFamily="50" charset="-128"/>
                    </a:rPr>
                    <a:t>ヘルシー</a:t>
                  </a:r>
                </a:p>
              </p:txBody>
            </p:sp>
            <p:grpSp>
              <p:nvGrpSpPr>
                <p:cNvPr id="34" name="グループ化 33">
                  <a:extLst>
                    <a:ext uri="{FF2B5EF4-FFF2-40B4-BE49-F238E27FC236}">
                      <a16:creationId xmlns:a16="http://schemas.microsoft.com/office/drawing/2014/main" id="{553E24F3-022F-B8C9-5A64-7321B369A38F}"/>
                    </a:ext>
                  </a:extLst>
                </p:cNvPr>
                <p:cNvGrpSpPr/>
                <p:nvPr/>
              </p:nvGrpSpPr>
              <p:grpSpPr>
                <a:xfrm>
                  <a:off x="413287" y="3012637"/>
                  <a:ext cx="3764717" cy="793395"/>
                  <a:chOff x="418826" y="913557"/>
                  <a:chExt cx="3764717" cy="793395"/>
                </a:xfrm>
                <a:solidFill>
                  <a:schemeClr val="accent2"/>
                </a:solidFill>
              </p:grpSpPr>
              <p:sp>
                <p:nvSpPr>
                  <p:cNvPr id="36" name="正方形/長方形 35">
                    <a:extLst>
                      <a:ext uri="{FF2B5EF4-FFF2-40B4-BE49-F238E27FC236}">
                        <a16:creationId xmlns:a16="http://schemas.microsoft.com/office/drawing/2014/main" id="{DBACD50D-7E65-00B1-A9CE-55860028D80D}"/>
                      </a:ext>
                    </a:extLst>
                  </p:cNvPr>
                  <p:cNvSpPr/>
                  <p:nvPr/>
                </p:nvSpPr>
                <p:spPr>
                  <a:xfrm>
                    <a:off x="419341" y="1254598"/>
                    <a:ext cx="3764202" cy="4523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7" name="グループ化 36">
                    <a:extLst>
                      <a:ext uri="{FF2B5EF4-FFF2-40B4-BE49-F238E27FC236}">
                        <a16:creationId xmlns:a16="http://schemas.microsoft.com/office/drawing/2014/main" id="{1645A112-794A-7608-8A4B-087962595ED1}"/>
                      </a:ext>
                    </a:extLst>
                  </p:cNvPr>
                  <p:cNvGrpSpPr/>
                  <p:nvPr/>
                </p:nvGrpSpPr>
                <p:grpSpPr>
                  <a:xfrm>
                    <a:off x="418826" y="913557"/>
                    <a:ext cx="720000" cy="720000"/>
                    <a:chOff x="-1018261" y="1042532"/>
                    <a:chExt cx="540000" cy="540000"/>
                  </a:xfrm>
                  <a:grpFill/>
                </p:grpSpPr>
                <p:sp>
                  <p:nvSpPr>
                    <p:cNvPr id="38" name="楕円 37">
                      <a:extLst>
                        <a:ext uri="{FF2B5EF4-FFF2-40B4-BE49-F238E27FC236}">
                          <a16:creationId xmlns:a16="http://schemas.microsoft.com/office/drawing/2014/main" id="{D1092C2E-A86C-0AC0-CA64-391CBA5B8DC5}"/>
                        </a:ext>
                      </a:extLst>
                    </p:cNvPr>
                    <p:cNvSpPr/>
                    <p:nvPr/>
                  </p:nvSpPr>
                  <p:spPr>
                    <a:xfrm>
                      <a:off x="-1018261" y="1042532"/>
                      <a:ext cx="540000" cy="5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楕円 38">
                      <a:extLst>
                        <a:ext uri="{FF2B5EF4-FFF2-40B4-BE49-F238E27FC236}">
                          <a16:creationId xmlns:a16="http://schemas.microsoft.com/office/drawing/2014/main" id="{FA0D75F2-5532-92B3-E151-7CAA1353DE03}"/>
                        </a:ext>
                      </a:extLst>
                    </p:cNvPr>
                    <p:cNvSpPr/>
                    <p:nvPr/>
                  </p:nvSpPr>
                  <p:spPr>
                    <a:xfrm>
                      <a:off x="-942549" y="1106596"/>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rgbClr val="0070C0"/>
                        </a:solidFill>
                      </a:endParaRPr>
                    </a:p>
                  </p:txBody>
                </p:sp>
              </p:grpSp>
            </p:grpSp>
            <p:pic>
              <p:nvPicPr>
                <p:cNvPr id="35" name="グラフィックス 34" descr="テーブル セッティング">
                  <a:extLst>
                    <a:ext uri="{FF2B5EF4-FFF2-40B4-BE49-F238E27FC236}">
                      <a16:creationId xmlns:a16="http://schemas.microsoft.com/office/drawing/2014/main" id="{D939DA4D-CFE1-28B0-5BF5-67508C32C0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117" y="3133585"/>
                  <a:ext cx="447863" cy="426575"/>
                </a:xfrm>
                <a:prstGeom prst="rect">
                  <a:avLst/>
                </a:prstGeom>
              </p:spPr>
            </p:pic>
          </p:grpSp>
          <p:pic>
            <p:nvPicPr>
              <p:cNvPr id="27" name="図 26">
                <a:extLst>
                  <a:ext uri="{FF2B5EF4-FFF2-40B4-BE49-F238E27FC236}">
                    <a16:creationId xmlns:a16="http://schemas.microsoft.com/office/drawing/2014/main" id="{16D5FAB8-F4A1-D61C-B43C-3C47FA27EC04}"/>
                  </a:ext>
                </a:extLst>
              </p:cNvPr>
              <p:cNvPicPr>
                <a:picLocks noChangeAspect="1"/>
              </p:cNvPicPr>
              <p:nvPr/>
            </p:nvPicPr>
            <p:blipFill rotWithShape="1">
              <a:blip r:embed="rId8"/>
              <a:srcRect t="14075" r="2784" b="11652"/>
              <a:stretch/>
            </p:blipFill>
            <p:spPr>
              <a:xfrm>
                <a:off x="6644785" y="3346132"/>
                <a:ext cx="2510049" cy="1518806"/>
              </a:xfrm>
              <a:prstGeom prst="rect">
                <a:avLst/>
              </a:prstGeom>
            </p:spPr>
          </p:pic>
          <p:pic>
            <p:nvPicPr>
              <p:cNvPr id="28" name="図 27">
                <a:extLst>
                  <a:ext uri="{FF2B5EF4-FFF2-40B4-BE49-F238E27FC236}">
                    <a16:creationId xmlns:a16="http://schemas.microsoft.com/office/drawing/2014/main" id="{2CFBA4E1-EC0A-4345-9ABF-883D36F06B1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2239"/>
              <a:stretch/>
            </p:blipFill>
            <p:spPr>
              <a:xfrm>
                <a:off x="4433261" y="3346872"/>
                <a:ext cx="2258529" cy="1486581"/>
              </a:xfrm>
              <a:prstGeom prst="rect">
                <a:avLst/>
              </a:prstGeom>
            </p:spPr>
          </p:pic>
        </p:grpSp>
        <p:sp>
          <p:nvSpPr>
            <p:cNvPr id="25" name="正方形/長方形 24">
              <a:extLst>
                <a:ext uri="{FF2B5EF4-FFF2-40B4-BE49-F238E27FC236}">
                  <a16:creationId xmlns:a16="http://schemas.microsoft.com/office/drawing/2014/main" id="{FD3E7BD3-B59E-0501-CCBD-1CEBFF2B8D54}"/>
                </a:ext>
              </a:extLst>
            </p:cNvPr>
            <p:cNvSpPr/>
            <p:nvPr/>
          </p:nvSpPr>
          <p:spPr>
            <a:xfrm>
              <a:off x="420703" y="3288448"/>
              <a:ext cx="3738350" cy="624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　</a:t>
              </a:r>
              <a:r>
                <a:rPr lang="ja-JP" altLang="en-US" sz="2800" b="1" dirty="0">
                  <a:solidFill>
                    <a:schemeClr val="bg1"/>
                  </a:solidFill>
                </a:rPr>
                <a:t>栄　養</a:t>
              </a:r>
              <a:endParaRPr kumimoji="1" lang="ja-JP" altLang="en-US" sz="2800" b="1" dirty="0">
                <a:solidFill>
                  <a:schemeClr val="bg1"/>
                </a:solidFill>
              </a:endParaRPr>
            </a:p>
          </p:txBody>
        </p:sp>
      </p:grpSp>
      <p:grpSp>
        <p:nvGrpSpPr>
          <p:cNvPr id="40" name="グループ化 39">
            <a:extLst>
              <a:ext uri="{FF2B5EF4-FFF2-40B4-BE49-F238E27FC236}">
                <a16:creationId xmlns:a16="http://schemas.microsoft.com/office/drawing/2014/main" id="{C8A26D49-787D-FAAB-510A-A14B22AC7555}"/>
              </a:ext>
            </a:extLst>
          </p:cNvPr>
          <p:cNvGrpSpPr/>
          <p:nvPr/>
        </p:nvGrpSpPr>
        <p:grpSpPr>
          <a:xfrm>
            <a:off x="284741" y="4782708"/>
            <a:ext cx="8870093" cy="1878160"/>
            <a:chOff x="284741" y="4849820"/>
            <a:chExt cx="8870093" cy="1878160"/>
          </a:xfrm>
        </p:grpSpPr>
        <p:grpSp>
          <p:nvGrpSpPr>
            <p:cNvPr id="41" name="グループ化 40">
              <a:extLst>
                <a:ext uri="{FF2B5EF4-FFF2-40B4-BE49-F238E27FC236}">
                  <a16:creationId xmlns:a16="http://schemas.microsoft.com/office/drawing/2014/main" id="{E05A7632-3B58-CE80-9AC2-D6644D86016C}"/>
                </a:ext>
              </a:extLst>
            </p:cNvPr>
            <p:cNvGrpSpPr/>
            <p:nvPr/>
          </p:nvGrpSpPr>
          <p:grpSpPr>
            <a:xfrm>
              <a:off x="284741" y="4864938"/>
              <a:ext cx="3895186" cy="1863042"/>
              <a:chOff x="284741" y="4864938"/>
              <a:chExt cx="3895186" cy="1863042"/>
            </a:xfrm>
          </p:grpSpPr>
          <p:sp>
            <p:nvSpPr>
              <p:cNvPr id="45" name="正方形/長方形 44">
                <a:extLst>
                  <a:ext uri="{FF2B5EF4-FFF2-40B4-BE49-F238E27FC236}">
                    <a16:creationId xmlns:a16="http://schemas.microsoft.com/office/drawing/2014/main" id="{64697F52-1DA5-7831-7665-082513757AB8}"/>
                  </a:ext>
                </a:extLst>
              </p:cNvPr>
              <p:cNvSpPr/>
              <p:nvPr/>
            </p:nvSpPr>
            <p:spPr>
              <a:xfrm>
                <a:off x="428394" y="5194360"/>
                <a:ext cx="3730660" cy="14655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テキスト ボックス 45">
                <a:extLst>
                  <a:ext uri="{FF2B5EF4-FFF2-40B4-BE49-F238E27FC236}">
                    <a16:creationId xmlns:a16="http://schemas.microsoft.com/office/drawing/2014/main" id="{CE6DEED2-3A13-3DE8-431F-9F88DC58FEAC}"/>
                  </a:ext>
                </a:extLst>
              </p:cNvPr>
              <p:cNvSpPr txBox="1"/>
              <p:nvPr/>
            </p:nvSpPr>
            <p:spPr>
              <a:xfrm>
                <a:off x="387764" y="5636872"/>
                <a:ext cx="1996293" cy="578882"/>
              </a:xfrm>
              <a:prstGeom prst="roundRect">
                <a:avLst/>
              </a:prstGeom>
              <a:noFill/>
              <a:effectLst/>
            </p:spPr>
            <p:txBody>
              <a:bodyPr wrap="square" rtlCol="0">
                <a:spAutoFit/>
              </a:bodyPr>
              <a:lstStyle/>
              <a:p>
                <a:pPr algn="ctr"/>
                <a:r>
                  <a:rPr kumimoji="1" lang="ja-JP" altLang="en-US" sz="2800" b="1" dirty="0">
                    <a:solidFill>
                      <a:srgbClr val="008080"/>
                    </a:solidFill>
                    <a:latin typeface="Meiryo UI" panose="020B0604030504040204" pitchFamily="50" charset="-128"/>
                    <a:ea typeface="Meiryo UI" panose="020B0604030504040204" pitchFamily="50" charset="-128"/>
                  </a:rPr>
                  <a:t>温泉・森林</a:t>
                </a:r>
              </a:p>
            </p:txBody>
          </p:sp>
          <p:sp>
            <p:nvSpPr>
              <p:cNvPr id="47" name="テキスト ボックス 46">
                <a:extLst>
                  <a:ext uri="{FF2B5EF4-FFF2-40B4-BE49-F238E27FC236}">
                    <a16:creationId xmlns:a16="http://schemas.microsoft.com/office/drawing/2014/main" id="{7A2D27D9-BE1E-7EC6-24CB-03C96B0781D0}"/>
                  </a:ext>
                </a:extLst>
              </p:cNvPr>
              <p:cNvSpPr txBox="1"/>
              <p:nvPr/>
            </p:nvSpPr>
            <p:spPr>
              <a:xfrm>
                <a:off x="284741" y="6149098"/>
                <a:ext cx="2175115" cy="578882"/>
              </a:xfrm>
              <a:prstGeom prst="roundRect">
                <a:avLst/>
              </a:prstGeom>
              <a:noFill/>
              <a:effectLst/>
            </p:spPr>
            <p:txBody>
              <a:bodyPr wrap="square" rtlCol="0">
                <a:spAutoFit/>
              </a:bodyPr>
              <a:lstStyle/>
              <a:p>
                <a:pPr algn="ctr"/>
                <a:r>
                  <a:rPr kumimoji="1" lang="ja-JP" altLang="en-US" sz="2800" b="1" dirty="0">
                    <a:solidFill>
                      <a:srgbClr val="008080"/>
                    </a:solidFill>
                    <a:latin typeface="Meiryo UI" panose="020B0604030504040204" pitchFamily="50" charset="-128"/>
                    <a:ea typeface="Meiryo UI" panose="020B0604030504040204" pitchFamily="50" charset="-128"/>
                  </a:rPr>
                  <a:t>文化･伝統</a:t>
                </a:r>
              </a:p>
            </p:txBody>
          </p:sp>
          <p:sp>
            <p:nvSpPr>
              <p:cNvPr id="48" name="テキスト ボックス 47">
                <a:extLst>
                  <a:ext uri="{FF2B5EF4-FFF2-40B4-BE49-F238E27FC236}">
                    <a16:creationId xmlns:a16="http://schemas.microsoft.com/office/drawing/2014/main" id="{36DA669E-9F1D-BF33-5A6E-4897BC947240}"/>
                  </a:ext>
                </a:extLst>
              </p:cNvPr>
              <p:cNvSpPr txBox="1"/>
              <p:nvPr/>
            </p:nvSpPr>
            <p:spPr>
              <a:xfrm>
                <a:off x="2682746" y="5896490"/>
                <a:ext cx="1497181" cy="578882"/>
              </a:xfrm>
              <a:prstGeom prst="roundRect">
                <a:avLst/>
              </a:prstGeom>
              <a:noFill/>
              <a:effectLst/>
            </p:spPr>
            <p:txBody>
              <a:bodyPr wrap="none" rtlCol="0">
                <a:spAutoFit/>
              </a:bodyPr>
              <a:lstStyle/>
              <a:p>
                <a:r>
                  <a:rPr kumimoji="1" lang="ja-JP" altLang="en-US" sz="2800" b="1" dirty="0">
                    <a:solidFill>
                      <a:srgbClr val="008080"/>
                    </a:solidFill>
                    <a:latin typeface="Meiryo UI" panose="020B0604030504040204" pitchFamily="50" charset="-128"/>
                    <a:ea typeface="Meiryo UI" panose="020B0604030504040204" pitchFamily="50" charset="-128"/>
                  </a:rPr>
                  <a:t>ふれあい</a:t>
                </a:r>
              </a:p>
            </p:txBody>
          </p:sp>
          <p:sp>
            <p:nvSpPr>
              <p:cNvPr id="49" name="テキスト ボックス 48">
                <a:extLst>
                  <a:ext uri="{FF2B5EF4-FFF2-40B4-BE49-F238E27FC236}">
                    <a16:creationId xmlns:a16="http://schemas.microsoft.com/office/drawing/2014/main" id="{BC071504-F162-0131-349C-86CD4918E8A1}"/>
                  </a:ext>
                </a:extLst>
              </p:cNvPr>
              <p:cNvSpPr txBox="1"/>
              <p:nvPr/>
            </p:nvSpPr>
            <p:spPr>
              <a:xfrm>
                <a:off x="2178869" y="5781763"/>
                <a:ext cx="412512" cy="742117"/>
              </a:xfrm>
              <a:prstGeom prst="roundRect">
                <a:avLst/>
              </a:prstGeom>
              <a:noFill/>
              <a:effectLst/>
            </p:spPr>
            <p:txBody>
              <a:bodyPr wrap="square" rtlCol="0">
                <a:spAutoFit/>
              </a:bodyPr>
              <a:lstStyle/>
              <a:p>
                <a:r>
                  <a:rPr kumimoji="1" lang="en-US" altLang="ja-JP" sz="4000" b="1" dirty="0">
                    <a:solidFill>
                      <a:srgbClr val="008080"/>
                    </a:solidFill>
                    <a:latin typeface="Meiryo UI" panose="020B0604030504040204" pitchFamily="50" charset="-128"/>
                    <a:ea typeface="Meiryo UI" panose="020B0604030504040204" pitchFamily="50" charset="-128"/>
                  </a:rPr>
                  <a:t>×</a:t>
                </a:r>
                <a:endParaRPr kumimoji="1" lang="ja-JP" altLang="en-US" sz="4000" b="1" dirty="0">
                  <a:solidFill>
                    <a:srgbClr val="008080"/>
                  </a:solidFill>
                  <a:latin typeface="Meiryo UI" panose="020B0604030504040204" pitchFamily="50" charset="-128"/>
                  <a:ea typeface="Meiryo UI" panose="020B0604030504040204" pitchFamily="50" charset="-128"/>
                </a:endParaRPr>
              </a:p>
            </p:txBody>
          </p:sp>
          <p:grpSp>
            <p:nvGrpSpPr>
              <p:cNvPr id="50" name="グループ化 49">
                <a:extLst>
                  <a:ext uri="{FF2B5EF4-FFF2-40B4-BE49-F238E27FC236}">
                    <a16:creationId xmlns:a16="http://schemas.microsoft.com/office/drawing/2014/main" id="{ABB4F8A4-8309-9BC8-C6E4-D9185AED7E78}"/>
                  </a:ext>
                </a:extLst>
              </p:cNvPr>
              <p:cNvGrpSpPr/>
              <p:nvPr/>
            </p:nvGrpSpPr>
            <p:grpSpPr>
              <a:xfrm>
                <a:off x="412306" y="4864938"/>
                <a:ext cx="3764717" cy="793395"/>
                <a:chOff x="418826" y="913557"/>
                <a:chExt cx="3764717" cy="793395"/>
              </a:xfrm>
              <a:solidFill>
                <a:srgbClr val="008000"/>
              </a:solidFill>
            </p:grpSpPr>
            <p:sp>
              <p:nvSpPr>
                <p:cNvPr id="53" name="正方形/長方形 52">
                  <a:extLst>
                    <a:ext uri="{FF2B5EF4-FFF2-40B4-BE49-F238E27FC236}">
                      <a16:creationId xmlns:a16="http://schemas.microsoft.com/office/drawing/2014/main" id="{353C3544-C903-764A-E891-02D3DA3BCB7E}"/>
                    </a:ext>
                  </a:extLst>
                </p:cNvPr>
                <p:cNvSpPr/>
                <p:nvPr/>
              </p:nvSpPr>
              <p:spPr>
                <a:xfrm>
                  <a:off x="419341" y="1254598"/>
                  <a:ext cx="3764202" cy="4523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4" name="グループ化 53">
                  <a:extLst>
                    <a:ext uri="{FF2B5EF4-FFF2-40B4-BE49-F238E27FC236}">
                      <a16:creationId xmlns:a16="http://schemas.microsoft.com/office/drawing/2014/main" id="{3AD09A52-5108-0004-F4A6-9D6AE2421904}"/>
                    </a:ext>
                  </a:extLst>
                </p:cNvPr>
                <p:cNvGrpSpPr/>
                <p:nvPr/>
              </p:nvGrpSpPr>
              <p:grpSpPr>
                <a:xfrm>
                  <a:off x="418826" y="913557"/>
                  <a:ext cx="720000" cy="720000"/>
                  <a:chOff x="-1018261" y="1042532"/>
                  <a:chExt cx="540000" cy="540000"/>
                </a:xfrm>
                <a:grpFill/>
              </p:grpSpPr>
              <p:sp>
                <p:nvSpPr>
                  <p:cNvPr id="55" name="楕円 54">
                    <a:extLst>
                      <a:ext uri="{FF2B5EF4-FFF2-40B4-BE49-F238E27FC236}">
                        <a16:creationId xmlns:a16="http://schemas.microsoft.com/office/drawing/2014/main" id="{8C4D315C-E6E5-F6DF-92B3-387DD3FB7A37}"/>
                      </a:ext>
                    </a:extLst>
                  </p:cNvPr>
                  <p:cNvSpPr/>
                  <p:nvPr/>
                </p:nvSpPr>
                <p:spPr>
                  <a:xfrm>
                    <a:off x="-1018261" y="1042532"/>
                    <a:ext cx="540000" cy="5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楕円 55">
                    <a:extLst>
                      <a:ext uri="{FF2B5EF4-FFF2-40B4-BE49-F238E27FC236}">
                        <a16:creationId xmlns:a16="http://schemas.microsoft.com/office/drawing/2014/main" id="{EF602514-3118-9B7A-F482-EDFC8533D7DC}"/>
                      </a:ext>
                    </a:extLst>
                  </p:cNvPr>
                  <p:cNvSpPr/>
                  <p:nvPr/>
                </p:nvSpPr>
                <p:spPr>
                  <a:xfrm>
                    <a:off x="-942549" y="1106596"/>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rgbClr val="0070C0"/>
                      </a:solidFill>
                    </a:endParaRPr>
                  </a:p>
                </p:txBody>
              </p:sp>
            </p:grpSp>
          </p:grpSp>
          <p:pic>
            <p:nvPicPr>
              <p:cNvPr id="51" name="グラフィックス 50" descr="森林の光景">
                <a:extLst>
                  <a:ext uri="{FF2B5EF4-FFF2-40B4-BE49-F238E27FC236}">
                    <a16:creationId xmlns:a16="http://schemas.microsoft.com/office/drawing/2014/main" id="{5A006990-C37D-469B-D4CE-45E621AE70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1857" y="4925764"/>
                <a:ext cx="469232" cy="469232"/>
              </a:xfrm>
              <a:prstGeom prst="rect">
                <a:avLst/>
              </a:prstGeom>
            </p:spPr>
          </p:pic>
          <p:sp>
            <p:nvSpPr>
              <p:cNvPr id="52" name="正方形/長方形 51">
                <a:extLst>
                  <a:ext uri="{FF2B5EF4-FFF2-40B4-BE49-F238E27FC236}">
                    <a16:creationId xmlns:a16="http://schemas.microsoft.com/office/drawing/2014/main" id="{FE036ED7-3728-7F79-841D-EB1CED2A70C7}"/>
                  </a:ext>
                </a:extLst>
              </p:cNvPr>
              <p:cNvSpPr/>
              <p:nvPr/>
            </p:nvSpPr>
            <p:spPr>
              <a:xfrm>
                <a:off x="418826" y="5158669"/>
                <a:ext cx="3740227" cy="624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   休　養</a:t>
                </a:r>
              </a:p>
            </p:txBody>
          </p:sp>
        </p:grpSp>
        <p:pic>
          <p:nvPicPr>
            <p:cNvPr id="42" name="図 41">
              <a:extLst>
                <a:ext uri="{FF2B5EF4-FFF2-40B4-BE49-F238E27FC236}">
                  <a16:creationId xmlns:a16="http://schemas.microsoft.com/office/drawing/2014/main" id="{EA83407D-1244-4EC8-F2A8-3AE47F35DBB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54275" y="4849820"/>
              <a:ext cx="2300559" cy="1766657"/>
            </a:xfrm>
            <a:prstGeom prst="rect">
              <a:avLst/>
            </a:prstGeom>
          </p:spPr>
        </p:pic>
        <p:pic>
          <p:nvPicPr>
            <p:cNvPr id="43" name="図 42">
              <a:extLst>
                <a:ext uri="{FF2B5EF4-FFF2-40B4-BE49-F238E27FC236}">
                  <a16:creationId xmlns:a16="http://schemas.microsoft.com/office/drawing/2014/main" id="{7FB24385-75D0-EC92-F98C-3AAE0D005D3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40296" y="4859628"/>
              <a:ext cx="2648691" cy="1766657"/>
            </a:xfrm>
            <a:prstGeom prst="rect">
              <a:avLst/>
            </a:prstGeom>
          </p:spPr>
        </p:pic>
        <p:sp>
          <p:nvSpPr>
            <p:cNvPr id="44" name="テキスト ボックス 43">
              <a:extLst>
                <a:ext uri="{FF2B5EF4-FFF2-40B4-BE49-F238E27FC236}">
                  <a16:creationId xmlns:a16="http://schemas.microsoft.com/office/drawing/2014/main" id="{CC33C328-7FF4-DD85-1F7E-AA5D163B989E}"/>
                </a:ext>
              </a:extLst>
            </p:cNvPr>
            <p:cNvSpPr txBox="1"/>
            <p:nvPr/>
          </p:nvSpPr>
          <p:spPr>
            <a:xfrm>
              <a:off x="5668547" y="6401033"/>
              <a:ext cx="1420440" cy="215444"/>
            </a:xfrm>
            <a:prstGeom prst="rect">
              <a:avLst/>
            </a:prstGeom>
            <a:noFill/>
          </p:spPr>
          <p:txBody>
            <a:bodyPr wrap="square" rtlCol="0">
              <a:spAutoFit/>
            </a:bodyPr>
            <a:lstStyle/>
            <a:p>
              <a:r>
                <a:rPr kumimoji="1" lang="ja-JP" altLang="en-US" sz="800" dirty="0"/>
                <a:t>画像：小田原市観光協会</a:t>
              </a:r>
            </a:p>
          </p:txBody>
        </p:sp>
      </p:grpSp>
      <p:sp>
        <p:nvSpPr>
          <p:cNvPr id="57" name="テキスト ボックス 56">
            <a:extLst>
              <a:ext uri="{FF2B5EF4-FFF2-40B4-BE49-F238E27FC236}">
                <a16:creationId xmlns:a16="http://schemas.microsoft.com/office/drawing/2014/main" id="{91D6BA93-CC49-73C1-E18F-7BB9AE435358}"/>
              </a:ext>
            </a:extLst>
          </p:cNvPr>
          <p:cNvSpPr txBox="1"/>
          <p:nvPr/>
        </p:nvSpPr>
        <p:spPr>
          <a:xfrm>
            <a:off x="7119507" y="4558439"/>
            <a:ext cx="1420440" cy="215444"/>
          </a:xfrm>
          <a:prstGeom prst="rect">
            <a:avLst/>
          </a:prstGeom>
          <a:noFill/>
        </p:spPr>
        <p:txBody>
          <a:bodyPr wrap="square" rtlCol="0">
            <a:spAutoFit/>
          </a:bodyPr>
          <a:lstStyle/>
          <a:p>
            <a:r>
              <a:rPr kumimoji="1" lang="ja-JP" altLang="en-US" sz="800" dirty="0">
                <a:solidFill>
                  <a:schemeClr val="bg1"/>
                </a:solidFill>
              </a:rPr>
              <a:t>画像：小田原市観光協会</a:t>
            </a:r>
          </a:p>
        </p:txBody>
      </p:sp>
      <p:sp>
        <p:nvSpPr>
          <p:cNvPr id="58" name="正方形/長方形 57">
            <a:extLst>
              <a:ext uri="{FF2B5EF4-FFF2-40B4-BE49-F238E27FC236}">
                <a16:creationId xmlns:a16="http://schemas.microsoft.com/office/drawing/2014/main" id="{011D36F4-B407-2CD2-5C07-E7653998CF7E}"/>
              </a:ext>
            </a:extLst>
          </p:cNvPr>
          <p:cNvSpPr/>
          <p:nvPr/>
        </p:nvSpPr>
        <p:spPr>
          <a:xfrm>
            <a:off x="4439729" y="1357358"/>
            <a:ext cx="4710739" cy="52433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0" name="図 69">
            <a:extLst>
              <a:ext uri="{FF2B5EF4-FFF2-40B4-BE49-F238E27FC236}">
                <a16:creationId xmlns:a16="http://schemas.microsoft.com/office/drawing/2014/main" id="{7BA05DC5-C0A3-9DCF-47BE-7462271EC6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10498" y="1367918"/>
            <a:ext cx="2634852" cy="1801580"/>
          </a:xfrm>
          <a:prstGeom prst="rect">
            <a:avLst/>
          </a:prstGeom>
        </p:spPr>
      </p:pic>
      <p:pic>
        <p:nvPicPr>
          <p:cNvPr id="62" name="図 61">
            <a:extLst>
              <a:ext uri="{FF2B5EF4-FFF2-40B4-BE49-F238E27FC236}">
                <a16:creationId xmlns:a16="http://schemas.microsoft.com/office/drawing/2014/main" id="{F065627A-89BA-EF80-B19A-E10581099F1B}"/>
              </a:ext>
            </a:extLst>
          </p:cNvPr>
          <p:cNvPicPr>
            <a:picLocks noChangeAspect="1"/>
          </p:cNvPicPr>
          <p:nvPr/>
        </p:nvPicPr>
        <p:blipFill>
          <a:blip r:embed="rId15"/>
          <a:stretch>
            <a:fillRect/>
          </a:stretch>
        </p:blipFill>
        <p:spPr>
          <a:xfrm>
            <a:off x="4441476" y="1368707"/>
            <a:ext cx="2438400" cy="1819275"/>
          </a:xfrm>
          <a:prstGeom prst="rect">
            <a:avLst/>
          </a:prstGeom>
        </p:spPr>
      </p:pic>
      <p:pic>
        <p:nvPicPr>
          <p:cNvPr id="76" name="図 75">
            <a:extLst>
              <a:ext uri="{FF2B5EF4-FFF2-40B4-BE49-F238E27FC236}">
                <a16:creationId xmlns:a16="http://schemas.microsoft.com/office/drawing/2014/main" id="{7A9413D8-D06D-F50C-B276-E49D53F70F2A}"/>
              </a:ext>
            </a:extLst>
          </p:cNvPr>
          <p:cNvPicPr>
            <a:picLocks noChangeAspect="1"/>
          </p:cNvPicPr>
          <p:nvPr/>
        </p:nvPicPr>
        <p:blipFill>
          <a:blip r:embed="rId16"/>
          <a:stretch>
            <a:fillRect/>
          </a:stretch>
        </p:blipFill>
        <p:spPr>
          <a:xfrm>
            <a:off x="6865157" y="4791248"/>
            <a:ext cx="2268000" cy="1795098"/>
          </a:xfrm>
          <a:prstGeom prst="rect">
            <a:avLst/>
          </a:prstGeom>
        </p:spPr>
      </p:pic>
      <p:pic>
        <p:nvPicPr>
          <p:cNvPr id="82" name="図 81">
            <a:extLst>
              <a:ext uri="{FF2B5EF4-FFF2-40B4-BE49-F238E27FC236}">
                <a16:creationId xmlns:a16="http://schemas.microsoft.com/office/drawing/2014/main" id="{12F7D103-9EAB-EDF1-0DE7-D99EDF5CCED6}"/>
              </a:ext>
            </a:extLst>
          </p:cNvPr>
          <p:cNvPicPr>
            <a:picLocks noChangeAspect="1"/>
          </p:cNvPicPr>
          <p:nvPr/>
        </p:nvPicPr>
        <p:blipFill>
          <a:blip r:embed="rId17"/>
          <a:stretch>
            <a:fillRect/>
          </a:stretch>
        </p:blipFill>
        <p:spPr>
          <a:xfrm>
            <a:off x="4454180" y="4810449"/>
            <a:ext cx="2400300" cy="1781175"/>
          </a:xfrm>
          <a:prstGeom prst="rect">
            <a:avLst/>
          </a:prstGeom>
        </p:spPr>
      </p:pic>
      <p:pic>
        <p:nvPicPr>
          <p:cNvPr id="94" name="図 93">
            <a:extLst>
              <a:ext uri="{FF2B5EF4-FFF2-40B4-BE49-F238E27FC236}">
                <a16:creationId xmlns:a16="http://schemas.microsoft.com/office/drawing/2014/main" id="{AE1E9579-5BA7-F277-C126-F95AF8D3E3C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40714" y="3186568"/>
            <a:ext cx="1701954" cy="1619888"/>
          </a:xfrm>
          <a:prstGeom prst="rect">
            <a:avLst/>
          </a:prstGeom>
        </p:spPr>
      </p:pic>
      <p:pic>
        <p:nvPicPr>
          <p:cNvPr id="98" name="図 97">
            <a:extLst>
              <a:ext uri="{FF2B5EF4-FFF2-40B4-BE49-F238E27FC236}">
                <a16:creationId xmlns:a16="http://schemas.microsoft.com/office/drawing/2014/main" id="{F52893C1-4A9C-805B-DD66-E6A08F94B815}"/>
              </a:ext>
            </a:extLst>
          </p:cNvPr>
          <p:cNvPicPr>
            <a:picLocks noChangeAspect="1"/>
          </p:cNvPicPr>
          <p:nvPr/>
        </p:nvPicPr>
        <p:blipFill>
          <a:blip r:embed="rId19"/>
          <a:stretch>
            <a:fillRect/>
          </a:stretch>
        </p:blipFill>
        <p:spPr>
          <a:xfrm>
            <a:off x="4444433" y="3198534"/>
            <a:ext cx="1578637" cy="1624796"/>
          </a:xfrm>
          <a:prstGeom prst="rect">
            <a:avLst/>
          </a:prstGeom>
        </p:spPr>
      </p:pic>
      <p:pic>
        <p:nvPicPr>
          <p:cNvPr id="100" name="図 99">
            <a:extLst>
              <a:ext uri="{FF2B5EF4-FFF2-40B4-BE49-F238E27FC236}">
                <a16:creationId xmlns:a16="http://schemas.microsoft.com/office/drawing/2014/main" id="{E31ECFE2-E02B-84AC-64A1-C47E432AE017}"/>
              </a:ext>
            </a:extLst>
          </p:cNvPr>
          <p:cNvPicPr>
            <a:picLocks noChangeAspect="1"/>
          </p:cNvPicPr>
          <p:nvPr/>
        </p:nvPicPr>
        <p:blipFill>
          <a:blip r:embed="rId20"/>
          <a:stretch>
            <a:fillRect/>
          </a:stretch>
        </p:blipFill>
        <p:spPr>
          <a:xfrm>
            <a:off x="6033904" y="3195047"/>
            <a:ext cx="1396552" cy="1620000"/>
          </a:xfrm>
          <a:prstGeom prst="rect">
            <a:avLst/>
          </a:prstGeom>
        </p:spPr>
      </p:pic>
      <p:sp>
        <p:nvSpPr>
          <p:cNvPr id="2" name="スライド番号プレースホルダー 1">
            <a:extLst>
              <a:ext uri="{FF2B5EF4-FFF2-40B4-BE49-F238E27FC236}">
                <a16:creationId xmlns:a16="http://schemas.microsoft.com/office/drawing/2014/main" id="{FFE5D681-1FD2-57C4-28C4-6554CA3552A1}"/>
              </a:ext>
            </a:extLst>
          </p:cNvPr>
          <p:cNvSpPr>
            <a:spLocks noGrp="1"/>
          </p:cNvSpPr>
          <p:nvPr>
            <p:ph type="sldNum" sz="quarter" idx="12"/>
          </p:nvPr>
        </p:nvSpPr>
        <p:spPr/>
        <p:txBody>
          <a:bodyPr/>
          <a:lstStyle/>
          <a:p>
            <a:fld id="{F86A5EC8-DED8-4501-B4E3-7C7D0EBF1D96}" type="slidenum">
              <a:rPr kumimoji="1" lang="ja-JP" altLang="en-US" smtClean="0"/>
              <a:t>6</a:t>
            </a:fld>
            <a:endParaRPr kumimoji="1" lang="ja-JP" altLang="en-US"/>
          </a:p>
        </p:txBody>
      </p:sp>
      <p:sp>
        <p:nvSpPr>
          <p:cNvPr id="59" name="テキスト ボックス 58">
            <a:extLst>
              <a:ext uri="{FF2B5EF4-FFF2-40B4-BE49-F238E27FC236}">
                <a16:creationId xmlns:a16="http://schemas.microsoft.com/office/drawing/2014/main" id="{E2A61F3A-EBC3-4298-B8C3-FAE2C5EF1375}"/>
              </a:ext>
            </a:extLst>
          </p:cNvPr>
          <p:cNvSpPr txBox="1"/>
          <p:nvPr/>
        </p:nvSpPr>
        <p:spPr>
          <a:xfrm>
            <a:off x="35496" y="133410"/>
            <a:ext cx="9114972" cy="430887"/>
          </a:xfrm>
          <a:prstGeom prst="rect">
            <a:avLst/>
          </a:prstGeom>
          <a:noFill/>
        </p:spPr>
        <p:txBody>
          <a:bodyPr wrap="square" rtlCol="0">
            <a:spAutoFit/>
          </a:bodyPr>
          <a:lstStyle/>
          <a:p>
            <a:pPr>
              <a:tabLst>
                <a:tab pos="4037013" algn="l"/>
              </a:tabLst>
            </a:pPr>
            <a:r>
              <a:rPr lang="ja-JP" altLang="en-US" sz="2200" b="1" dirty="0">
                <a:latin typeface="Meiryo UI" panose="020B0604030504040204" pitchFamily="50" charset="-128"/>
                <a:ea typeface="Meiryo UI" panose="020B0604030504040204" pitchFamily="50" charset="-128"/>
              </a:rPr>
              <a:t>　「</a:t>
            </a:r>
            <a:r>
              <a:rPr lang="en-US" altLang="ja-JP" sz="2200" b="1" dirty="0">
                <a:solidFill>
                  <a:srgbClr val="002060"/>
                </a:solidFill>
                <a:latin typeface="Meiryo UI" panose="020B0604030504040204" pitchFamily="50" charset="-128"/>
                <a:ea typeface="Meiryo UI" panose="020B0604030504040204" pitchFamily="50" charset="-128"/>
              </a:rPr>
              <a:t>Kyoto Health Resort </a:t>
            </a:r>
            <a:r>
              <a:rPr lang="ja-JP" altLang="en-US" sz="2200" b="1" dirty="0">
                <a:solidFill>
                  <a:srgbClr val="002060"/>
                </a:solidFill>
                <a:latin typeface="Meiryo UI" panose="020B0604030504040204" pitchFamily="50" charset="-128"/>
                <a:ea typeface="Meiryo UI" panose="020B0604030504040204" pitchFamily="50" charset="-128"/>
              </a:rPr>
              <a:t>京丹後」の提供するヘルスツーリズム</a:t>
            </a:r>
            <a:endParaRPr kumimoji="1" lang="en-US" altLang="ja-JP" sz="2200" b="1"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83C23EFC-B2FF-B741-1161-E3B5C047A09E}"/>
              </a:ext>
            </a:extLst>
          </p:cNvPr>
          <p:cNvSpPr txBox="1"/>
          <p:nvPr/>
        </p:nvSpPr>
        <p:spPr>
          <a:xfrm>
            <a:off x="5558438" y="1370831"/>
            <a:ext cx="1329700"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経ヶ岬 柱状節理</a:t>
            </a:r>
          </a:p>
        </p:txBody>
      </p:sp>
      <p:sp>
        <p:nvSpPr>
          <p:cNvPr id="4" name="テキスト ボックス 3">
            <a:extLst>
              <a:ext uri="{FF2B5EF4-FFF2-40B4-BE49-F238E27FC236}">
                <a16:creationId xmlns:a16="http://schemas.microsoft.com/office/drawing/2014/main" id="{63B2658F-8CEB-9466-E298-E2B51C3BEF93}"/>
              </a:ext>
            </a:extLst>
          </p:cNvPr>
          <p:cNvSpPr txBox="1"/>
          <p:nvPr/>
        </p:nvSpPr>
        <p:spPr>
          <a:xfrm>
            <a:off x="7875979" y="2950671"/>
            <a:ext cx="1329700"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三津海岸</a:t>
            </a:r>
          </a:p>
        </p:txBody>
      </p:sp>
      <p:sp>
        <p:nvSpPr>
          <p:cNvPr id="60" name="テキスト ボックス 59">
            <a:extLst>
              <a:ext uri="{FF2B5EF4-FFF2-40B4-BE49-F238E27FC236}">
                <a16:creationId xmlns:a16="http://schemas.microsoft.com/office/drawing/2014/main" id="{0486DE09-83BB-5435-4883-CBAEE54806EA}"/>
              </a:ext>
            </a:extLst>
          </p:cNvPr>
          <p:cNvSpPr txBox="1"/>
          <p:nvPr/>
        </p:nvSpPr>
        <p:spPr>
          <a:xfrm>
            <a:off x="6084168" y="6364550"/>
            <a:ext cx="1329700"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碇高原</a:t>
            </a:r>
          </a:p>
        </p:txBody>
      </p:sp>
      <p:sp>
        <p:nvSpPr>
          <p:cNvPr id="61" name="テキスト ボックス 60">
            <a:extLst>
              <a:ext uri="{FF2B5EF4-FFF2-40B4-BE49-F238E27FC236}">
                <a16:creationId xmlns:a16="http://schemas.microsoft.com/office/drawing/2014/main" id="{61824334-43BB-F54B-E3F0-9D4FE6BF3BEB}"/>
              </a:ext>
            </a:extLst>
          </p:cNvPr>
          <p:cNvSpPr txBox="1"/>
          <p:nvPr/>
        </p:nvSpPr>
        <p:spPr>
          <a:xfrm>
            <a:off x="3779912" y="6381328"/>
            <a:ext cx="1329700"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はしうど荘</a:t>
            </a:r>
          </a:p>
        </p:txBody>
      </p:sp>
      <p:sp>
        <p:nvSpPr>
          <p:cNvPr id="63" name="テキスト ボックス 62">
            <a:extLst>
              <a:ext uri="{FF2B5EF4-FFF2-40B4-BE49-F238E27FC236}">
                <a16:creationId xmlns:a16="http://schemas.microsoft.com/office/drawing/2014/main" id="{3B85A08B-C4FA-EC8D-4FE8-C64E939BDDEC}"/>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1630127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21">
            <a:extLst>
              <a:ext uri="{FF2B5EF4-FFF2-40B4-BE49-F238E27FC236}">
                <a16:creationId xmlns:a16="http://schemas.microsoft.com/office/drawing/2014/main" id="{945E6265-C78C-901E-53D3-AE5694719CF8}"/>
              </a:ext>
            </a:extLst>
          </p:cNvPr>
          <p:cNvSpPr>
            <a:spLocks noChangeArrowheads="1"/>
          </p:cNvSpPr>
          <p:nvPr/>
        </p:nvSpPr>
        <p:spPr bwMode="auto">
          <a:xfrm>
            <a:off x="177116" y="1647453"/>
            <a:ext cx="30059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000" b="1">
                <a:solidFill>
                  <a:schemeClr val="tx1"/>
                </a:solidFill>
                <a:latin typeface="Times New Roman" panose="02020603050405020304" pitchFamily="18" charset="0"/>
                <a:ea typeface="ＭＳ Ｐゴシック" panose="020B0600070205080204" pitchFamily="50" charset="-128"/>
              </a:defRPr>
            </a:lvl1pPr>
            <a:lvl2pPr marL="742950" indent="-285750">
              <a:defRPr kumimoji="1" sz="1000" b="1">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1000" b="1">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1000" b="1">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10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2000" dirty="0">
                <a:solidFill>
                  <a:srgbClr val="203864"/>
                </a:solidFill>
                <a:latin typeface="Meiryo UI" panose="020B0604030504040204" pitchFamily="50" charset="-128"/>
                <a:ea typeface="Meiryo UI" panose="020B0604030504040204" pitchFamily="50" charset="-128"/>
              </a:rPr>
              <a:t>▼気候療法（転地療法）</a:t>
            </a:r>
          </a:p>
        </p:txBody>
      </p:sp>
      <p:sp>
        <p:nvSpPr>
          <p:cNvPr id="5" name="正方形/長方形 22">
            <a:extLst>
              <a:ext uri="{FF2B5EF4-FFF2-40B4-BE49-F238E27FC236}">
                <a16:creationId xmlns:a16="http://schemas.microsoft.com/office/drawing/2014/main" id="{594ABBD0-BD0F-B2D5-18BC-361C701CAE84}"/>
              </a:ext>
            </a:extLst>
          </p:cNvPr>
          <p:cNvSpPr>
            <a:spLocks noChangeArrowheads="1"/>
          </p:cNvSpPr>
          <p:nvPr/>
        </p:nvSpPr>
        <p:spPr bwMode="auto">
          <a:xfrm>
            <a:off x="184150" y="3167502"/>
            <a:ext cx="1724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000" b="1">
                <a:solidFill>
                  <a:schemeClr val="tx1"/>
                </a:solidFill>
                <a:latin typeface="Times New Roman" panose="02020603050405020304" pitchFamily="18" charset="0"/>
                <a:ea typeface="ＭＳ Ｐゴシック" panose="020B0600070205080204" pitchFamily="50" charset="-128"/>
              </a:defRPr>
            </a:lvl1pPr>
            <a:lvl2pPr marL="742950" indent="-285750">
              <a:defRPr kumimoji="1" sz="1000" b="1">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1000" b="1">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1000" b="1">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10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2000" dirty="0">
                <a:solidFill>
                  <a:srgbClr val="203864"/>
                </a:solidFill>
                <a:latin typeface="Meiryo UI" panose="020B0604030504040204" pitchFamily="50" charset="-128"/>
                <a:ea typeface="Meiryo UI" panose="020B0604030504040204" pitchFamily="50" charset="-128"/>
              </a:rPr>
              <a:t>▼森林療法</a:t>
            </a:r>
          </a:p>
        </p:txBody>
      </p:sp>
      <p:sp>
        <p:nvSpPr>
          <p:cNvPr id="6" name="正方形/長方形 5">
            <a:extLst>
              <a:ext uri="{FF2B5EF4-FFF2-40B4-BE49-F238E27FC236}">
                <a16:creationId xmlns:a16="http://schemas.microsoft.com/office/drawing/2014/main" id="{16760243-9981-E6FD-2287-C414010D6600}"/>
              </a:ext>
            </a:extLst>
          </p:cNvPr>
          <p:cNvSpPr>
            <a:spLocks noChangeArrowheads="1"/>
          </p:cNvSpPr>
          <p:nvPr/>
        </p:nvSpPr>
        <p:spPr bwMode="auto">
          <a:xfrm>
            <a:off x="247650" y="1991837"/>
            <a:ext cx="7020956" cy="1169551"/>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000" b="1">
                <a:solidFill>
                  <a:schemeClr val="tx1"/>
                </a:solidFill>
                <a:latin typeface="Times New Roman" panose="02020603050405020304" pitchFamily="18" charset="0"/>
                <a:ea typeface="ＭＳ Ｐゴシック" panose="020B0600070205080204" pitchFamily="50" charset="-128"/>
              </a:defRPr>
            </a:lvl1pPr>
            <a:lvl2pPr marL="742950" indent="-285750">
              <a:defRPr kumimoji="1" sz="1000" b="1">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1000" b="1">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1000" b="1">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10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1400" b="0" dirty="0">
                <a:solidFill>
                  <a:srgbClr val="FF0000"/>
                </a:solidFill>
                <a:latin typeface="Meiryo UI" panose="020B0604030504040204" pitchFamily="50" charset="-128"/>
                <a:ea typeface="Meiryo UI" panose="020B0604030504040204" pitchFamily="50" charset="-128"/>
              </a:rPr>
              <a:t>日常生活と異なった気候環境に転地して疾病の治療や休・保養を行う一種の自然療法 </a:t>
            </a:r>
            <a:endParaRPr lang="en-US" altLang="ja-JP" sz="1400" b="0" dirty="0">
              <a:solidFill>
                <a:srgbClr val="FF0000"/>
              </a:solidFill>
              <a:latin typeface="Meiryo UI" panose="020B0604030504040204" pitchFamily="50" charset="-128"/>
              <a:ea typeface="Meiryo UI" panose="020B0604030504040204" pitchFamily="50" charset="-128"/>
            </a:endParaRPr>
          </a:p>
          <a:p>
            <a:pPr eaLnBrk="1" hangingPunct="1"/>
            <a:r>
              <a:rPr lang="ja-JP" altLang="en-US" sz="1400" b="0" dirty="0">
                <a:solidFill>
                  <a:srgbClr val="000000"/>
                </a:solidFill>
                <a:latin typeface="Meiryo UI" panose="020B0604030504040204" pitchFamily="50" charset="-128"/>
                <a:ea typeface="Meiryo UI" panose="020B0604030504040204" pitchFamily="50" charset="-128"/>
              </a:rPr>
              <a:t>転地によ り、</a:t>
            </a:r>
            <a:endParaRPr lang="en-US" altLang="ja-JP" sz="1400" b="0" dirty="0">
              <a:solidFill>
                <a:srgbClr val="000000"/>
              </a:solidFill>
              <a:latin typeface="Meiryo UI" panose="020B0604030504040204" pitchFamily="50" charset="-128"/>
              <a:ea typeface="Meiryo UI" panose="020B0604030504040204" pitchFamily="50" charset="-128"/>
            </a:endParaRPr>
          </a:p>
          <a:p>
            <a:pPr eaLnBrk="1" hangingPunct="1"/>
            <a:r>
              <a:rPr lang="ja-JP" altLang="en-US" sz="1400" b="0" dirty="0">
                <a:solidFill>
                  <a:srgbClr val="000000"/>
                </a:solidFill>
                <a:latin typeface="Meiryo UI" panose="020B0604030504040204" pitchFamily="50" charset="-128"/>
                <a:ea typeface="Meiryo UI" panose="020B0604030504040204" pitchFamily="50" charset="-128"/>
              </a:rPr>
              <a:t>①生体に有害な気候環境から患者を隔離・保護</a:t>
            </a:r>
            <a:r>
              <a:rPr lang="en-US" altLang="ja-JP" sz="1400" b="0" dirty="0">
                <a:solidFill>
                  <a:srgbClr val="000000"/>
                </a:solidFill>
                <a:latin typeface="Meiryo UI" panose="020B0604030504040204" pitchFamily="50" charset="-128"/>
                <a:ea typeface="Meiryo UI" panose="020B0604030504040204" pitchFamily="50" charset="-128"/>
              </a:rPr>
              <a:t>(</a:t>
            </a:r>
            <a:r>
              <a:rPr lang="ja-JP" altLang="en-US" sz="1400" b="0" dirty="0">
                <a:solidFill>
                  <a:srgbClr val="000000"/>
                </a:solidFill>
                <a:latin typeface="Meiryo UI" panose="020B0604030504040204" pitchFamily="50" charset="-128"/>
                <a:ea typeface="Meiryo UI" panose="020B0604030504040204" pitchFamily="50" charset="-128"/>
              </a:rPr>
              <a:t>気候的保護作用</a:t>
            </a:r>
            <a:r>
              <a:rPr lang="en-US" altLang="ja-JP" sz="1400" b="0" dirty="0">
                <a:solidFill>
                  <a:srgbClr val="000000"/>
                </a:solidFill>
                <a:latin typeface="Meiryo UI" panose="020B0604030504040204" pitchFamily="50" charset="-128"/>
                <a:ea typeface="Meiryo UI" panose="020B0604030504040204" pitchFamily="50" charset="-128"/>
              </a:rPr>
              <a:t>)</a:t>
            </a:r>
          </a:p>
          <a:p>
            <a:pPr eaLnBrk="1" hangingPunct="1"/>
            <a:r>
              <a:rPr lang="ja-JP" altLang="en-US" sz="1400" b="0" dirty="0">
                <a:solidFill>
                  <a:srgbClr val="000000"/>
                </a:solidFill>
                <a:latin typeface="Meiryo UI" panose="020B0604030504040204" pitchFamily="50" charset="-128"/>
                <a:ea typeface="Meiryo UI" panose="020B0604030504040204" pitchFamily="50" charset="-128"/>
              </a:rPr>
              <a:t>②</a:t>
            </a:r>
            <a:r>
              <a:rPr lang="ja-JP" altLang="en-US" sz="1400" b="0" dirty="0">
                <a:solidFill>
                  <a:srgbClr val="FF0000"/>
                </a:solidFill>
                <a:latin typeface="Meiryo UI" panose="020B0604030504040204" pitchFamily="50" charset="-128"/>
                <a:ea typeface="Meiryo UI" panose="020B0604030504040204" pitchFamily="50" charset="-128"/>
              </a:rPr>
              <a:t>新しい気候刺激に生体機能が反応して変調し、疾病の治癒を促進したり、健康の増進を図る。 　（気候的刺激作用）</a:t>
            </a:r>
          </a:p>
        </p:txBody>
      </p:sp>
      <p:sp>
        <p:nvSpPr>
          <p:cNvPr id="7" name="正方形/長方形 6">
            <a:extLst>
              <a:ext uri="{FF2B5EF4-FFF2-40B4-BE49-F238E27FC236}">
                <a16:creationId xmlns:a16="http://schemas.microsoft.com/office/drawing/2014/main" id="{AC597564-1D8D-BC87-93C3-073C6BA8B9CC}"/>
              </a:ext>
            </a:extLst>
          </p:cNvPr>
          <p:cNvSpPr>
            <a:spLocks noChangeArrowheads="1"/>
          </p:cNvSpPr>
          <p:nvPr/>
        </p:nvSpPr>
        <p:spPr bwMode="auto">
          <a:xfrm>
            <a:off x="247650" y="3510270"/>
            <a:ext cx="7000318" cy="1600438"/>
          </a:xfrm>
          <a:prstGeom prst="rect">
            <a:avLst/>
          </a:prstGeom>
          <a:solidFill>
            <a:srgbClr val="70AD47">
              <a:lumMod val="20000"/>
              <a:lumOff val="80000"/>
            </a:srgbClr>
          </a:solidFill>
          <a:ln>
            <a:noFill/>
          </a:ln>
        </p:spPr>
        <p:txBody>
          <a:bodyPr wrap="square">
            <a:spAutoFit/>
          </a:bodyPr>
          <a:lstStyle>
            <a:lvl1pPr>
              <a:defRPr kumimoji="1" sz="1000" b="1">
                <a:solidFill>
                  <a:schemeClr val="tx1"/>
                </a:solidFill>
                <a:latin typeface="Times New Roman" panose="02020603050405020304" pitchFamily="18" charset="0"/>
                <a:ea typeface="ＭＳ Ｐゴシック" panose="020B0600070205080204" pitchFamily="50" charset="-128"/>
              </a:defRPr>
            </a:lvl1pPr>
            <a:lvl2pPr marL="742950" indent="-285750">
              <a:defRPr kumimoji="1" sz="1000" b="1">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1000" b="1">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1000" b="1">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10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9pPr>
          </a:lstStyle>
          <a:p>
            <a:pPr eaLnBrk="1" fontAlgn="auto" hangingPunct="1">
              <a:spcBef>
                <a:spcPts val="0"/>
              </a:spcBef>
              <a:spcAft>
                <a:spcPts val="0"/>
              </a:spcAft>
              <a:defRPr/>
            </a:pPr>
            <a:r>
              <a:rPr lang="ja-JP" altLang="en-US" sz="1400" b="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森林には気候緩和や環境浄化作用が存在</a:t>
            </a:r>
            <a:endParaRPr lang="en-US" altLang="ja-JP" sz="1400" b="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1400" b="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・樹木から抗菌 ・防腐作用や鎮静作用のあるテルペン系などの芳香性物質が発散</a:t>
            </a:r>
            <a:endParaRPr lang="en-US" altLang="ja-JP" sz="1400" b="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1400" b="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・副交感神経刺激性の小さいマイナス空気イオンも多い。</a:t>
            </a:r>
            <a:endParaRPr lang="en-US" altLang="ja-JP" sz="1400" b="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1400" b="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森林内の静けさや樹林の緑色は、人に安らぎ感を与えるなど、保護性気候であることが多い。</a:t>
            </a:r>
            <a:endParaRPr lang="en-US" altLang="ja-JP" sz="1400" b="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1400" b="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森林の気候緩和作用は、心 ・循環系疾患の患者でも、夏の暑い日でも清浄な快い空気を楽む　ことができる日照と日陰を組み合わせた遊歩道を利用 して歩いたり、適切な着衣で高度差のある坂道を歩くと、温熱負荷は多くの生理機能に負担とはならず心肺機能の鍛練になる。</a:t>
            </a:r>
          </a:p>
        </p:txBody>
      </p:sp>
      <p:sp>
        <p:nvSpPr>
          <p:cNvPr id="8" name="正方形/長方形 7">
            <a:extLst>
              <a:ext uri="{FF2B5EF4-FFF2-40B4-BE49-F238E27FC236}">
                <a16:creationId xmlns:a16="http://schemas.microsoft.com/office/drawing/2014/main" id="{D81E86C5-831B-D44B-00DE-A5C9F61A4708}"/>
              </a:ext>
            </a:extLst>
          </p:cNvPr>
          <p:cNvSpPr/>
          <p:nvPr/>
        </p:nvSpPr>
        <p:spPr>
          <a:xfrm>
            <a:off x="247650" y="1105580"/>
            <a:ext cx="6997143" cy="523220"/>
          </a:xfrm>
          <a:prstGeom prst="rect">
            <a:avLst/>
          </a:prstGeom>
          <a:solidFill>
            <a:srgbClr val="FFC000">
              <a:lumMod val="20000"/>
              <a:lumOff val="80000"/>
            </a:srgbClr>
          </a:solidFill>
        </p:spPr>
        <p:txBody>
          <a:bodyPr wrap="square">
            <a:spAutoFit/>
          </a:bodyPr>
          <a:lstStyle/>
          <a:p>
            <a:pPr eaLnBrk="1" fontAlgn="auto" hangingPunct="1">
              <a:spcBef>
                <a:spcPts val="0"/>
              </a:spcBef>
              <a:spcAft>
                <a:spcPts val="0"/>
              </a:spcAft>
              <a:defRPr/>
            </a:pPr>
            <a:r>
              <a:rPr kumimoji="0" lang="ja-JP" altLang="en-US" sz="1400" b="0" kern="0" dirty="0">
                <a:solidFill>
                  <a:prstClr val="black"/>
                </a:solidFill>
                <a:latin typeface="Meiryo UI" panose="020B0604030504040204" pitchFamily="50" charset="-128"/>
                <a:ea typeface="Meiryo UI" panose="020B0604030504040204" pitchFamily="50" charset="-128"/>
              </a:rPr>
              <a:t>「土地あるいは地下の天然産物である温泉水、天然ガスや泥状物質などのほか、温泉地の気候要素なども含めて医療に利用する。</a:t>
            </a:r>
          </a:p>
        </p:txBody>
      </p:sp>
      <p:sp>
        <p:nvSpPr>
          <p:cNvPr id="9" name="正方形/長方形 8">
            <a:extLst>
              <a:ext uri="{FF2B5EF4-FFF2-40B4-BE49-F238E27FC236}">
                <a16:creationId xmlns:a16="http://schemas.microsoft.com/office/drawing/2014/main" id="{5798317B-EC33-7D71-BBED-2D08F86B3330}"/>
              </a:ext>
            </a:extLst>
          </p:cNvPr>
          <p:cNvSpPr>
            <a:spLocks noChangeArrowheads="1"/>
          </p:cNvSpPr>
          <p:nvPr/>
        </p:nvSpPr>
        <p:spPr bwMode="auto">
          <a:xfrm>
            <a:off x="179621" y="761683"/>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000" b="1">
                <a:solidFill>
                  <a:schemeClr val="tx1"/>
                </a:solidFill>
                <a:latin typeface="Times New Roman" panose="02020603050405020304" pitchFamily="18" charset="0"/>
                <a:ea typeface="ＭＳ Ｐゴシック" panose="020B0600070205080204" pitchFamily="50" charset="-128"/>
              </a:defRPr>
            </a:lvl1pPr>
            <a:lvl2pPr marL="742950" indent="-285750">
              <a:defRPr kumimoji="1" sz="1000" b="1">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1000" b="1">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1000" b="1">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10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2000" dirty="0">
                <a:solidFill>
                  <a:srgbClr val="203864"/>
                </a:solidFill>
                <a:latin typeface="Meiryo UI" panose="020B0604030504040204" pitchFamily="50" charset="-128"/>
                <a:ea typeface="Meiryo UI" panose="020B0604030504040204" pitchFamily="50" charset="-128"/>
              </a:rPr>
              <a:t>▼温泉療法</a:t>
            </a:r>
          </a:p>
        </p:txBody>
      </p:sp>
      <p:sp>
        <p:nvSpPr>
          <p:cNvPr id="12" name="正方形/長方形 29">
            <a:extLst>
              <a:ext uri="{FF2B5EF4-FFF2-40B4-BE49-F238E27FC236}">
                <a16:creationId xmlns:a16="http://schemas.microsoft.com/office/drawing/2014/main" id="{FB5786D9-E863-6570-C75F-1C9BDAE1361E}"/>
              </a:ext>
            </a:extLst>
          </p:cNvPr>
          <p:cNvSpPr>
            <a:spLocks noChangeArrowheads="1"/>
          </p:cNvSpPr>
          <p:nvPr/>
        </p:nvSpPr>
        <p:spPr bwMode="auto">
          <a:xfrm>
            <a:off x="184150" y="5117122"/>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000" b="1">
                <a:solidFill>
                  <a:schemeClr val="tx1"/>
                </a:solidFill>
                <a:latin typeface="Times New Roman" panose="02020603050405020304" pitchFamily="18" charset="0"/>
                <a:ea typeface="ＭＳ Ｐゴシック" panose="020B0600070205080204" pitchFamily="50" charset="-128"/>
              </a:defRPr>
            </a:lvl1pPr>
            <a:lvl2pPr marL="742950" indent="-285750">
              <a:defRPr kumimoji="1" sz="1000" b="1">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1000" b="1">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1000" b="1">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10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2000" dirty="0">
                <a:solidFill>
                  <a:srgbClr val="203864"/>
                </a:solidFill>
                <a:latin typeface="Meiryo UI" panose="020B0604030504040204" pitchFamily="50" charset="-128"/>
                <a:ea typeface="Meiryo UI" panose="020B0604030504040204" pitchFamily="50" charset="-128"/>
              </a:rPr>
              <a:t>▼海洋療法</a:t>
            </a:r>
          </a:p>
        </p:txBody>
      </p:sp>
      <p:sp>
        <p:nvSpPr>
          <p:cNvPr id="13" name="正方形/長方形 6">
            <a:extLst>
              <a:ext uri="{FF2B5EF4-FFF2-40B4-BE49-F238E27FC236}">
                <a16:creationId xmlns:a16="http://schemas.microsoft.com/office/drawing/2014/main" id="{D7F376AE-E409-22E4-DFB8-79EA668262A5}"/>
              </a:ext>
            </a:extLst>
          </p:cNvPr>
          <p:cNvSpPr>
            <a:spLocks noChangeArrowheads="1"/>
          </p:cNvSpPr>
          <p:nvPr/>
        </p:nvSpPr>
        <p:spPr bwMode="auto">
          <a:xfrm>
            <a:off x="247650" y="5445224"/>
            <a:ext cx="7000318" cy="1169551"/>
          </a:xfrm>
          <a:prstGeom prst="rect">
            <a:avLst/>
          </a:prstGeom>
          <a:solidFill>
            <a:srgbClr val="5B9BD5">
              <a:lumMod val="40000"/>
              <a:lumOff val="60000"/>
            </a:srgbClr>
          </a:solidFill>
          <a:ln>
            <a:noFill/>
          </a:ln>
        </p:spPr>
        <p:txBody>
          <a:bodyPr wrap="square">
            <a:spAutoFit/>
          </a:bodyPr>
          <a:lstStyle>
            <a:lvl1pPr>
              <a:defRPr kumimoji="1" sz="1000" b="1">
                <a:solidFill>
                  <a:schemeClr val="tx1"/>
                </a:solidFill>
                <a:latin typeface="Times New Roman" panose="02020603050405020304" pitchFamily="18" charset="0"/>
                <a:ea typeface="ＭＳ Ｐゴシック" panose="020B0600070205080204" pitchFamily="50" charset="-128"/>
              </a:defRPr>
            </a:lvl1pPr>
            <a:lvl2pPr marL="742950" indent="-285750">
              <a:defRPr kumimoji="1" sz="1000" b="1">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1000" b="1">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1000" b="1">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10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1000" b="1">
                <a:solidFill>
                  <a:schemeClr val="tx1"/>
                </a:solidFill>
                <a:latin typeface="Times New Roman" panose="02020603050405020304" pitchFamily="18" charset="0"/>
                <a:ea typeface="ＭＳ Ｐゴシック" panose="020B0600070205080204" pitchFamily="50" charset="-128"/>
              </a:defRPr>
            </a:lvl9pPr>
          </a:lstStyle>
          <a:p>
            <a:r>
              <a:rPr kumimoji="1" lang="ja-JP" altLang="en-US" sz="1400" b="0" dirty="0">
                <a:latin typeface="Meiryo UI" panose="020B0604030504040204" pitchFamily="50" charset="-128"/>
                <a:ea typeface="Meiryo UI" panose="020B0604030504040204" pitchFamily="50" charset="-128"/>
              </a:rPr>
              <a:t>海洋療法は自然療法の一種で、海の資源を活用した治療・予防・</a:t>
            </a:r>
            <a:r>
              <a:rPr lang="ja-JP" altLang="en-US" sz="1400" b="0" dirty="0">
                <a:latin typeface="Meiryo UI" panose="020B0604030504040204" pitchFamily="50" charset="-128"/>
                <a:ea typeface="Meiryo UI" panose="020B0604030504040204" pitchFamily="50" charset="-128"/>
              </a:rPr>
              <a:t>健康づくり・美容・</a:t>
            </a:r>
            <a:r>
              <a:rPr lang="ja-JP" altLang="en-US" sz="1400" b="0" i="0" dirty="0">
                <a:effectLst/>
                <a:latin typeface="Meiryo UI" panose="020B0604030504040204" pitchFamily="50" charset="-128"/>
                <a:ea typeface="Meiryo UI" panose="020B0604030504040204" pitchFamily="50" charset="-128"/>
              </a:rPr>
              <a:t>心肺機能・筋骨格系・ストレス関連に好影響。海洋気候の作用の中で、海水・</a:t>
            </a:r>
            <a:r>
              <a:rPr lang="ja-JP" altLang="en-US" sz="1400" b="0" i="0" strike="noStrike" dirty="0">
                <a:effectLst/>
                <a:latin typeface="Meiryo UI" panose="020B0604030504040204" pitchFamily="50" charset="-128"/>
                <a:ea typeface="Meiryo UI" panose="020B0604030504040204" pitchFamily="50" charset="-128"/>
              </a:rPr>
              <a:t>海藻・海泥</a:t>
            </a:r>
            <a:r>
              <a:rPr lang="ja-JP" altLang="en-US" sz="1400" b="0" i="0" dirty="0">
                <a:effectLst/>
                <a:latin typeface="Meiryo UI" panose="020B0604030504040204" pitchFamily="50" charset="-128"/>
                <a:ea typeface="Meiryo UI" panose="020B0604030504040204" pitchFamily="50" charset="-128"/>
              </a:rPr>
              <a:t>を用いて行う治療。</a:t>
            </a:r>
            <a:r>
              <a:rPr lang="en-US" altLang="ja-JP" sz="1400" b="0" i="0" dirty="0">
                <a:solidFill>
                  <a:srgbClr val="202122"/>
                </a:solidFill>
                <a:effectLst/>
                <a:latin typeface="Meiryo UI" panose="020B0604030504040204" pitchFamily="50" charset="-128"/>
                <a:ea typeface="Meiryo UI" panose="020B0604030504040204" pitchFamily="50" charset="-128"/>
              </a:rPr>
              <a:t>【</a:t>
            </a:r>
            <a:r>
              <a:rPr lang="ja-JP" altLang="en-US" sz="1400" b="0" i="0" dirty="0">
                <a:solidFill>
                  <a:srgbClr val="202122"/>
                </a:solidFill>
                <a:effectLst/>
                <a:latin typeface="Meiryo UI" panose="020B0604030504040204" pitchFamily="50" charset="-128"/>
                <a:ea typeface="Meiryo UI" panose="020B0604030504040204" pitchFamily="50" charset="-128"/>
              </a:rPr>
              <a:t>直接作用</a:t>
            </a:r>
            <a:r>
              <a:rPr lang="en-US" altLang="ja-JP" sz="1400" b="0" i="0" dirty="0">
                <a:solidFill>
                  <a:srgbClr val="202122"/>
                </a:solidFill>
                <a:effectLst/>
                <a:latin typeface="Meiryo UI" panose="020B0604030504040204" pitchFamily="50" charset="-128"/>
                <a:ea typeface="Meiryo UI" panose="020B0604030504040204" pitchFamily="50" charset="-128"/>
              </a:rPr>
              <a:t>】</a:t>
            </a:r>
            <a:r>
              <a:rPr lang="ja-JP" altLang="en-US" sz="1400" b="0" i="0" dirty="0">
                <a:solidFill>
                  <a:srgbClr val="202122"/>
                </a:solidFill>
                <a:effectLst/>
                <a:latin typeface="Meiryo UI" panose="020B0604030504040204" pitchFamily="50" charset="-128"/>
                <a:ea typeface="Meiryo UI" panose="020B0604030504040204" pitchFamily="50" charset="-128"/>
              </a:rPr>
              <a:t>海水によるハイドロセラピー</a:t>
            </a:r>
            <a:r>
              <a:rPr lang="ja-JP" altLang="en-US" sz="1400" b="0" dirty="0">
                <a:solidFill>
                  <a:srgbClr val="202122"/>
                </a:solidFill>
                <a:latin typeface="Meiryo UI" panose="020B0604030504040204" pitchFamily="50" charset="-128"/>
                <a:ea typeface="Meiryo UI" panose="020B0604030504040204" pitchFamily="50" charset="-128"/>
              </a:rPr>
              <a:t>、</a:t>
            </a:r>
            <a:r>
              <a:rPr lang="ja-JP" altLang="en-US" sz="1400" b="0" i="0" dirty="0">
                <a:solidFill>
                  <a:srgbClr val="202122"/>
                </a:solidFill>
                <a:effectLst/>
                <a:latin typeface="Meiryo UI" panose="020B0604030504040204" pitchFamily="50" charset="-128"/>
                <a:ea typeface="Meiryo UI" panose="020B0604030504040204" pitchFamily="50" charset="-128"/>
              </a:rPr>
              <a:t>海水の浮力や水圧を活かしたマッサージや水中運動、</a:t>
            </a:r>
            <a:endParaRPr lang="en-US" altLang="ja-JP" sz="1400" b="0" i="0" dirty="0">
              <a:solidFill>
                <a:srgbClr val="202122"/>
              </a:solidFill>
              <a:effectLst/>
              <a:latin typeface="Meiryo UI" panose="020B0604030504040204" pitchFamily="50" charset="-128"/>
              <a:ea typeface="Meiryo UI" panose="020B0604030504040204" pitchFamily="50" charset="-128"/>
            </a:endParaRPr>
          </a:p>
          <a:p>
            <a:r>
              <a:rPr lang="ja-JP" altLang="en-US" sz="1400" b="0" i="0" dirty="0">
                <a:solidFill>
                  <a:srgbClr val="202122"/>
                </a:solidFill>
                <a:effectLst/>
                <a:latin typeface="Meiryo UI" panose="020B0604030504040204" pitchFamily="50" charset="-128"/>
                <a:ea typeface="Meiryo UI" panose="020B0604030504040204" pitchFamily="50" charset="-128"/>
              </a:rPr>
              <a:t>海水由来の素材を用いる海藻療法（アルゴテラピー）</a:t>
            </a:r>
            <a:r>
              <a:rPr lang="ja-JP" altLang="en-US" sz="1400" b="0" dirty="0">
                <a:solidFill>
                  <a:srgbClr val="202122"/>
                </a:solidFill>
                <a:latin typeface="Meiryo UI" panose="020B0604030504040204" pitchFamily="50" charset="-128"/>
                <a:ea typeface="Meiryo UI" panose="020B0604030504040204" pitchFamily="50" charset="-128"/>
              </a:rPr>
              <a:t>、</a:t>
            </a:r>
            <a:r>
              <a:rPr lang="ja-JP" altLang="en-US" sz="1400" b="0" i="0" dirty="0">
                <a:solidFill>
                  <a:srgbClr val="202122"/>
                </a:solidFill>
                <a:effectLst/>
                <a:latin typeface="Meiryo UI" panose="020B0604030504040204" pitchFamily="50" charset="-128"/>
                <a:ea typeface="Meiryo UI" panose="020B0604030504040204" pitchFamily="50" charset="-128"/>
              </a:rPr>
              <a:t>海泥療法（ファンゴテラピー）。</a:t>
            </a:r>
            <a:endParaRPr lang="ja-JP" altLang="en-US" sz="1400" dirty="0">
              <a:latin typeface="Meiryo UI" panose="020B0604030504040204" pitchFamily="50" charset="-128"/>
              <a:ea typeface="Meiryo UI" panose="020B0604030504040204" pitchFamily="50" charset="-128"/>
            </a:endParaRPr>
          </a:p>
          <a:p>
            <a:r>
              <a:rPr lang="en-US" altLang="ja-JP" sz="1400" b="0" i="0" dirty="0">
                <a:solidFill>
                  <a:srgbClr val="202122"/>
                </a:solidFill>
                <a:effectLst/>
                <a:latin typeface="Meiryo UI" panose="020B0604030504040204" pitchFamily="50" charset="-128"/>
                <a:ea typeface="Meiryo UI" panose="020B0604030504040204" pitchFamily="50" charset="-128"/>
              </a:rPr>
              <a:t>【</a:t>
            </a:r>
            <a:r>
              <a:rPr lang="ja-JP" altLang="en-US" sz="1400" b="0" dirty="0">
                <a:solidFill>
                  <a:srgbClr val="202122"/>
                </a:solidFill>
                <a:latin typeface="Meiryo UI" panose="020B0604030504040204" pitchFamily="50" charset="-128"/>
                <a:ea typeface="Meiryo UI" panose="020B0604030504040204" pitchFamily="50" charset="-128"/>
              </a:rPr>
              <a:t>間接作用</a:t>
            </a:r>
            <a:r>
              <a:rPr lang="en-US" altLang="ja-JP" sz="1400" b="0" i="0" dirty="0">
                <a:solidFill>
                  <a:srgbClr val="202122"/>
                </a:solidFill>
                <a:effectLst/>
                <a:latin typeface="Meiryo UI" panose="020B0604030504040204" pitchFamily="50" charset="-128"/>
                <a:ea typeface="Meiryo UI" panose="020B0604030504040204" pitchFamily="50" charset="-128"/>
              </a:rPr>
              <a:t>】</a:t>
            </a:r>
            <a:r>
              <a:rPr lang="ja-JP" altLang="en-US" sz="1400" b="0" i="0" dirty="0">
                <a:solidFill>
                  <a:srgbClr val="202122"/>
                </a:solidFill>
                <a:effectLst/>
                <a:latin typeface="Meiryo UI" panose="020B0604030504040204" pitchFamily="50" charset="-128"/>
                <a:ea typeface="Meiryo UI" panose="020B0604030504040204" pitchFamily="50" charset="-128"/>
              </a:rPr>
              <a:t>転地療法、地形療法</a:t>
            </a:r>
            <a:r>
              <a:rPr lang="ja-JP" altLang="en-US" sz="1400" b="0" dirty="0">
                <a:solidFill>
                  <a:schemeClr val="accent2">
                    <a:lumMod val="50000"/>
                  </a:schemeClr>
                </a:solidFill>
                <a:latin typeface="Meiryo UI" panose="020B0604030504040204" pitchFamily="50" charset="-128"/>
                <a:ea typeface="Meiryo UI" panose="020B0604030504040204" pitchFamily="50" charset="-128"/>
              </a:rPr>
              <a:t>、</a:t>
            </a:r>
            <a:r>
              <a:rPr lang="ja-JP" altLang="en-US" sz="1400" b="0" dirty="0">
                <a:latin typeface="Meiryo UI" panose="020B0604030504040204" pitchFamily="50" charset="-128"/>
                <a:ea typeface="Meiryo UI" panose="020B0604030504040204" pitchFamily="50" charset="-128"/>
              </a:rPr>
              <a:t>ドルフィンセラピー（動物介在療法／イルカ介在療法）</a:t>
            </a:r>
          </a:p>
        </p:txBody>
      </p:sp>
      <p:sp>
        <p:nvSpPr>
          <p:cNvPr id="14" name="スライド番号プレースホルダー 1">
            <a:extLst>
              <a:ext uri="{FF2B5EF4-FFF2-40B4-BE49-F238E27FC236}">
                <a16:creationId xmlns:a16="http://schemas.microsoft.com/office/drawing/2014/main" id="{8D152EB4-9AC8-7500-ABE4-C875D89E4A93}"/>
              </a:ext>
            </a:extLst>
          </p:cNvPr>
          <p:cNvSpPr txBox="1">
            <a:spLocks/>
          </p:cNvSpPr>
          <p:nvPr/>
        </p:nvSpPr>
        <p:spPr>
          <a:xfrm>
            <a:off x="7084660" y="6670938"/>
            <a:ext cx="2057400" cy="231224"/>
          </a:xfrm>
          <a:prstGeom prst="rect">
            <a:avLst/>
          </a:prstGeom>
        </p:spPr>
        <p:txBody>
          <a:bodyPr vert="horz" lIns="91440" tIns="45720" rIns="91440" bIns="45720" rtlCol="0" anchor="ctr"/>
          <a:lstStyle>
            <a:defPPr rtl="0">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36F066A-E813-3E45-A50D-5F86B4AD76FF}" type="slidenum">
              <a:rPr lang="ja-JP" altLang="en-US" smtClean="0">
                <a:solidFill>
                  <a:prstClr val="black">
                    <a:tint val="75000"/>
                  </a:prstClr>
                </a:solidFill>
              </a:rPr>
              <a:pPr/>
              <a:t>7</a:t>
            </a:fld>
            <a:endParaRPr lang="ja-JP" altLang="en-US" dirty="0">
              <a:solidFill>
                <a:prstClr val="black">
                  <a:tint val="75000"/>
                </a:prstClr>
              </a:solidFill>
            </a:endParaRPr>
          </a:p>
        </p:txBody>
      </p:sp>
      <p:sp>
        <p:nvSpPr>
          <p:cNvPr id="16" name="テキスト ボックス 15">
            <a:extLst>
              <a:ext uri="{FF2B5EF4-FFF2-40B4-BE49-F238E27FC236}">
                <a16:creationId xmlns:a16="http://schemas.microsoft.com/office/drawing/2014/main" id="{75094615-0A17-76C9-BA68-6CD381DB18FF}"/>
              </a:ext>
            </a:extLst>
          </p:cNvPr>
          <p:cNvSpPr txBox="1"/>
          <p:nvPr/>
        </p:nvSpPr>
        <p:spPr>
          <a:xfrm>
            <a:off x="0" y="125021"/>
            <a:ext cx="9157529" cy="430887"/>
          </a:xfrm>
          <a:prstGeom prst="rect">
            <a:avLst/>
          </a:prstGeom>
          <a:noFill/>
        </p:spPr>
        <p:txBody>
          <a:bodyPr wrap="square" rtlCol="0">
            <a:spAutoFit/>
          </a:bodyPr>
          <a:lstStyle/>
          <a:p>
            <a:pPr>
              <a:tabLst>
                <a:tab pos="4037013" algn="l"/>
              </a:tabLst>
            </a:pPr>
            <a:r>
              <a:rPr lang="ja-JP" altLang="en-US" sz="2200" b="1" dirty="0">
                <a:latin typeface="Meiryo UI" panose="020B0604030504040204" pitchFamily="50" charset="-128"/>
                <a:ea typeface="Meiryo UI" panose="020B0604030504040204" pitchFamily="50" charset="-128"/>
              </a:rPr>
              <a:t>　「</a:t>
            </a:r>
            <a:r>
              <a:rPr lang="en-US" altLang="ja-JP" sz="2200" b="1" dirty="0">
                <a:solidFill>
                  <a:srgbClr val="002060"/>
                </a:solidFill>
                <a:latin typeface="Meiryo UI" panose="020B0604030504040204" pitchFamily="50" charset="-128"/>
                <a:ea typeface="Meiryo UI" panose="020B0604030504040204" pitchFamily="50" charset="-128"/>
              </a:rPr>
              <a:t>Kyoto Health Resort </a:t>
            </a:r>
            <a:r>
              <a:rPr lang="ja-JP" altLang="en-US" sz="2200" b="1" dirty="0">
                <a:solidFill>
                  <a:srgbClr val="002060"/>
                </a:solidFill>
                <a:latin typeface="Meiryo UI" panose="020B0604030504040204" pitchFamily="50" charset="-128"/>
                <a:ea typeface="Meiryo UI" panose="020B0604030504040204" pitchFamily="50" charset="-128"/>
              </a:rPr>
              <a:t>京丹後」の提供するヘルスツーリズム</a:t>
            </a:r>
            <a:endParaRPr kumimoji="1" lang="en-US" altLang="ja-JP" sz="2200" b="1" dirty="0">
              <a:solidFill>
                <a:srgbClr val="002060"/>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58C5F81-EC75-6AC1-B0A5-37C12DA5F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834444"/>
            <a:ext cx="2051843" cy="1372683"/>
          </a:xfrm>
          <a:prstGeom prst="rect">
            <a:avLst/>
          </a:prstGeom>
          <a:ln>
            <a:noFill/>
          </a:ln>
          <a:effectLst>
            <a:softEdge rad="112500"/>
          </a:effectLst>
        </p:spPr>
      </p:pic>
      <p:pic>
        <p:nvPicPr>
          <p:cNvPr id="17" name="図 16">
            <a:extLst>
              <a:ext uri="{FF2B5EF4-FFF2-40B4-BE49-F238E27FC236}">
                <a16:creationId xmlns:a16="http://schemas.microsoft.com/office/drawing/2014/main" id="{5346A0DC-A787-0923-8A42-7FA27DC50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7510" y="5315791"/>
            <a:ext cx="2066101" cy="1372683"/>
          </a:xfrm>
          <a:prstGeom prst="rect">
            <a:avLst/>
          </a:prstGeom>
          <a:ln>
            <a:noFill/>
          </a:ln>
          <a:effectLst>
            <a:softEdge rad="112500"/>
          </a:effectLst>
        </p:spPr>
      </p:pic>
      <p:pic>
        <p:nvPicPr>
          <p:cNvPr id="19" name="図 18">
            <a:extLst>
              <a:ext uri="{FF2B5EF4-FFF2-40B4-BE49-F238E27FC236}">
                <a16:creationId xmlns:a16="http://schemas.microsoft.com/office/drawing/2014/main" id="{7735142C-D7FE-FF81-63FA-3B9C8D53A2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2255761"/>
            <a:ext cx="2059200" cy="1544400"/>
          </a:xfrm>
          <a:prstGeom prst="rect">
            <a:avLst/>
          </a:prstGeom>
          <a:ln>
            <a:noFill/>
          </a:ln>
          <a:effectLst>
            <a:softEdge rad="112500"/>
          </a:effectLst>
        </p:spPr>
      </p:pic>
      <p:pic>
        <p:nvPicPr>
          <p:cNvPr id="21" name="図 20">
            <a:extLst>
              <a:ext uri="{FF2B5EF4-FFF2-40B4-BE49-F238E27FC236}">
                <a16:creationId xmlns:a16="http://schemas.microsoft.com/office/drawing/2014/main" id="{F4D2B807-3597-4E3C-158F-9E53688AE2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781" y="3852844"/>
            <a:ext cx="2065249" cy="1376833"/>
          </a:xfrm>
          <a:prstGeom prst="rect">
            <a:avLst/>
          </a:prstGeom>
          <a:ln>
            <a:noFill/>
          </a:ln>
          <a:effectLst>
            <a:softEdge rad="112500"/>
          </a:effectLst>
        </p:spPr>
      </p:pic>
      <p:sp>
        <p:nvSpPr>
          <p:cNvPr id="2" name="テキスト ボックス 1">
            <a:extLst>
              <a:ext uri="{FF2B5EF4-FFF2-40B4-BE49-F238E27FC236}">
                <a16:creationId xmlns:a16="http://schemas.microsoft.com/office/drawing/2014/main" id="{AFC1A5FD-633A-83F0-6198-CFCF9F31005B}"/>
              </a:ext>
            </a:extLst>
          </p:cNvPr>
          <p:cNvSpPr txBox="1"/>
          <p:nvPr/>
        </p:nvSpPr>
        <p:spPr>
          <a:xfrm>
            <a:off x="7859201" y="3937952"/>
            <a:ext cx="1329700"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碇高原</a:t>
            </a:r>
          </a:p>
        </p:txBody>
      </p:sp>
      <p:sp>
        <p:nvSpPr>
          <p:cNvPr id="10" name="テキスト ボックス 9">
            <a:extLst>
              <a:ext uri="{FF2B5EF4-FFF2-40B4-BE49-F238E27FC236}">
                <a16:creationId xmlns:a16="http://schemas.microsoft.com/office/drawing/2014/main" id="{A36AF40F-B749-1E05-8D9D-BF79E5830F60}"/>
              </a:ext>
            </a:extLst>
          </p:cNvPr>
          <p:cNvSpPr txBox="1"/>
          <p:nvPr/>
        </p:nvSpPr>
        <p:spPr>
          <a:xfrm>
            <a:off x="7829138" y="5386501"/>
            <a:ext cx="1329700"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立岩</a:t>
            </a:r>
          </a:p>
        </p:txBody>
      </p:sp>
      <p:sp>
        <p:nvSpPr>
          <p:cNvPr id="11" name="テキスト ボックス 10">
            <a:extLst>
              <a:ext uri="{FF2B5EF4-FFF2-40B4-BE49-F238E27FC236}">
                <a16:creationId xmlns:a16="http://schemas.microsoft.com/office/drawing/2014/main" id="{C5B97239-74E8-2998-C1EE-61087B5290D7}"/>
              </a:ext>
            </a:extLst>
          </p:cNvPr>
          <p:cNvSpPr txBox="1"/>
          <p:nvPr/>
        </p:nvSpPr>
        <p:spPr>
          <a:xfrm>
            <a:off x="6507827" y="3467452"/>
            <a:ext cx="1329700"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スイス村</a:t>
            </a:r>
          </a:p>
        </p:txBody>
      </p:sp>
      <p:sp>
        <p:nvSpPr>
          <p:cNvPr id="18" name="テキスト ボックス 17">
            <a:extLst>
              <a:ext uri="{FF2B5EF4-FFF2-40B4-BE49-F238E27FC236}">
                <a16:creationId xmlns:a16="http://schemas.microsoft.com/office/drawing/2014/main" id="{55B42EB6-D007-6C55-A3BD-B833A02CE82D}"/>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
        <p:nvSpPr>
          <p:cNvPr id="15" name="テキスト ボックス 14">
            <a:extLst>
              <a:ext uri="{FF2B5EF4-FFF2-40B4-BE49-F238E27FC236}">
                <a16:creationId xmlns:a16="http://schemas.microsoft.com/office/drawing/2014/main" id="{A7D0029E-585F-D467-3227-A9CE1E397596}"/>
              </a:ext>
            </a:extLst>
          </p:cNvPr>
          <p:cNvSpPr txBox="1"/>
          <p:nvPr/>
        </p:nvSpPr>
        <p:spPr>
          <a:xfrm>
            <a:off x="7634788" y="908720"/>
            <a:ext cx="1329700"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宇川温泉よし野の里</a:t>
            </a:r>
          </a:p>
        </p:txBody>
      </p:sp>
    </p:spTree>
    <p:extLst>
      <p:ext uri="{BB962C8B-B14F-4D97-AF65-F5344CB8AC3E}">
        <p14:creationId xmlns:p14="http://schemas.microsoft.com/office/powerpoint/2010/main" val="2843652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1">
            <a:extLst>
              <a:ext uri="{FF2B5EF4-FFF2-40B4-BE49-F238E27FC236}">
                <a16:creationId xmlns:a16="http://schemas.microsoft.com/office/drawing/2014/main" id="{6FA29078-AC8F-FCE3-08FB-B1CF4B0FAA68}"/>
              </a:ext>
            </a:extLst>
          </p:cNvPr>
          <p:cNvSpPr txBox="1">
            <a:spLocks noChangeArrowheads="1"/>
          </p:cNvSpPr>
          <p:nvPr/>
        </p:nvSpPr>
        <p:spPr bwMode="auto">
          <a:xfrm>
            <a:off x="282574" y="741825"/>
            <a:ext cx="86819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400" dirty="0">
                <a:latin typeface="Meiryo UI" panose="020B0604030504040204" pitchFamily="50" charset="-128"/>
                <a:ea typeface="Meiryo UI" panose="020B0604030504040204" pitchFamily="50" charset="-128"/>
              </a:rPr>
              <a:t>京丹後</a:t>
            </a:r>
            <a:r>
              <a:rPr kumimoji="1" lang="ja-JP" altLang="en-US" sz="1400" dirty="0">
                <a:latin typeface="Meiryo UI" panose="020B0604030504040204" pitchFamily="50" charset="-128"/>
                <a:ea typeface="Meiryo UI" panose="020B0604030504040204" pitchFamily="50" charset="-128"/>
              </a:rPr>
              <a:t>の歴史・文化・自然・地域食材を活用して、個人の健康づくりや企業の健康経営</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の取組に活かしていただくことを目的に開発したプログラムです。</a:t>
            </a:r>
            <a:r>
              <a:rPr lang="ja-JP" altLang="en-US" sz="1400" dirty="0">
                <a:latin typeface="Meiryo UI" panose="020B0604030504040204" pitchFamily="50" charset="-128"/>
                <a:ea typeface="Meiryo UI" panose="020B0604030504040204" pitchFamily="50" charset="-128"/>
              </a:rPr>
              <a:t>京丹後</a:t>
            </a:r>
            <a:r>
              <a:rPr kumimoji="1" lang="ja-JP" altLang="en-US" sz="1400" dirty="0">
                <a:latin typeface="Meiryo UI" panose="020B0604030504040204" pitchFamily="50" charset="-128"/>
                <a:ea typeface="Meiryo UI" panose="020B0604030504040204" pitchFamily="50" charset="-128"/>
              </a:rPr>
              <a:t>でのヘルスツーリズムをきっかけに、健康づくりのきっかけになっていただければ幸いです。なお、ツーリズムでの体験のみならず、ツーリズム終了後も、個人の健康づくりや健康経営</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のお手伝いをさせて頂きます。</a:t>
            </a:r>
          </a:p>
        </p:txBody>
      </p:sp>
      <p:sp>
        <p:nvSpPr>
          <p:cNvPr id="6" name="テキスト ボックス 5">
            <a:extLst>
              <a:ext uri="{FF2B5EF4-FFF2-40B4-BE49-F238E27FC236}">
                <a16:creationId xmlns:a16="http://schemas.microsoft.com/office/drawing/2014/main" id="{EAC95660-15B1-9A02-811E-4F4A1E8FE74B}"/>
              </a:ext>
            </a:extLst>
          </p:cNvPr>
          <p:cNvSpPr txBox="1"/>
          <p:nvPr/>
        </p:nvSpPr>
        <p:spPr>
          <a:xfrm>
            <a:off x="5017020" y="2597989"/>
            <a:ext cx="1107996" cy="419695"/>
          </a:xfrm>
          <a:prstGeom prst="rect">
            <a:avLst/>
          </a:prstGeom>
          <a:solidFill>
            <a:schemeClr val="accent3">
              <a:lumMod val="20000"/>
              <a:lumOff val="80000"/>
            </a:schemeClr>
          </a:solidFill>
          <a:ln>
            <a:solidFill>
              <a:schemeClr val="accent2">
                <a:lumMod val="50000"/>
              </a:schemeClr>
            </a:solidFill>
          </a:ln>
        </p:spPr>
        <p:txBody>
          <a:bodyPr wrap="none">
            <a:spAutoFit/>
          </a:bodyPr>
          <a:lstStyle/>
          <a:p>
            <a:pPr eaLnBrk="1" fontAlgn="auto" hangingPunct="1">
              <a:spcBef>
                <a:spcPts val="0"/>
              </a:spcBef>
              <a:spcAft>
                <a:spcPts val="0"/>
              </a:spcAft>
              <a:defRPr/>
            </a:pPr>
            <a:r>
              <a:rPr kumimoji="1" lang="ja-JP" altLang="en-US" sz="2400" dirty="0">
                <a:latin typeface="Meiryo UI" panose="020B0604030504040204" pitchFamily="50" charset="-128"/>
                <a:ea typeface="Meiryo UI" panose="020B0604030504040204" pitchFamily="50" charset="-128"/>
              </a:rPr>
              <a:t>京丹後</a:t>
            </a:r>
          </a:p>
        </p:txBody>
      </p:sp>
      <p:sp>
        <p:nvSpPr>
          <p:cNvPr id="7" name="テキスト ボックス 6">
            <a:extLst>
              <a:ext uri="{FF2B5EF4-FFF2-40B4-BE49-F238E27FC236}">
                <a16:creationId xmlns:a16="http://schemas.microsoft.com/office/drawing/2014/main" id="{C954D7B8-7024-C536-9567-503DCAF2B07E}"/>
              </a:ext>
            </a:extLst>
          </p:cNvPr>
          <p:cNvSpPr txBox="1"/>
          <p:nvPr/>
        </p:nvSpPr>
        <p:spPr>
          <a:xfrm>
            <a:off x="4504258" y="1578466"/>
            <a:ext cx="2185987" cy="461963"/>
          </a:xfrm>
          <a:prstGeom prst="rect">
            <a:avLst/>
          </a:prstGeom>
          <a:noFill/>
          <a:ln>
            <a:solidFill>
              <a:schemeClr val="accent2">
                <a:lumMod val="50000"/>
              </a:schemeClr>
            </a:solidFill>
          </a:ln>
        </p:spPr>
        <p:txBody>
          <a:bodyPr wrap="none">
            <a:spAutoFit/>
          </a:bodyPr>
          <a:lstStyle/>
          <a:p>
            <a:pPr eaLnBrk="1" fontAlgn="auto" hangingPunct="1">
              <a:spcBef>
                <a:spcPts val="0"/>
              </a:spcBef>
              <a:spcAft>
                <a:spcPts val="0"/>
              </a:spcAft>
              <a:defRPr/>
            </a:pPr>
            <a:r>
              <a:rPr kumimoji="1" lang="ja-JP" altLang="en-US" sz="2400" dirty="0">
                <a:latin typeface="Meiryo UI" panose="020B0604030504040204" pitchFamily="50" charset="-128"/>
                <a:ea typeface="Meiryo UI" panose="020B0604030504040204" pitchFamily="50" charset="-128"/>
              </a:rPr>
              <a:t>居住地・勤務先</a:t>
            </a:r>
          </a:p>
        </p:txBody>
      </p:sp>
      <p:sp>
        <p:nvSpPr>
          <p:cNvPr id="8" name="矢印: 下 7">
            <a:extLst>
              <a:ext uri="{FF2B5EF4-FFF2-40B4-BE49-F238E27FC236}">
                <a16:creationId xmlns:a16="http://schemas.microsoft.com/office/drawing/2014/main" id="{4AB835DF-762A-3D7B-803A-F77043278E52}"/>
              </a:ext>
            </a:extLst>
          </p:cNvPr>
          <p:cNvSpPr/>
          <p:nvPr/>
        </p:nvSpPr>
        <p:spPr>
          <a:xfrm>
            <a:off x="5536133" y="2111400"/>
            <a:ext cx="173037" cy="427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latin typeface="Meiryo UI" panose="020B0604030504040204" pitchFamily="50" charset="-128"/>
              <a:ea typeface="Meiryo UI" panose="020B0604030504040204" pitchFamily="50" charset="-128"/>
            </a:endParaRPr>
          </a:p>
        </p:txBody>
      </p:sp>
      <p:sp>
        <p:nvSpPr>
          <p:cNvPr id="9" name="テキスト ボックス 6">
            <a:extLst>
              <a:ext uri="{FF2B5EF4-FFF2-40B4-BE49-F238E27FC236}">
                <a16:creationId xmlns:a16="http://schemas.microsoft.com/office/drawing/2014/main" id="{FCB66EE2-437E-11A0-D3FF-4097B7425F0E}"/>
              </a:ext>
            </a:extLst>
          </p:cNvPr>
          <p:cNvSpPr txBox="1">
            <a:spLocks noChangeArrowheads="1"/>
          </p:cNvSpPr>
          <p:nvPr/>
        </p:nvSpPr>
        <p:spPr bwMode="auto">
          <a:xfrm>
            <a:off x="5790132" y="2068115"/>
            <a:ext cx="255770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400" dirty="0">
                <a:latin typeface="Meiryo UI" panose="020B0604030504040204" pitchFamily="50" charset="-128"/>
                <a:ea typeface="Meiryo UI" panose="020B0604030504040204" pitchFamily="50" charset="-128"/>
              </a:rPr>
              <a:t>転地効果</a:t>
            </a:r>
            <a:endParaRPr kumimoji="1" lang="en-US" altLang="ja-JP" sz="1400" dirty="0">
              <a:latin typeface="Meiryo UI" panose="020B0604030504040204" pitchFamily="50" charset="-128"/>
              <a:ea typeface="Meiryo UI" panose="020B0604030504040204" pitchFamily="50" charset="-128"/>
            </a:endParaRPr>
          </a:p>
          <a:p>
            <a:pPr eaLnBrk="1" hangingPunct="1"/>
            <a:r>
              <a:rPr kumimoji="1" lang="ja-JP" altLang="en-US" sz="1200" dirty="0">
                <a:latin typeface="Meiryo UI" panose="020B0604030504040204" pitchFamily="50" charset="-128"/>
                <a:ea typeface="Meiryo UI" panose="020B0604030504040204" pitchFamily="50" charset="-128"/>
              </a:rPr>
              <a:t>心身の解放、環境、文化への適応</a:t>
            </a:r>
          </a:p>
        </p:txBody>
      </p:sp>
      <p:sp>
        <p:nvSpPr>
          <p:cNvPr id="10" name="テキスト ボックス 9">
            <a:extLst>
              <a:ext uri="{FF2B5EF4-FFF2-40B4-BE49-F238E27FC236}">
                <a16:creationId xmlns:a16="http://schemas.microsoft.com/office/drawing/2014/main" id="{2D130421-0D6F-E29C-8714-FC65EDC6C859}"/>
              </a:ext>
            </a:extLst>
          </p:cNvPr>
          <p:cNvSpPr txBox="1"/>
          <p:nvPr/>
        </p:nvSpPr>
        <p:spPr>
          <a:xfrm>
            <a:off x="3458095" y="3484588"/>
            <a:ext cx="1532792" cy="276999"/>
          </a:xfrm>
          <a:prstGeom prst="rect">
            <a:avLst/>
          </a:prstGeom>
          <a:solidFill>
            <a:srgbClr val="CCECFF"/>
          </a:solidFill>
          <a:ln>
            <a:solidFill>
              <a:schemeClr val="accent2">
                <a:lumMod val="50000"/>
              </a:schemeClr>
            </a:solidFill>
          </a:ln>
        </p:spPr>
        <p:txBody>
          <a:bodyPr wrap="none">
            <a:spAutoFit/>
          </a:bodyPr>
          <a:lstStyle/>
          <a:p>
            <a:pP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海岸線・トレイルコース</a:t>
            </a:r>
          </a:p>
        </p:txBody>
      </p:sp>
      <p:sp>
        <p:nvSpPr>
          <p:cNvPr id="11" name="テキスト ボックス 10">
            <a:extLst>
              <a:ext uri="{FF2B5EF4-FFF2-40B4-BE49-F238E27FC236}">
                <a16:creationId xmlns:a16="http://schemas.microsoft.com/office/drawing/2014/main" id="{3475DF24-0454-D09E-85BA-2DED43782301}"/>
              </a:ext>
            </a:extLst>
          </p:cNvPr>
          <p:cNvSpPr txBox="1"/>
          <p:nvPr/>
        </p:nvSpPr>
        <p:spPr>
          <a:xfrm>
            <a:off x="5139675" y="3484588"/>
            <a:ext cx="492443" cy="276999"/>
          </a:xfrm>
          <a:prstGeom prst="rect">
            <a:avLst/>
          </a:prstGeom>
          <a:solidFill>
            <a:srgbClr val="CCECFF"/>
          </a:solidFill>
          <a:ln>
            <a:solidFill>
              <a:schemeClr val="accent2">
                <a:lumMod val="50000"/>
              </a:schemeClr>
            </a:solidFill>
          </a:ln>
        </p:spPr>
        <p:txBody>
          <a:bodyPr wrap="none">
            <a:spAutoFit/>
          </a:bodyPr>
          <a:lstStyle/>
          <a:p>
            <a:pP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温泉</a:t>
            </a:r>
          </a:p>
        </p:txBody>
      </p:sp>
      <p:sp>
        <p:nvSpPr>
          <p:cNvPr id="12" name="テキスト ボックス 11">
            <a:extLst>
              <a:ext uri="{FF2B5EF4-FFF2-40B4-BE49-F238E27FC236}">
                <a16:creationId xmlns:a16="http://schemas.microsoft.com/office/drawing/2014/main" id="{551975CC-DA7B-B7CD-C503-97CF79B61D0D}"/>
              </a:ext>
            </a:extLst>
          </p:cNvPr>
          <p:cNvSpPr txBox="1"/>
          <p:nvPr/>
        </p:nvSpPr>
        <p:spPr>
          <a:xfrm>
            <a:off x="5774462" y="3484588"/>
            <a:ext cx="954107" cy="276999"/>
          </a:xfrm>
          <a:prstGeom prst="rect">
            <a:avLst/>
          </a:prstGeom>
          <a:solidFill>
            <a:srgbClr val="CCECFF"/>
          </a:solidFill>
          <a:ln>
            <a:solidFill>
              <a:schemeClr val="accent2">
                <a:lumMod val="50000"/>
              </a:schemeClr>
            </a:solidFill>
          </a:ln>
        </p:spPr>
        <p:txBody>
          <a:bodyPr wrap="none">
            <a:spAutoFit/>
          </a:bodyPr>
          <a:lstStyle/>
          <a:p>
            <a:pPr eaLnBrk="1" fontAlgn="auto" hangingPunct="1">
              <a:spcBef>
                <a:spcPts val="0"/>
              </a:spcBef>
              <a:spcAft>
                <a:spcPts val="0"/>
              </a:spcAft>
              <a:defRPr/>
            </a:pPr>
            <a:r>
              <a:rPr lang="ja-JP" altLang="en-US" sz="1200" dirty="0">
                <a:latin typeface="Meiryo UI" panose="020B0604030504040204" pitchFamily="50" charset="-128"/>
                <a:ea typeface="Meiryo UI" panose="020B0604030504040204" pitchFamily="50" charset="-128"/>
              </a:rPr>
              <a:t>京丹後</a:t>
            </a:r>
            <a:r>
              <a:rPr kumimoji="1" lang="ja-JP" altLang="en-US" sz="1200" dirty="0">
                <a:latin typeface="Meiryo UI" panose="020B0604030504040204" pitchFamily="50" charset="-128"/>
                <a:ea typeface="Meiryo UI" panose="020B0604030504040204" pitchFamily="50" charset="-128"/>
              </a:rPr>
              <a:t>の食</a:t>
            </a:r>
          </a:p>
        </p:txBody>
      </p:sp>
      <p:sp>
        <p:nvSpPr>
          <p:cNvPr id="13" name="テキスト ボックス 12">
            <a:extLst>
              <a:ext uri="{FF2B5EF4-FFF2-40B4-BE49-F238E27FC236}">
                <a16:creationId xmlns:a16="http://schemas.microsoft.com/office/drawing/2014/main" id="{8983ABD1-FEC5-3452-EF36-8118B3AADD65}"/>
              </a:ext>
            </a:extLst>
          </p:cNvPr>
          <p:cNvSpPr txBox="1"/>
          <p:nvPr/>
        </p:nvSpPr>
        <p:spPr>
          <a:xfrm>
            <a:off x="6865455" y="3480961"/>
            <a:ext cx="877163" cy="276999"/>
          </a:xfrm>
          <a:prstGeom prst="rect">
            <a:avLst/>
          </a:prstGeom>
          <a:solidFill>
            <a:srgbClr val="CCECFF"/>
          </a:solidFill>
          <a:ln>
            <a:solidFill>
              <a:schemeClr val="accent2">
                <a:lumMod val="50000"/>
              </a:schemeClr>
            </a:solidFill>
          </a:ln>
        </p:spPr>
        <p:txBody>
          <a:bodyPr wrap="none">
            <a:spAutoFit/>
          </a:bodyPr>
          <a:lstStyle/>
          <a:p>
            <a:pP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歴史・文化</a:t>
            </a:r>
          </a:p>
        </p:txBody>
      </p:sp>
      <p:sp>
        <p:nvSpPr>
          <p:cNvPr id="14" name="正方形/長方形 13">
            <a:extLst>
              <a:ext uri="{FF2B5EF4-FFF2-40B4-BE49-F238E27FC236}">
                <a16:creationId xmlns:a16="http://schemas.microsoft.com/office/drawing/2014/main" id="{D497DA48-6417-A539-6EE2-B194B8B0DB8B}"/>
              </a:ext>
            </a:extLst>
          </p:cNvPr>
          <p:cNvSpPr/>
          <p:nvPr/>
        </p:nvSpPr>
        <p:spPr>
          <a:xfrm>
            <a:off x="3329508" y="3411111"/>
            <a:ext cx="4460875" cy="43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latin typeface="Meiryo UI" panose="020B0604030504040204" pitchFamily="50" charset="-128"/>
              <a:ea typeface="Meiryo UI" panose="020B0604030504040204" pitchFamily="50" charset="-128"/>
            </a:endParaRPr>
          </a:p>
        </p:txBody>
      </p:sp>
      <p:sp>
        <p:nvSpPr>
          <p:cNvPr id="15" name="テキスト ボックス 15">
            <a:extLst>
              <a:ext uri="{FF2B5EF4-FFF2-40B4-BE49-F238E27FC236}">
                <a16:creationId xmlns:a16="http://schemas.microsoft.com/office/drawing/2014/main" id="{A01931D2-7BCE-7B8D-020A-B86799CA6BC9}"/>
              </a:ext>
            </a:extLst>
          </p:cNvPr>
          <p:cNvSpPr txBox="1">
            <a:spLocks noChangeArrowheads="1"/>
          </p:cNvSpPr>
          <p:nvPr/>
        </p:nvSpPr>
        <p:spPr bwMode="auto">
          <a:xfrm>
            <a:off x="4431737" y="3027388"/>
            <a:ext cx="22284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600" dirty="0">
                <a:latin typeface="Meiryo UI" panose="020B0604030504040204" pitchFamily="50" charset="-128"/>
                <a:ea typeface="Meiryo UI" panose="020B0604030504040204" pitchFamily="50" charset="-128"/>
              </a:rPr>
              <a:t>ヘルスツーリズムプログラム</a:t>
            </a:r>
          </a:p>
        </p:txBody>
      </p:sp>
      <p:sp>
        <p:nvSpPr>
          <p:cNvPr id="16" name="テキスト ボックス 16">
            <a:extLst>
              <a:ext uri="{FF2B5EF4-FFF2-40B4-BE49-F238E27FC236}">
                <a16:creationId xmlns:a16="http://schemas.microsoft.com/office/drawing/2014/main" id="{A3CDA658-5037-1E41-8FE0-C0B17B5B01C0}"/>
              </a:ext>
            </a:extLst>
          </p:cNvPr>
          <p:cNvSpPr txBox="1">
            <a:spLocks noChangeArrowheads="1"/>
          </p:cNvSpPr>
          <p:nvPr/>
        </p:nvSpPr>
        <p:spPr bwMode="auto">
          <a:xfrm>
            <a:off x="5244033" y="380526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dirty="0">
                <a:latin typeface="Meiryo UI" panose="020B0604030504040204" pitchFamily="50" charset="-128"/>
                <a:ea typeface="Meiryo UI" panose="020B0604030504040204" pitchFamily="50" charset="-128"/>
              </a:rPr>
              <a:t>×</a:t>
            </a:r>
            <a:endParaRPr kumimoji="1" lang="ja-JP" altLang="en-US">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79A935D1-F26A-617F-261F-C1D9D63D061C}"/>
              </a:ext>
            </a:extLst>
          </p:cNvPr>
          <p:cNvSpPr txBox="1"/>
          <p:nvPr/>
        </p:nvSpPr>
        <p:spPr>
          <a:xfrm>
            <a:off x="3367608" y="4183088"/>
            <a:ext cx="954087" cy="276225"/>
          </a:xfrm>
          <a:prstGeom prst="rect">
            <a:avLst/>
          </a:prstGeom>
          <a:solidFill>
            <a:schemeClr val="accent2">
              <a:lumMod val="20000"/>
              <a:lumOff val="80000"/>
            </a:schemeClr>
          </a:solidFill>
          <a:ln>
            <a:solidFill>
              <a:schemeClr val="accent2">
                <a:lumMod val="50000"/>
              </a:schemeClr>
            </a:solidFill>
          </a:ln>
        </p:spPr>
        <p:txBody>
          <a:bodyPr wrap="none">
            <a:spAutoFit/>
          </a:bodyPr>
          <a:lstStyle/>
          <a:p>
            <a:pP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運動生理学</a:t>
            </a:r>
          </a:p>
        </p:txBody>
      </p:sp>
      <p:sp>
        <p:nvSpPr>
          <p:cNvPr id="18" name="テキスト ボックス 17">
            <a:extLst>
              <a:ext uri="{FF2B5EF4-FFF2-40B4-BE49-F238E27FC236}">
                <a16:creationId xmlns:a16="http://schemas.microsoft.com/office/drawing/2014/main" id="{D6E1944E-71A2-F893-2F24-C40318A3F2CC}"/>
              </a:ext>
            </a:extLst>
          </p:cNvPr>
          <p:cNvSpPr txBox="1"/>
          <p:nvPr/>
        </p:nvSpPr>
        <p:spPr>
          <a:xfrm>
            <a:off x="4384744" y="4183088"/>
            <a:ext cx="800100" cy="276225"/>
          </a:xfrm>
          <a:prstGeom prst="rect">
            <a:avLst/>
          </a:prstGeom>
          <a:solidFill>
            <a:schemeClr val="accent2">
              <a:lumMod val="20000"/>
              <a:lumOff val="80000"/>
            </a:schemeClr>
          </a:solidFill>
          <a:ln>
            <a:solidFill>
              <a:schemeClr val="accent2">
                <a:lumMod val="50000"/>
              </a:schemeClr>
            </a:solidFill>
          </a:ln>
        </p:spPr>
        <p:txBody>
          <a:bodyPr wrap="none">
            <a:spAutoFit/>
          </a:bodyPr>
          <a:lstStyle/>
          <a:p>
            <a:pP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気候療法</a:t>
            </a:r>
          </a:p>
        </p:txBody>
      </p:sp>
      <p:sp>
        <p:nvSpPr>
          <p:cNvPr id="19" name="テキスト ボックス 18">
            <a:extLst>
              <a:ext uri="{FF2B5EF4-FFF2-40B4-BE49-F238E27FC236}">
                <a16:creationId xmlns:a16="http://schemas.microsoft.com/office/drawing/2014/main" id="{59F2547F-9A3D-DA0A-4931-8059A9A3DBEE}"/>
              </a:ext>
            </a:extLst>
          </p:cNvPr>
          <p:cNvSpPr txBox="1"/>
          <p:nvPr/>
        </p:nvSpPr>
        <p:spPr>
          <a:xfrm>
            <a:off x="5239736" y="4183088"/>
            <a:ext cx="800100" cy="276225"/>
          </a:xfrm>
          <a:prstGeom prst="rect">
            <a:avLst/>
          </a:prstGeom>
          <a:solidFill>
            <a:schemeClr val="accent2">
              <a:lumMod val="20000"/>
              <a:lumOff val="80000"/>
            </a:schemeClr>
          </a:solidFill>
          <a:ln>
            <a:solidFill>
              <a:schemeClr val="accent2">
                <a:lumMod val="50000"/>
              </a:schemeClr>
            </a:solidFill>
          </a:ln>
        </p:spPr>
        <p:txBody>
          <a:bodyPr wrap="none">
            <a:spAutoFit/>
          </a:bodyPr>
          <a:lstStyle/>
          <a:p>
            <a:pP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温泉療法</a:t>
            </a:r>
          </a:p>
        </p:txBody>
      </p:sp>
      <p:sp>
        <p:nvSpPr>
          <p:cNvPr id="20" name="テキスト ボックス 19">
            <a:extLst>
              <a:ext uri="{FF2B5EF4-FFF2-40B4-BE49-F238E27FC236}">
                <a16:creationId xmlns:a16="http://schemas.microsoft.com/office/drawing/2014/main" id="{B0C61B87-E05E-669E-6ED6-F0AF8EAEBC4C}"/>
              </a:ext>
            </a:extLst>
          </p:cNvPr>
          <p:cNvSpPr txBox="1"/>
          <p:nvPr/>
        </p:nvSpPr>
        <p:spPr>
          <a:xfrm>
            <a:off x="6108317" y="4183088"/>
            <a:ext cx="800100" cy="276225"/>
          </a:xfrm>
          <a:prstGeom prst="rect">
            <a:avLst/>
          </a:prstGeom>
          <a:solidFill>
            <a:schemeClr val="accent2">
              <a:lumMod val="20000"/>
              <a:lumOff val="80000"/>
            </a:schemeClr>
          </a:solidFill>
          <a:ln>
            <a:solidFill>
              <a:schemeClr val="accent2">
                <a:lumMod val="50000"/>
              </a:schemeClr>
            </a:solidFill>
          </a:ln>
        </p:spPr>
        <p:txBody>
          <a:bodyPr wrap="none">
            <a:spAutoFit/>
          </a:bodyPr>
          <a:lstStyle/>
          <a:p>
            <a:pP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食事療法</a:t>
            </a:r>
          </a:p>
        </p:txBody>
      </p:sp>
      <p:sp>
        <p:nvSpPr>
          <p:cNvPr id="21" name="テキスト ボックス 20">
            <a:extLst>
              <a:ext uri="{FF2B5EF4-FFF2-40B4-BE49-F238E27FC236}">
                <a16:creationId xmlns:a16="http://schemas.microsoft.com/office/drawing/2014/main" id="{3B0739FB-B503-CDF3-3AE3-FEA5C3B4B1D1}"/>
              </a:ext>
            </a:extLst>
          </p:cNvPr>
          <p:cNvSpPr txBox="1"/>
          <p:nvPr/>
        </p:nvSpPr>
        <p:spPr>
          <a:xfrm>
            <a:off x="6970781" y="4177874"/>
            <a:ext cx="800219" cy="276999"/>
          </a:xfrm>
          <a:prstGeom prst="rect">
            <a:avLst/>
          </a:prstGeom>
          <a:solidFill>
            <a:schemeClr val="accent2">
              <a:lumMod val="20000"/>
              <a:lumOff val="80000"/>
            </a:schemeClr>
          </a:solidFill>
          <a:ln>
            <a:solidFill>
              <a:schemeClr val="accent2">
                <a:lumMod val="50000"/>
              </a:schemeClr>
            </a:solidFill>
          </a:ln>
        </p:spPr>
        <p:txBody>
          <a:bodyPr wrap="none">
            <a:spAutoFit/>
          </a:bodyPr>
          <a:lstStyle/>
          <a:p>
            <a:pP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温</a:t>
            </a:r>
            <a:r>
              <a:rPr lang="ja-JP" altLang="en-US" sz="1200" dirty="0">
                <a:latin typeface="Meiryo UI" panose="020B0604030504040204" pitchFamily="50" charset="-128"/>
                <a:ea typeface="Meiryo UI" panose="020B0604030504040204" pitchFamily="50" charset="-128"/>
              </a:rPr>
              <a:t>熱</a:t>
            </a:r>
            <a:r>
              <a:rPr kumimoji="1" lang="ja-JP" altLang="en-US" sz="1200" dirty="0">
                <a:latin typeface="Meiryo UI" panose="020B0604030504040204" pitchFamily="50" charset="-128"/>
                <a:ea typeface="Meiryo UI" panose="020B0604030504040204" pitchFamily="50" charset="-128"/>
              </a:rPr>
              <a:t>療法</a:t>
            </a:r>
          </a:p>
        </p:txBody>
      </p:sp>
      <p:sp>
        <p:nvSpPr>
          <p:cNvPr id="22" name="正方形/長方形 21">
            <a:extLst>
              <a:ext uri="{FF2B5EF4-FFF2-40B4-BE49-F238E27FC236}">
                <a16:creationId xmlns:a16="http://schemas.microsoft.com/office/drawing/2014/main" id="{72967C11-6FB9-1F4B-9578-7C806BAB2159}"/>
              </a:ext>
            </a:extLst>
          </p:cNvPr>
          <p:cNvSpPr/>
          <p:nvPr/>
        </p:nvSpPr>
        <p:spPr>
          <a:xfrm>
            <a:off x="3329508" y="4118000"/>
            <a:ext cx="4487862" cy="4302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latin typeface="Meiryo UI" panose="020B0604030504040204" pitchFamily="50" charset="-128"/>
              <a:ea typeface="Meiryo UI" panose="020B0604030504040204" pitchFamily="50" charset="-128"/>
            </a:endParaRPr>
          </a:p>
        </p:txBody>
      </p:sp>
      <p:sp>
        <p:nvSpPr>
          <p:cNvPr id="23" name="四角形: 角を丸くする 22">
            <a:extLst>
              <a:ext uri="{FF2B5EF4-FFF2-40B4-BE49-F238E27FC236}">
                <a16:creationId xmlns:a16="http://schemas.microsoft.com/office/drawing/2014/main" id="{1213B733-A58D-8E83-1965-39EB1748BF1C}"/>
              </a:ext>
            </a:extLst>
          </p:cNvPr>
          <p:cNvSpPr/>
          <p:nvPr/>
        </p:nvSpPr>
        <p:spPr>
          <a:xfrm>
            <a:off x="3218383" y="3321075"/>
            <a:ext cx="4756150" cy="13541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latin typeface="Meiryo UI" panose="020B0604030504040204" pitchFamily="50" charset="-128"/>
              <a:ea typeface="Meiryo UI" panose="020B0604030504040204" pitchFamily="50" charset="-128"/>
            </a:endParaRPr>
          </a:p>
        </p:txBody>
      </p:sp>
      <p:sp>
        <p:nvSpPr>
          <p:cNvPr id="24" name="矢印: 下 23">
            <a:extLst>
              <a:ext uri="{FF2B5EF4-FFF2-40B4-BE49-F238E27FC236}">
                <a16:creationId xmlns:a16="http://schemas.microsoft.com/office/drawing/2014/main" id="{CC702AEA-E768-9D63-11D8-8D1B31522B4D}"/>
              </a:ext>
            </a:extLst>
          </p:cNvPr>
          <p:cNvSpPr/>
          <p:nvPr/>
        </p:nvSpPr>
        <p:spPr>
          <a:xfrm>
            <a:off x="5323408" y="4749825"/>
            <a:ext cx="193675" cy="280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1BAA178A-ADC3-A64C-9E3D-8FCB4CED68BC}"/>
              </a:ext>
            </a:extLst>
          </p:cNvPr>
          <p:cNvSpPr txBox="1"/>
          <p:nvPr/>
        </p:nvSpPr>
        <p:spPr>
          <a:xfrm>
            <a:off x="3227908" y="5249640"/>
            <a:ext cx="800100" cy="277813"/>
          </a:xfrm>
          <a:prstGeom prst="rect">
            <a:avLst/>
          </a:prstGeom>
          <a:solidFill>
            <a:srgbClr val="CCFFCC"/>
          </a:solidFill>
          <a:ln>
            <a:solidFill>
              <a:schemeClr val="accent2">
                <a:lumMod val="50000"/>
              </a:schemeClr>
            </a:solidFill>
          </a:ln>
        </p:spPr>
        <p:txBody>
          <a:bodyPr wrap="none">
            <a:spAutoFit/>
          </a:bodyPr>
          <a:lstStyle/>
          <a:p>
            <a:pP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行動変容</a:t>
            </a:r>
          </a:p>
        </p:txBody>
      </p:sp>
      <p:sp>
        <p:nvSpPr>
          <p:cNvPr id="26" name="テキスト ボックス 25">
            <a:extLst>
              <a:ext uri="{FF2B5EF4-FFF2-40B4-BE49-F238E27FC236}">
                <a16:creationId xmlns:a16="http://schemas.microsoft.com/office/drawing/2014/main" id="{7493D197-8BAF-6D6B-0C4D-20EC8A73CFD0}"/>
              </a:ext>
            </a:extLst>
          </p:cNvPr>
          <p:cNvSpPr txBox="1"/>
          <p:nvPr/>
        </p:nvSpPr>
        <p:spPr>
          <a:xfrm>
            <a:off x="4158183" y="5241936"/>
            <a:ext cx="1428750" cy="277812"/>
          </a:xfrm>
          <a:prstGeom prst="rect">
            <a:avLst/>
          </a:prstGeom>
          <a:solidFill>
            <a:srgbClr val="CCFFCC"/>
          </a:solidFill>
          <a:ln>
            <a:solidFill>
              <a:schemeClr val="accent2">
                <a:lumMod val="50000"/>
              </a:schemeClr>
            </a:solidFill>
          </a:ln>
        </p:spPr>
        <p:txBody>
          <a:bodyPr>
            <a:spAutoFit/>
          </a:bodyPr>
          <a:lstStyle/>
          <a:p>
            <a:pPr algn="ct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自己効力感アップ</a:t>
            </a:r>
          </a:p>
        </p:txBody>
      </p:sp>
      <p:sp>
        <p:nvSpPr>
          <p:cNvPr id="27" name="テキスト ボックス 26">
            <a:extLst>
              <a:ext uri="{FF2B5EF4-FFF2-40B4-BE49-F238E27FC236}">
                <a16:creationId xmlns:a16="http://schemas.microsoft.com/office/drawing/2014/main" id="{B7026CD2-64D5-929E-4793-0F06FC0AC362}"/>
              </a:ext>
            </a:extLst>
          </p:cNvPr>
          <p:cNvSpPr txBox="1"/>
          <p:nvPr/>
        </p:nvSpPr>
        <p:spPr>
          <a:xfrm>
            <a:off x="5690120" y="5241936"/>
            <a:ext cx="1428750" cy="277812"/>
          </a:xfrm>
          <a:prstGeom prst="rect">
            <a:avLst/>
          </a:prstGeom>
          <a:solidFill>
            <a:srgbClr val="CCFFCC"/>
          </a:solidFill>
          <a:ln>
            <a:solidFill>
              <a:schemeClr val="accent2">
                <a:lumMod val="50000"/>
              </a:schemeClr>
            </a:solidFill>
          </a:ln>
        </p:spPr>
        <p:txBody>
          <a:bodyPr>
            <a:spAutoFit/>
          </a:bodyPr>
          <a:lstStyle/>
          <a:p>
            <a:pPr algn="ct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精神ストレス軽減</a:t>
            </a:r>
          </a:p>
        </p:txBody>
      </p:sp>
      <p:sp>
        <p:nvSpPr>
          <p:cNvPr id="28" name="テキスト ボックス 27">
            <a:extLst>
              <a:ext uri="{FF2B5EF4-FFF2-40B4-BE49-F238E27FC236}">
                <a16:creationId xmlns:a16="http://schemas.microsoft.com/office/drawing/2014/main" id="{765F48E0-0490-70DC-D646-A87EE7F57A8A}"/>
              </a:ext>
            </a:extLst>
          </p:cNvPr>
          <p:cNvSpPr txBox="1"/>
          <p:nvPr/>
        </p:nvSpPr>
        <p:spPr>
          <a:xfrm>
            <a:off x="7206183" y="5243523"/>
            <a:ext cx="714375" cy="276225"/>
          </a:xfrm>
          <a:prstGeom prst="rect">
            <a:avLst/>
          </a:prstGeom>
          <a:solidFill>
            <a:srgbClr val="CCFFCC"/>
          </a:solidFill>
          <a:ln>
            <a:solidFill>
              <a:schemeClr val="accent2">
                <a:lumMod val="50000"/>
              </a:schemeClr>
            </a:solidFill>
          </a:ln>
        </p:spPr>
        <p:txBody>
          <a:bodyPr>
            <a:spAutoFit/>
          </a:bodyPr>
          <a:lstStyle/>
          <a:p>
            <a:pPr algn="ct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脳活性</a:t>
            </a:r>
          </a:p>
        </p:txBody>
      </p:sp>
      <p:sp>
        <p:nvSpPr>
          <p:cNvPr id="29" name="テキスト ボックス 28">
            <a:extLst>
              <a:ext uri="{FF2B5EF4-FFF2-40B4-BE49-F238E27FC236}">
                <a16:creationId xmlns:a16="http://schemas.microsoft.com/office/drawing/2014/main" id="{3C3FF76A-CF2B-6CD4-C4FE-3A1C038F6314}"/>
              </a:ext>
            </a:extLst>
          </p:cNvPr>
          <p:cNvSpPr txBox="1"/>
          <p:nvPr/>
        </p:nvSpPr>
        <p:spPr>
          <a:xfrm>
            <a:off x="3227908" y="5639029"/>
            <a:ext cx="800100" cy="276225"/>
          </a:xfrm>
          <a:prstGeom prst="rect">
            <a:avLst/>
          </a:prstGeom>
          <a:solidFill>
            <a:srgbClr val="CCFFCC"/>
          </a:solidFill>
          <a:ln>
            <a:solidFill>
              <a:schemeClr val="accent2">
                <a:lumMod val="50000"/>
              </a:schemeClr>
            </a:solidFill>
          </a:ln>
        </p:spPr>
        <p:txBody>
          <a:bodyPr>
            <a:spAutoFit/>
          </a:bodyPr>
          <a:lstStyle/>
          <a:p>
            <a:pPr algn="ct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筋肉刺激</a:t>
            </a:r>
          </a:p>
        </p:txBody>
      </p:sp>
      <p:sp>
        <p:nvSpPr>
          <p:cNvPr id="30" name="テキスト ボックス 29">
            <a:extLst>
              <a:ext uri="{FF2B5EF4-FFF2-40B4-BE49-F238E27FC236}">
                <a16:creationId xmlns:a16="http://schemas.microsoft.com/office/drawing/2014/main" id="{5476DEA5-37AF-2048-C74A-A635DF4A155E}"/>
              </a:ext>
            </a:extLst>
          </p:cNvPr>
          <p:cNvSpPr txBox="1"/>
          <p:nvPr/>
        </p:nvSpPr>
        <p:spPr>
          <a:xfrm>
            <a:off x="4158184" y="5647418"/>
            <a:ext cx="1428750" cy="276999"/>
          </a:xfrm>
          <a:prstGeom prst="rect">
            <a:avLst/>
          </a:prstGeom>
          <a:solidFill>
            <a:srgbClr val="CCFFCC"/>
          </a:solidFill>
          <a:ln>
            <a:solidFill>
              <a:schemeClr val="accent2">
                <a:lumMod val="50000"/>
              </a:schemeClr>
            </a:solidFill>
          </a:ln>
        </p:spPr>
        <p:txBody>
          <a:bodyPr wrap="square">
            <a:spAutoFit/>
          </a:bodyPr>
          <a:lstStyle/>
          <a:p>
            <a:pPr algn="ct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有酸素能アップ</a:t>
            </a:r>
          </a:p>
        </p:txBody>
      </p:sp>
      <p:sp>
        <p:nvSpPr>
          <p:cNvPr id="31" name="テキスト ボックス 30">
            <a:extLst>
              <a:ext uri="{FF2B5EF4-FFF2-40B4-BE49-F238E27FC236}">
                <a16:creationId xmlns:a16="http://schemas.microsoft.com/office/drawing/2014/main" id="{A58EAEF3-8D1F-EB36-5E6A-11EB428E1EAB}"/>
              </a:ext>
            </a:extLst>
          </p:cNvPr>
          <p:cNvSpPr txBox="1"/>
          <p:nvPr/>
        </p:nvSpPr>
        <p:spPr>
          <a:xfrm>
            <a:off x="5702820" y="5647418"/>
            <a:ext cx="1416050" cy="285794"/>
          </a:xfrm>
          <a:prstGeom prst="rect">
            <a:avLst/>
          </a:prstGeom>
          <a:solidFill>
            <a:srgbClr val="CCFFCC"/>
          </a:solidFill>
          <a:ln>
            <a:solidFill>
              <a:schemeClr val="accent2">
                <a:lumMod val="50000"/>
              </a:schemeClr>
            </a:solidFill>
          </a:ln>
        </p:spPr>
        <p:txBody>
          <a:bodyPr wrap="square">
            <a:spAutoFit/>
          </a:bodyPr>
          <a:lstStyle/>
          <a:p>
            <a:pPr algn="ct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チームビルディング</a:t>
            </a:r>
          </a:p>
        </p:txBody>
      </p:sp>
      <p:sp>
        <p:nvSpPr>
          <p:cNvPr id="32" name="テキスト ボックス 31">
            <a:extLst>
              <a:ext uri="{FF2B5EF4-FFF2-40B4-BE49-F238E27FC236}">
                <a16:creationId xmlns:a16="http://schemas.microsoft.com/office/drawing/2014/main" id="{1CDB2F28-8452-212B-E255-517EE7418867}"/>
              </a:ext>
            </a:extLst>
          </p:cNvPr>
          <p:cNvSpPr txBox="1"/>
          <p:nvPr/>
        </p:nvSpPr>
        <p:spPr>
          <a:xfrm>
            <a:off x="7236296" y="5637850"/>
            <a:ext cx="684262" cy="285793"/>
          </a:xfrm>
          <a:prstGeom prst="rect">
            <a:avLst/>
          </a:prstGeom>
          <a:solidFill>
            <a:srgbClr val="CCFFCC"/>
          </a:solidFill>
          <a:ln>
            <a:solidFill>
              <a:schemeClr val="accent2">
                <a:lumMod val="50000"/>
              </a:schemeClr>
            </a:solidFill>
          </a:ln>
        </p:spPr>
        <p:txBody>
          <a:bodyPr wrap="square">
            <a:spAutoFit/>
          </a:bodyPr>
          <a:lstStyle/>
          <a:p>
            <a:pPr algn="ct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食育</a:t>
            </a:r>
          </a:p>
        </p:txBody>
      </p:sp>
      <p:sp>
        <p:nvSpPr>
          <p:cNvPr id="33" name="テキスト ボックス 32">
            <a:extLst>
              <a:ext uri="{FF2B5EF4-FFF2-40B4-BE49-F238E27FC236}">
                <a16:creationId xmlns:a16="http://schemas.microsoft.com/office/drawing/2014/main" id="{32C9AA55-05E5-2D66-50FE-A586941700DB}"/>
              </a:ext>
            </a:extLst>
          </p:cNvPr>
          <p:cNvSpPr txBox="1"/>
          <p:nvPr/>
        </p:nvSpPr>
        <p:spPr>
          <a:xfrm>
            <a:off x="3225869" y="6033414"/>
            <a:ext cx="1087437" cy="277812"/>
          </a:xfrm>
          <a:prstGeom prst="rect">
            <a:avLst/>
          </a:prstGeom>
          <a:solidFill>
            <a:srgbClr val="CCFFCC"/>
          </a:solidFill>
          <a:ln>
            <a:solidFill>
              <a:schemeClr val="accent2">
                <a:lumMod val="50000"/>
              </a:schemeClr>
            </a:solidFill>
          </a:ln>
        </p:spPr>
        <p:txBody>
          <a:bodyPr>
            <a:spAutoFit/>
          </a:bodyPr>
          <a:lstStyle/>
          <a:p>
            <a:pPr algn="ct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健康度アップ</a:t>
            </a:r>
          </a:p>
        </p:txBody>
      </p:sp>
      <p:sp>
        <p:nvSpPr>
          <p:cNvPr id="34" name="テキスト ボックス 33">
            <a:extLst>
              <a:ext uri="{FF2B5EF4-FFF2-40B4-BE49-F238E27FC236}">
                <a16:creationId xmlns:a16="http://schemas.microsoft.com/office/drawing/2014/main" id="{4B5517AB-5348-216C-1DF8-8A7219CC24FE}"/>
              </a:ext>
            </a:extLst>
          </p:cNvPr>
          <p:cNvSpPr txBox="1"/>
          <p:nvPr/>
        </p:nvSpPr>
        <p:spPr>
          <a:xfrm>
            <a:off x="5661580" y="6033414"/>
            <a:ext cx="1087438" cy="277812"/>
          </a:xfrm>
          <a:prstGeom prst="rect">
            <a:avLst/>
          </a:prstGeom>
          <a:solidFill>
            <a:srgbClr val="CCFFCC"/>
          </a:solidFill>
          <a:ln>
            <a:solidFill>
              <a:schemeClr val="accent2">
                <a:lumMod val="50000"/>
              </a:schemeClr>
            </a:solidFill>
          </a:ln>
        </p:spPr>
        <p:txBody>
          <a:bodyPr>
            <a:spAutoFit/>
          </a:bodyPr>
          <a:lstStyle/>
          <a:p>
            <a:pPr algn="ct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医療費削減</a:t>
            </a:r>
          </a:p>
        </p:txBody>
      </p:sp>
      <p:sp>
        <p:nvSpPr>
          <p:cNvPr id="35" name="テキスト ボックス 34">
            <a:extLst>
              <a:ext uri="{FF2B5EF4-FFF2-40B4-BE49-F238E27FC236}">
                <a16:creationId xmlns:a16="http://schemas.microsoft.com/office/drawing/2014/main" id="{15C35EEB-3B2F-3A93-DD58-B439C2734F22}"/>
              </a:ext>
            </a:extLst>
          </p:cNvPr>
          <p:cNvSpPr txBox="1"/>
          <p:nvPr/>
        </p:nvSpPr>
        <p:spPr>
          <a:xfrm>
            <a:off x="4449142" y="6033414"/>
            <a:ext cx="1089025" cy="277812"/>
          </a:xfrm>
          <a:prstGeom prst="rect">
            <a:avLst/>
          </a:prstGeom>
          <a:solidFill>
            <a:srgbClr val="CCFFCC"/>
          </a:solidFill>
          <a:ln>
            <a:solidFill>
              <a:schemeClr val="accent2">
                <a:lumMod val="50000"/>
              </a:schemeClr>
            </a:solidFill>
          </a:ln>
        </p:spPr>
        <p:txBody>
          <a:bodyPr>
            <a:spAutoFit/>
          </a:bodyPr>
          <a:lstStyle/>
          <a:p>
            <a:pPr algn="ct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生産性アップ</a:t>
            </a:r>
          </a:p>
        </p:txBody>
      </p:sp>
      <p:sp>
        <p:nvSpPr>
          <p:cNvPr id="36" name="テキスト ボックス 35">
            <a:extLst>
              <a:ext uri="{FF2B5EF4-FFF2-40B4-BE49-F238E27FC236}">
                <a16:creationId xmlns:a16="http://schemas.microsoft.com/office/drawing/2014/main" id="{8018572E-F8D8-CBA2-E42A-5884A99F952F}"/>
              </a:ext>
            </a:extLst>
          </p:cNvPr>
          <p:cNvSpPr txBox="1"/>
          <p:nvPr/>
        </p:nvSpPr>
        <p:spPr>
          <a:xfrm>
            <a:off x="6867351" y="6033414"/>
            <a:ext cx="1053207" cy="276999"/>
          </a:xfrm>
          <a:prstGeom prst="rect">
            <a:avLst/>
          </a:prstGeom>
          <a:solidFill>
            <a:srgbClr val="CCFFCC"/>
          </a:solidFill>
          <a:ln>
            <a:solidFill>
              <a:schemeClr val="accent2">
                <a:lumMod val="50000"/>
              </a:schemeClr>
            </a:solidFill>
          </a:ln>
        </p:spPr>
        <p:txBody>
          <a:bodyPr wrap="square">
            <a:spAutoFit/>
          </a:bodyPr>
          <a:lstStyle/>
          <a:p>
            <a:pPr algn="ctr" eaLnBrk="1" fontAlgn="auto" hangingPunct="1">
              <a:spcBef>
                <a:spcPts val="0"/>
              </a:spcBef>
              <a:spcAft>
                <a:spcPts val="0"/>
              </a:spcAft>
              <a:defRPr/>
            </a:pPr>
            <a:r>
              <a:rPr kumimoji="1" lang="ja-JP" altLang="en-US" sz="1200" dirty="0">
                <a:latin typeface="Meiryo UI" panose="020B0604030504040204" pitchFamily="50" charset="-128"/>
                <a:ea typeface="Meiryo UI" panose="020B0604030504040204" pitchFamily="50" charset="-128"/>
              </a:rPr>
              <a:t>その他の効果</a:t>
            </a:r>
          </a:p>
        </p:txBody>
      </p:sp>
      <p:sp>
        <p:nvSpPr>
          <p:cNvPr id="37" name="四角形: 角を丸くする 36">
            <a:extLst>
              <a:ext uri="{FF2B5EF4-FFF2-40B4-BE49-F238E27FC236}">
                <a16:creationId xmlns:a16="http://schemas.microsoft.com/office/drawing/2014/main" id="{68DEB5CE-3896-D209-3EDF-96102486088C}"/>
              </a:ext>
            </a:extLst>
          </p:cNvPr>
          <p:cNvSpPr/>
          <p:nvPr/>
        </p:nvSpPr>
        <p:spPr>
          <a:xfrm>
            <a:off x="2897886" y="5088677"/>
            <a:ext cx="5367908" cy="13541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latin typeface="BIZ UDPゴシック" panose="020B0400000000000000" pitchFamily="50" charset="-128"/>
              <a:ea typeface="BIZ UDPゴシック" panose="020B0400000000000000" pitchFamily="50" charset="-128"/>
            </a:endParaRPr>
          </a:p>
        </p:txBody>
      </p:sp>
      <p:sp>
        <p:nvSpPr>
          <p:cNvPr id="38" name="テキスト ボックス 12301">
            <a:extLst>
              <a:ext uri="{FF2B5EF4-FFF2-40B4-BE49-F238E27FC236}">
                <a16:creationId xmlns:a16="http://schemas.microsoft.com/office/drawing/2014/main" id="{ABE3970C-FE0B-0EA2-147B-BA1D28615B95}"/>
              </a:ext>
            </a:extLst>
          </p:cNvPr>
          <p:cNvSpPr txBox="1">
            <a:spLocks noChangeArrowheads="1"/>
          </p:cNvSpPr>
          <p:nvPr/>
        </p:nvSpPr>
        <p:spPr bwMode="auto">
          <a:xfrm>
            <a:off x="5482158" y="4742850"/>
            <a:ext cx="13001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100" dirty="0">
                <a:latin typeface="Meiryo UI" panose="020B0604030504040204" pitchFamily="50" charset="-128"/>
                <a:ea typeface="Meiryo UI" panose="020B0604030504040204" pitchFamily="50" charset="-128"/>
              </a:rPr>
              <a:t>健康経営への寄与</a:t>
            </a:r>
          </a:p>
        </p:txBody>
      </p:sp>
      <p:sp>
        <p:nvSpPr>
          <p:cNvPr id="39" name="矢印: 下 38">
            <a:extLst>
              <a:ext uri="{FF2B5EF4-FFF2-40B4-BE49-F238E27FC236}">
                <a16:creationId xmlns:a16="http://schemas.microsoft.com/office/drawing/2014/main" id="{669511CF-B371-66A6-9BDE-6A80D1037D0B}"/>
              </a:ext>
            </a:extLst>
          </p:cNvPr>
          <p:cNvSpPr/>
          <p:nvPr/>
        </p:nvSpPr>
        <p:spPr>
          <a:xfrm rot="10800000">
            <a:off x="5363095" y="2103011"/>
            <a:ext cx="173038" cy="427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latin typeface="Meiryo UI" panose="020B0604030504040204" pitchFamily="50" charset="-128"/>
              <a:ea typeface="Meiryo UI" panose="020B0604030504040204" pitchFamily="50" charset="-128"/>
            </a:endParaRPr>
          </a:p>
        </p:txBody>
      </p:sp>
      <p:sp>
        <p:nvSpPr>
          <p:cNvPr id="40" name="テキスト ボックス 12303">
            <a:extLst>
              <a:ext uri="{FF2B5EF4-FFF2-40B4-BE49-F238E27FC236}">
                <a16:creationId xmlns:a16="http://schemas.microsoft.com/office/drawing/2014/main" id="{3267BB3B-3F4E-AE78-90B9-48E7E55A7EAE}"/>
              </a:ext>
            </a:extLst>
          </p:cNvPr>
          <p:cNvSpPr txBox="1">
            <a:spLocks noChangeArrowheads="1"/>
          </p:cNvSpPr>
          <p:nvPr/>
        </p:nvSpPr>
        <p:spPr bwMode="auto">
          <a:xfrm>
            <a:off x="4171334" y="2179444"/>
            <a:ext cx="10599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400" dirty="0">
                <a:latin typeface="Meiryo UI" panose="020B0604030504040204" pitchFamily="50" charset="-128"/>
                <a:ea typeface="Meiryo UI" panose="020B0604030504040204" pitchFamily="50" charset="-128"/>
              </a:rPr>
              <a:t>事後フォロー</a:t>
            </a:r>
          </a:p>
        </p:txBody>
      </p:sp>
      <p:sp>
        <p:nvSpPr>
          <p:cNvPr id="41" name="テキスト ボックス 40">
            <a:extLst>
              <a:ext uri="{FF2B5EF4-FFF2-40B4-BE49-F238E27FC236}">
                <a16:creationId xmlns:a16="http://schemas.microsoft.com/office/drawing/2014/main" id="{5D94EFF0-68D2-7083-9592-4ED6BF0DCE82}"/>
              </a:ext>
            </a:extLst>
          </p:cNvPr>
          <p:cNvSpPr txBox="1"/>
          <p:nvPr/>
        </p:nvSpPr>
        <p:spPr>
          <a:xfrm>
            <a:off x="0" y="135038"/>
            <a:ext cx="9108503" cy="430887"/>
          </a:xfrm>
          <a:prstGeom prst="rect">
            <a:avLst/>
          </a:prstGeom>
          <a:noFill/>
        </p:spPr>
        <p:txBody>
          <a:bodyPr wrap="square" rtlCol="0">
            <a:spAutoFit/>
          </a:bodyPr>
          <a:lstStyle/>
          <a:p>
            <a:pPr eaLnBrk="1" hangingPunct="1"/>
            <a:r>
              <a:rPr lang="ja-JP" altLang="en-US" sz="2200" b="1" i="0" dirty="0">
                <a:solidFill>
                  <a:srgbClr val="002060"/>
                </a:solidFill>
                <a:effectLst/>
                <a:latin typeface="Meiryo UI" panose="020B0604030504040204" pitchFamily="50" charset="-128"/>
                <a:ea typeface="Meiryo UI" panose="020B0604030504040204" pitchFamily="50" charset="-128"/>
              </a:rPr>
              <a:t>　「</a:t>
            </a:r>
            <a:r>
              <a:rPr lang="en-US" altLang="ja-JP" sz="2200" b="1" i="0" dirty="0">
                <a:solidFill>
                  <a:srgbClr val="002060"/>
                </a:solidFill>
                <a:effectLst/>
                <a:latin typeface="Meiryo UI" panose="020B0604030504040204" pitchFamily="50" charset="-128"/>
                <a:ea typeface="Meiryo UI" panose="020B0604030504040204" pitchFamily="50" charset="-128"/>
              </a:rPr>
              <a:t>Kyoto </a:t>
            </a:r>
            <a:r>
              <a:rPr lang="en-US" altLang="ja-JP" sz="2200" b="1" dirty="0">
                <a:solidFill>
                  <a:srgbClr val="002060"/>
                </a:solidFill>
                <a:latin typeface="Meiryo UI" panose="020B0604030504040204" pitchFamily="50" charset="-128"/>
                <a:ea typeface="Meiryo UI" panose="020B0604030504040204" pitchFamily="50" charset="-128"/>
              </a:rPr>
              <a:t>Health Resort </a:t>
            </a:r>
            <a:r>
              <a:rPr lang="ja-JP" altLang="en-US" sz="2200" b="1" i="0" dirty="0">
                <a:solidFill>
                  <a:srgbClr val="002060"/>
                </a:solidFill>
                <a:effectLst/>
                <a:latin typeface="Meiryo UI" panose="020B0604030504040204" pitchFamily="50" charset="-128"/>
                <a:ea typeface="Meiryo UI" panose="020B0604030504040204" pitchFamily="50" charset="-128"/>
              </a:rPr>
              <a:t>京丹後」</a:t>
            </a:r>
            <a:r>
              <a:rPr lang="ja-JP" altLang="en-US" sz="2200" b="1" dirty="0">
                <a:solidFill>
                  <a:srgbClr val="002060"/>
                </a:solidFill>
                <a:latin typeface="Meiryo UI" panose="020B0604030504040204" pitchFamily="50" charset="-128"/>
                <a:ea typeface="Meiryo UI" panose="020B0604030504040204" pitchFamily="50" charset="-128"/>
              </a:rPr>
              <a:t>の特長</a:t>
            </a:r>
            <a:endParaRPr kumimoji="1" lang="ja-JP" altLang="en-US" sz="2200" dirty="0">
              <a:latin typeface="Meiryo UI" panose="020B0604030504040204" pitchFamily="50" charset="-128"/>
              <a:ea typeface="Meiryo UI" panose="020B0604030504040204" pitchFamily="50" charset="-128"/>
            </a:endParaRPr>
          </a:p>
        </p:txBody>
      </p:sp>
      <p:pic>
        <p:nvPicPr>
          <p:cNvPr id="42" name="図 41">
            <a:extLst>
              <a:ext uri="{FF2B5EF4-FFF2-40B4-BE49-F238E27FC236}">
                <a16:creationId xmlns:a16="http://schemas.microsoft.com/office/drawing/2014/main" id="{BCDA71E6-3D52-B6F4-939D-FD06862129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582" y="1556792"/>
            <a:ext cx="2334804" cy="1751104"/>
          </a:xfrm>
          <a:prstGeom prst="rect">
            <a:avLst/>
          </a:prstGeom>
          <a:ln>
            <a:noFill/>
          </a:ln>
          <a:effectLst>
            <a:softEdge rad="112500"/>
          </a:effectLst>
        </p:spPr>
      </p:pic>
      <p:pic>
        <p:nvPicPr>
          <p:cNvPr id="43" name="図 42">
            <a:extLst>
              <a:ext uri="{FF2B5EF4-FFF2-40B4-BE49-F238E27FC236}">
                <a16:creationId xmlns:a16="http://schemas.microsoft.com/office/drawing/2014/main" id="{EA2FF40A-A864-D816-A181-1AD3D15F00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352" y="3356992"/>
            <a:ext cx="2323171" cy="1536567"/>
          </a:xfrm>
          <a:prstGeom prst="rect">
            <a:avLst/>
          </a:prstGeom>
          <a:ln>
            <a:noFill/>
          </a:ln>
          <a:effectLst>
            <a:softEdge rad="112500"/>
          </a:effectLst>
        </p:spPr>
      </p:pic>
      <p:pic>
        <p:nvPicPr>
          <p:cNvPr id="44" name="図 43">
            <a:extLst>
              <a:ext uri="{FF2B5EF4-FFF2-40B4-BE49-F238E27FC236}">
                <a16:creationId xmlns:a16="http://schemas.microsoft.com/office/drawing/2014/main" id="{A9455138-6761-34C4-403F-C5CBECA55C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961" y="4941168"/>
            <a:ext cx="2304182" cy="1536567"/>
          </a:xfrm>
          <a:prstGeom prst="rect">
            <a:avLst/>
          </a:prstGeom>
          <a:ln>
            <a:noFill/>
          </a:ln>
          <a:effectLst>
            <a:softEdge rad="112500"/>
          </a:effectLst>
        </p:spPr>
      </p:pic>
      <p:sp>
        <p:nvSpPr>
          <p:cNvPr id="3" name="スライド番号プレースホルダー 2">
            <a:extLst>
              <a:ext uri="{FF2B5EF4-FFF2-40B4-BE49-F238E27FC236}">
                <a16:creationId xmlns:a16="http://schemas.microsoft.com/office/drawing/2014/main" id="{76F086DC-C37E-DB45-7B8A-F1A38C736ED4}"/>
              </a:ext>
            </a:extLst>
          </p:cNvPr>
          <p:cNvSpPr>
            <a:spLocks noGrp="1"/>
          </p:cNvSpPr>
          <p:nvPr>
            <p:ph type="sldNum" sz="quarter" idx="12"/>
          </p:nvPr>
        </p:nvSpPr>
        <p:spPr>
          <a:xfrm>
            <a:off x="7093049" y="6592267"/>
            <a:ext cx="2057400" cy="365125"/>
          </a:xfrm>
        </p:spPr>
        <p:txBody>
          <a:bodyPr/>
          <a:lstStyle/>
          <a:p>
            <a:fld id="{F86A5EC8-DED8-4501-B4E3-7C7D0EBF1D96}" type="slidenum">
              <a:rPr kumimoji="1" lang="ja-JP" altLang="en-US" sz="1200" smtClean="0"/>
              <a:t>8</a:t>
            </a:fld>
            <a:endParaRPr kumimoji="1" lang="ja-JP" altLang="en-US" sz="1200" dirty="0"/>
          </a:p>
        </p:txBody>
      </p:sp>
      <p:sp>
        <p:nvSpPr>
          <p:cNvPr id="2" name="テキスト ボックス 1">
            <a:extLst>
              <a:ext uri="{FF2B5EF4-FFF2-40B4-BE49-F238E27FC236}">
                <a16:creationId xmlns:a16="http://schemas.microsoft.com/office/drawing/2014/main" id="{50DCC91E-A276-C1D6-F8C8-8CB57625180E}"/>
              </a:ext>
            </a:extLst>
          </p:cNvPr>
          <p:cNvSpPr txBox="1"/>
          <p:nvPr/>
        </p:nvSpPr>
        <p:spPr>
          <a:xfrm>
            <a:off x="251520" y="2967449"/>
            <a:ext cx="825644"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経ヶ岬灯台</a:t>
            </a:r>
          </a:p>
        </p:txBody>
      </p:sp>
      <p:sp>
        <p:nvSpPr>
          <p:cNvPr id="4" name="テキスト ボックス 3">
            <a:extLst>
              <a:ext uri="{FF2B5EF4-FFF2-40B4-BE49-F238E27FC236}">
                <a16:creationId xmlns:a16="http://schemas.microsoft.com/office/drawing/2014/main" id="{58CC20BE-30A6-AEF5-0ACB-A38C648FB713}"/>
              </a:ext>
            </a:extLst>
          </p:cNvPr>
          <p:cNvSpPr txBox="1"/>
          <p:nvPr/>
        </p:nvSpPr>
        <p:spPr>
          <a:xfrm>
            <a:off x="881411" y="3446338"/>
            <a:ext cx="1113676" cy="253916"/>
          </a:xfrm>
          <a:prstGeom prst="rect">
            <a:avLst/>
          </a:prstGeom>
          <a:noFill/>
        </p:spPr>
        <p:txBody>
          <a:bodyPr wrap="square" rtlCol="0">
            <a:spAutoFit/>
          </a:bodyPr>
          <a:lstStyle/>
          <a:p>
            <a:pPr algn="r"/>
            <a:r>
              <a:rPr kumimoji="1" lang="ja-JP" altLang="en-US" sz="1050" dirty="0">
                <a:solidFill>
                  <a:schemeClr val="bg1"/>
                </a:solidFill>
                <a:latin typeface="Meiryo UI" panose="020B0604030504040204" pitchFamily="50" charset="-128"/>
                <a:ea typeface="Meiryo UI" panose="020B0604030504040204" pitchFamily="50" charset="-128"/>
              </a:rPr>
              <a:t>花郷</a:t>
            </a:r>
            <a:r>
              <a:rPr kumimoji="1" lang="en-US" altLang="ja-JP" sz="1050" dirty="0">
                <a:solidFill>
                  <a:schemeClr val="bg1"/>
                </a:solidFill>
                <a:latin typeface="Meiryo UI" panose="020B0604030504040204" pitchFamily="50" charset="-128"/>
                <a:ea typeface="Meiryo UI" panose="020B0604030504040204" pitchFamily="50" charset="-128"/>
              </a:rPr>
              <a:t>OKADA</a:t>
            </a:r>
            <a:endParaRPr kumimoji="1" lang="ja-JP" altLang="en-US" sz="1050" dirty="0">
              <a:solidFill>
                <a:schemeClr val="bg1"/>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06F1E876-B410-180E-578F-79FB8295DAA3}"/>
              </a:ext>
            </a:extLst>
          </p:cNvPr>
          <p:cNvSpPr txBox="1"/>
          <p:nvPr/>
        </p:nvSpPr>
        <p:spPr>
          <a:xfrm>
            <a:off x="1370092" y="6190471"/>
            <a:ext cx="1113676" cy="253916"/>
          </a:xfrm>
          <a:prstGeom prst="rect">
            <a:avLst/>
          </a:prstGeom>
          <a:noFill/>
        </p:spPr>
        <p:txBody>
          <a:bodyPr wrap="square" rtlCol="0">
            <a:spAutoFit/>
          </a:bodyPr>
          <a:lstStyle/>
          <a:p>
            <a:pPr algn="r"/>
            <a:r>
              <a:rPr lang="ja-JP" altLang="en-US" sz="1050" dirty="0">
                <a:solidFill>
                  <a:schemeClr val="bg1"/>
                </a:solidFill>
                <a:latin typeface="Meiryo UI" panose="020B0604030504040204" pitchFamily="50" charset="-128"/>
                <a:ea typeface="Meiryo UI" panose="020B0604030504040204" pitchFamily="50" charset="-128"/>
              </a:rPr>
              <a:t>ツリーハウス</a:t>
            </a:r>
            <a:endParaRPr kumimoji="1" lang="ja-JP" altLang="en-US" sz="1050" dirty="0">
              <a:solidFill>
                <a:schemeClr val="bg1"/>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71ABE489-FD1B-E167-C9B9-6CD83678853F}"/>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3277472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二等辺三角形 62">
            <a:extLst>
              <a:ext uri="{FF2B5EF4-FFF2-40B4-BE49-F238E27FC236}">
                <a16:creationId xmlns:a16="http://schemas.microsoft.com/office/drawing/2014/main" id="{6FD4B2B8-416F-F27F-CBCF-10A20C38E2F5}"/>
              </a:ext>
            </a:extLst>
          </p:cNvPr>
          <p:cNvSpPr/>
          <p:nvPr/>
        </p:nvSpPr>
        <p:spPr>
          <a:xfrm flipV="1">
            <a:off x="899592" y="4149080"/>
            <a:ext cx="7848872" cy="369333"/>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08D2709E-70BF-831E-41C5-2640EF99E4D5}"/>
              </a:ext>
            </a:extLst>
          </p:cNvPr>
          <p:cNvSpPr txBox="1"/>
          <p:nvPr/>
        </p:nvSpPr>
        <p:spPr>
          <a:xfrm>
            <a:off x="17464" y="141728"/>
            <a:ext cx="9126536"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　「</a:t>
            </a:r>
            <a:r>
              <a:rPr lang="en-US" altLang="ja-JP" sz="2200" b="1" dirty="0">
                <a:solidFill>
                  <a:srgbClr val="002060"/>
                </a:solidFill>
                <a:latin typeface="Meiryo UI" panose="020B0604030504040204" pitchFamily="50" charset="-128"/>
                <a:ea typeface="Meiryo UI" panose="020B0604030504040204" pitchFamily="50" charset="-128"/>
              </a:rPr>
              <a:t>Kyoto Health Resort </a:t>
            </a:r>
            <a:r>
              <a:rPr lang="ja-JP" altLang="en-US" sz="2200" b="1" dirty="0">
                <a:solidFill>
                  <a:srgbClr val="002060"/>
                </a:solidFill>
                <a:latin typeface="Meiryo UI" panose="020B0604030504040204" pitchFamily="50" charset="-128"/>
                <a:ea typeface="Meiryo UI" panose="020B0604030504040204" pitchFamily="50" charset="-128"/>
              </a:rPr>
              <a:t>京丹後」の提供するヘルスツーリズム</a:t>
            </a:r>
            <a:endParaRPr kumimoji="1" lang="en-US" altLang="ja-JP" sz="2200" b="1" dirty="0">
              <a:solidFill>
                <a:srgbClr val="002060"/>
              </a:solidFill>
              <a:latin typeface="Meiryo UI" panose="020B0604030504040204" pitchFamily="50" charset="-128"/>
              <a:ea typeface="Meiryo UI" panose="020B0604030504040204" pitchFamily="50" charset="-128"/>
            </a:endParaRPr>
          </a:p>
        </p:txBody>
      </p:sp>
      <p:pic>
        <p:nvPicPr>
          <p:cNvPr id="41" name="図 40">
            <a:extLst>
              <a:ext uri="{FF2B5EF4-FFF2-40B4-BE49-F238E27FC236}">
                <a16:creationId xmlns:a16="http://schemas.microsoft.com/office/drawing/2014/main" id="{4767748B-6714-5C9B-81C7-7FD7F8F46321}"/>
              </a:ext>
            </a:extLst>
          </p:cNvPr>
          <p:cNvPicPr>
            <a:picLocks noChangeAspect="1"/>
          </p:cNvPicPr>
          <p:nvPr/>
        </p:nvPicPr>
        <p:blipFill>
          <a:blip r:embed="rId2"/>
          <a:stretch>
            <a:fillRect/>
          </a:stretch>
        </p:blipFill>
        <p:spPr>
          <a:xfrm>
            <a:off x="306256" y="1163526"/>
            <a:ext cx="4265744" cy="2931499"/>
          </a:xfrm>
          <a:prstGeom prst="rect">
            <a:avLst/>
          </a:prstGeom>
        </p:spPr>
      </p:pic>
      <p:pic>
        <p:nvPicPr>
          <p:cNvPr id="42" name="図 41">
            <a:extLst>
              <a:ext uri="{FF2B5EF4-FFF2-40B4-BE49-F238E27FC236}">
                <a16:creationId xmlns:a16="http://schemas.microsoft.com/office/drawing/2014/main" id="{A21290CB-7202-2570-297E-B4370904F885}"/>
              </a:ext>
            </a:extLst>
          </p:cNvPr>
          <p:cNvPicPr>
            <a:picLocks noChangeAspect="1"/>
          </p:cNvPicPr>
          <p:nvPr/>
        </p:nvPicPr>
        <p:blipFill>
          <a:blip r:embed="rId3"/>
          <a:stretch>
            <a:fillRect/>
          </a:stretch>
        </p:blipFill>
        <p:spPr>
          <a:xfrm>
            <a:off x="5148064" y="1152066"/>
            <a:ext cx="3456545" cy="2618260"/>
          </a:xfrm>
          <a:prstGeom prst="rect">
            <a:avLst/>
          </a:prstGeom>
        </p:spPr>
      </p:pic>
      <p:pic>
        <p:nvPicPr>
          <p:cNvPr id="60" name="図 59">
            <a:extLst>
              <a:ext uri="{FF2B5EF4-FFF2-40B4-BE49-F238E27FC236}">
                <a16:creationId xmlns:a16="http://schemas.microsoft.com/office/drawing/2014/main" id="{ACA63265-330B-5085-031D-2F8E8E8ACA2B}"/>
              </a:ext>
            </a:extLst>
          </p:cNvPr>
          <p:cNvPicPr>
            <a:picLocks noChangeAspect="1"/>
          </p:cNvPicPr>
          <p:nvPr/>
        </p:nvPicPr>
        <p:blipFill>
          <a:blip r:embed="rId4"/>
          <a:stretch>
            <a:fillRect/>
          </a:stretch>
        </p:blipFill>
        <p:spPr>
          <a:xfrm>
            <a:off x="1979712" y="4509120"/>
            <a:ext cx="5595377" cy="1777122"/>
          </a:xfrm>
          <a:prstGeom prst="rect">
            <a:avLst/>
          </a:prstGeom>
        </p:spPr>
      </p:pic>
      <p:sp>
        <p:nvSpPr>
          <p:cNvPr id="62" name="テキスト ボックス 61">
            <a:extLst>
              <a:ext uri="{FF2B5EF4-FFF2-40B4-BE49-F238E27FC236}">
                <a16:creationId xmlns:a16="http://schemas.microsoft.com/office/drawing/2014/main" id="{593B13BC-18CC-F56E-FE79-B44FF7295E01}"/>
              </a:ext>
            </a:extLst>
          </p:cNvPr>
          <p:cNvSpPr txBox="1"/>
          <p:nvPr/>
        </p:nvSpPr>
        <p:spPr>
          <a:xfrm>
            <a:off x="395536" y="6237312"/>
            <a:ext cx="8424935" cy="369332"/>
          </a:xfrm>
          <a:prstGeom prst="rect">
            <a:avLst/>
          </a:prstGeom>
          <a:solidFill>
            <a:srgbClr val="0070C0"/>
          </a:solidFill>
        </p:spPr>
        <p:txBody>
          <a:bodyPr wrap="square" rtlCol="0">
            <a:spAutoFit/>
          </a:bodyPr>
          <a:lstStyle/>
          <a:p>
            <a:pPr algn="ctr"/>
            <a:r>
              <a:rPr lang="ja-JP" altLang="en-US" dirty="0">
                <a:solidFill>
                  <a:schemeClr val="bg1"/>
                </a:solidFill>
                <a:latin typeface="Meiryo UI" panose="020B0604030504040204" pitchFamily="50" charset="-128"/>
                <a:ea typeface="Meiryo UI" panose="020B0604030504040204" pitchFamily="50" charset="-128"/>
              </a:rPr>
              <a:t>「</a:t>
            </a:r>
            <a:r>
              <a:rPr lang="en-US" altLang="ja-JP" dirty="0">
                <a:solidFill>
                  <a:schemeClr val="bg1"/>
                </a:solidFill>
                <a:latin typeface="Meiryo UI" panose="020B0604030504040204" pitchFamily="50" charset="-128"/>
                <a:ea typeface="Meiryo UI" panose="020B0604030504040204" pitchFamily="50" charset="-128"/>
              </a:rPr>
              <a:t>Kyoto Health Resort </a:t>
            </a:r>
            <a:r>
              <a:rPr lang="ja-JP" altLang="en-US" dirty="0">
                <a:solidFill>
                  <a:schemeClr val="bg1"/>
                </a:solidFill>
                <a:latin typeface="Meiryo UI" panose="020B0604030504040204" pitchFamily="50" charset="-128"/>
                <a:ea typeface="Meiryo UI" panose="020B0604030504040204" pitchFamily="50" charset="-128"/>
              </a:rPr>
              <a:t>京丹後」の提供するヘルスツーリズム</a:t>
            </a:r>
            <a:endParaRPr kumimoji="1" lang="en-US" altLang="ja-JP" dirty="0">
              <a:solidFill>
                <a:schemeClr val="bg1"/>
              </a:solidFill>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BF6C6964-0024-DBC9-329A-9FC3E83AD5D8}"/>
              </a:ext>
            </a:extLst>
          </p:cNvPr>
          <p:cNvSpPr txBox="1"/>
          <p:nvPr/>
        </p:nvSpPr>
        <p:spPr>
          <a:xfrm>
            <a:off x="251521" y="697901"/>
            <a:ext cx="8568950" cy="400110"/>
          </a:xfrm>
          <a:prstGeom prst="rect">
            <a:avLst/>
          </a:prstGeom>
          <a:noFill/>
        </p:spPr>
        <p:txBody>
          <a:bodyPr wrap="square" rtlCol="0">
            <a:spAutoFit/>
          </a:bodyPr>
          <a:lstStyle/>
          <a:p>
            <a:pPr algn="ctr"/>
            <a:r>
              <a:rPr kumimoji="1" lang="ja-JP" altLang="en-US" sz="2000" dirty="0">
                <a:latin typeface="Meiryo UI" panose="020B0604030504040204" pitchFamily="50" charset="-128"/>
                <a:ea typeface="Meiryo UI" panose="020B0604030504040204" pitchFamily="50" charset="-128"/>
              </a:rPr>
              <a:t>産業保健からみた健康アプローチ方法</a:t>
            </a:r>
          </a:p>
        </p:txBody>
      </p:sp>
      <p:sp>
        <p:nvSpPr>
          <p:cNvPr id="65" name="テキスト ボックス 64">
            <a:extLst>
              <a:ext uri="{FF2B5EF4-FFF2-40B4-BE49-F238E27FC236}">
                <a16:creationId xmlns:a16="http://schemas.microsoft.com/office/drawing/2014/main" id="{95986071-EABF-1D90-10D5-B7234F1279CD}"/>
              </a:ext>
            </a:extLst>
          </p:cNvPr>
          <p:cNvSpPr txBox="1"/>
          <p:nvPr/>
        </p:nvSpPr>
        <p:spPr>
          <a:xfrm>
            <a:off x="7791113" y="5877271"/>
            <a:ext cx="1154104" cy="215444"/>
          </a:xfrm>
          <a:prstGeom prst="rect">
            <a:avLst/>
          </a:prstGeom>
          <a:noFill/>
        </p:spPr>
        <p:txBody>
          <a:bodyPr wrap="square" rtlCol="0">
            <a:spAutoFit/>
          </a:bodyPr>
          <a:lstStyle/>
          <a:p>
            <a:r>
              <a:rPr lang="ja-JP" altLang="en-US" sz="800" dirty="0"/>
              <a:t>引用図表</a:t>
            </a:r>
            <a:r>
              <a:rPr kumimoji="1" lang="ja-JP" altLang="en-US" sz="800" dirty="0"/>
              <a:t>：木下藤寿</a:t>
            </a:r>
          </a:p>
        </p:txBody>
      </p:sp>
      <p:sp>
        <p:nvSpPr>
          <p:cNvPr id="3" name="スライド番号プレースホルダー 2">
            <a:extLst>
              <a:ext uri="{FF2B5EF4-FFF2-40B4-BE49-F238E27FC236}">
                <a16:creationId xmlns:a16="http://schemas.microsoft.com/office/drawing/2014/main" id="{C86C18B4-9D50-8A6F-6ECB-02CB03A56A3D}"/>
              </a:ext>
            </a:extLst>
          </p:cNvPr>
          <p:cNvSpPr>
            <a:spLocks noGrp="1"/>
          </p:cNvSpPr>
          <p:nvPr>
            <p:ph type="sldNum" sz="quarter" idx="12"/>
          </p:nvPr>
        </p:nvSpPr>
        <p:spPr>
          <a:xfrm>
            <a:off x="7088153" y="6600656"/>
            <a:ext cx="2057400" cy="365125"/>
          </a:xfrm>
        </p:spPr>
        <p:txBody>
          <a:bodyPr/>
          <a:lstStyle/>
          <a:p>
            <a:fld id="{F86A5EC8-DED8-4501-B4E3-7C7D0EBF1D96}" type="slidenum">
              <a:rPr kumimoji="1" lang="ja-JP" altLang="en-US" sz="1200" smtClean="0"/>
              <a:t>9</a:t>
            </a:fld>
            <a:endParaRPr kumimoji="1" lang="ja-JP" altLang="en-US" sz="1200" dirty="0"/>
          </a:p>
        </p:txBody>
      </p:sp>
      <p:sp>
        <p:nvSpPr>
          <p:cNvPr id="4" name="テキスト ボックス 3">
            <a:extLst>
              <a:ext uri="{FF2B5EF4-FFF2-40B4-BE49-F238E27FC236}">
                <a16:creationId xmlns:a16="http://schemas.microsoft.com/office/drawing/2014/main" id="{F3624A1F-14EF-21DD-F34F-C5D9FD60BCDB}"/>
              </a:ext>
            </a:extLst>
          </p:cNvPr>
          <p:cNvSpPr txBox="1"/>
          <p:nvPr/>
        </p:nvSpPr>
        <p:spPr>
          <a:xfrm>
            <a:off x="4356181" y="6674835"/>
            <a:ext cx="4761240" cy="215444"/>
          </a:xfrm>
          <a:prstGeom prst="rect">
            <a:avLst/>
          </a:prstGeom>
          <a:noFill/>
        </p:spPr>
        <p:txBody>
          <a:bodyPr wrap="none" rtlCol="0">
            <a:spAutoFit/>
          </a:bodyPr>
          <a:lstStyle/>
          <a:p>
            <a:r>
              <a:rPr kumimoji="1" lang="en-US" altLang="ja-JP" sz="800" dirty="0"/>
              <a:t>Copyright©</a:t>
            </a:r>
            <a:r>
              <a:rPr kumimoji="1" lang="ja-JP" altLang="en-US" sz="800" dirty="0"/>
              <a:t>京丹後市観光公社（一般社団法人 京都府北部地域連携都市圏振興社京丹後地域本部）</a:t>
            </a:r>
          </a:p>
        </p:txBody>
      </p:sp>
    </p:spTree>
    <p:extLst>
      <p:ext uri="{BB962C8B-B14F-4D97-AF65-F5344CB8AC3E}">
        <p14:creationId xmlns:p14="http://schemas.microsoft.com/office/powerpoint/2010/main" val="48625389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13358</TotalTime>
  <Words>10934</Words>
  <Application>Microsoft Office PowerPoint</Application>
  <PresentationFormat>画面に合わせる (4:3)</PresentationFormat>
  <Paragraphs>1333</Paragraphs>
  <Slides>46</Slides>
  <Notes>2</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46</vt:i4>
      </vt:variant>
    </vt:vector>
  </HeadingPairs>
  <TitlesOfParts>
    <vt:vector size="58" baseType="lpstr">
      <vt:lpstr>BIZ UDPゴシック</vt:lpstr>
      <vt:lpstr>HGS明朝B</vt:lpstr>
      <vt:lpstr>Meiryo UI</vt:lpstr>
      <vt:lpstr>Meiryo</vt:lpstr>
      <vt:lpstr>Meiryo</vt:lpstr>
      <vt:lpstr>游ゴシック</vt:lpstr>
      <vt:lpstr>游ゴシック Light</vt:lpstr>
      <vt:lpstr>Arial</vt:lpstr>
      <vt:lpstr>Calibri</vt:lpstr>
      <vt:lpstr>Century</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MEMO</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西崎徹</dc:creator>
  <cp:lastModifiedBy>本部 京丹後市観光協会</cp:lastModifiedBy>
  <cp:revision>570</cp:revision>
  <cp:lastPrinted>2024-07-24T03:00:39Z</cp:lastPrinted>
  <dcterms:created xsi:type="dcterms:W3CDTF">2014-06-27T04:08:12Z</dcterms:created>
  <dcterms:modified xsi:type="dcterms:W3CDTF">2024-07-24T12:16:45Z</dcterms:modified>
</cp:coreProperties>
</file>